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88" r:id="rId2"/>
    <p:sldId id="290" r:id="rId3"/>
    <p:sldId id="291" r:id="rId4"/>
    <p:sldId id="294" r:id="rId5"/>
    <p:sldId id="303" r:id="rId6"/>
    <p:sldId id="292" r:id="rId7"/>
    <p:sldId id="271" r:id="rId8"/>
    <p:sldId id="289" r:id="rId9"/>
    <p:sldId id="286" r:id="rId10"/>
    <p:sldId id="293" r:id="rId11"/>
    <p:sldId id="267" r:id="rId12"/>
    <p:sldId id="287" r:id="rId13"/>
    <p:sldId id="273" r:id="rId14"/>
    <p:sldId id="300" r:id="rId15"/>
    <p:sldId id="301" r:id="rId16"/>
    <p:sldId id="305" r:id="rId17"/>
    <p:sldId id="304" r:id="rId18"/>
    <p:sldId id="297" r:id="rId19"/>
    <p:sldId id="302" r:id="rId20"/>
    <p:sldId id="299" r:id="rId21"/>
    <p:sldId id="29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E9"/>
    <a:srgbClr val="FF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23"/>
    <p:restoredTop sz="97774"/>
  </p:normalViewPr>
  <p:slideViewPr>
    <p:cSldViewPr snapToGrid="0" snapToObjects="1">
      <p:cViewPr varScale="1">
        <p:scale>
          <a:sx n="68" d="100"/>
          <a:sy n="68" d="100"/>
        </p:scale>
        <p:origin x="3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643A117-7B7A-F44B-A105-77300FA825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CC636A-1308-9C43-B38C-22F524D3AE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C8338-4FBA-BF4D-8F05-6248D3076D69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BAE38A-2134-2344-8DB8-5CFB50CCBF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46E1B8-DBAF-EE46-A18B-73326EE54D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7EE10-31E6-444E-AF0D-08DE9286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65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62621-F6D8-C549-BEF5-4F19C909A661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D8BCD-2003-B344-B3FE-B6A1B27C2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94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F8084C8E-2C33-0641-BED5-A1025DD476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A153E436-8477-4D46-BBAA-0EFA3D862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26E85BEB-7F09-8543-8C12-784BA7A8E2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7773F91-FD49-2B4B-86ED-F973EE5E93F5}" type="slidenum">
              <a:rPr lang="en-US" altLang="en-US" sz="1100"/>
              <a:pPr>
                <a:spcBef>
                  <a:spcPct val="0"/>
                </a:spcBef>
              </a:pPr>
              <a:t>11</a:t>
            </a:fld>
            <a:endParaRPr lang="en-US" altLang="en-US" sz="1100"/>
          </a:p>
        </p:txBody>
      </p:sp>
    </p:spTree>
    <p:extLst>
      <p:ext uri="{BB962C8B-B14F-4D97-AF65-F5344CB8AC3E}">
        <p14:creationId xmlns:p14="http://schemas.microsoft.com/office/powerpoint/2010/main" val="1397204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D8BCD-2003-B344-B3FE-B6A1B27C27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52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D8BCD-2003-B344-B3FE-B6A1B27C27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41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99C-7F1E-2748-B007-7A4B3CE0A19A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3AF-DD9C-8647-9791-BE2E413B9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35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99C-7F1E-2748-B007-7A4B3CE0A19A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3AF-DD9C-8647-9791-BE2E413B9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89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99C-7F1E-2748-B007-7A4B3CE0A19A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3AF-DD9C-8647-9791-BE2E413B9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86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99C-7F1E-2748-B007-7A4B3CE0A19A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3AF-DD9C-8647-9791-BE2E413B9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11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99C-7F1E-2748-B007-7A4B3CE0A19A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3AF-DD9C-8647-9791-BE2E413B9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43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99C-7F1E-2748-B007-7A4B3CE0A19A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3AF-DD9C-8647-9791-BE2E413B9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99C-7F1E-2748-B007-7A4B3CE0A19A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3AF-DD9C-8647-9791-BE2E413B9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05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99C-7F1E-2748-B007-7A4B3CE0A19A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3AF-DD9C-8647-9791-BE2E413B9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1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99C-7F1E-2748-B007-7A4B3CE0A19A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3AF-DD9C-8647-9791-BE2E413B9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94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99C-7F1E-2748-B007-7A4B3CE0A19A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3AF-DD9C-8647-9791-BE2E413B9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36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99C-7F1E-2748-B007-7A4B3CE0A19A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3AF-DD9C-8647-9791-BE2E413B9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62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4999C-7F1E-2748-B007-7A4B3CE0A19A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9A3AF-DD9C-8647-9791-BE2E413B9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3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39130-6A65-7444-AC33-DEE6D42C8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365124"/>
            <a:ext cx="10553700" cy="622141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Preparing for EPA Inspections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Martin Beran</a:t>
            </a:r>
            <a:b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Tammy White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Barkalow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533A444-CB3A-4447-A5CC-10706D838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-219892" y="-3489513"/>
            <a:ext cx="12593683" cy="13723300"/>
          </a:xfrm>
        </p:spPr>
      </p:pic>
    </p:spTree>
    <p:extLst>
      <p:ext uri="{BB962C8B-B14F-4D97-AF65-F5344CB8AC3E}">
        <p14:creationId xmlns:p14="http://schemas.microsoft.com/office/powerpoint/2010/main" val="3862138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E713E-92E1-E247-97B1-EF5587187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QA Preparation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EC2C86-4D7C-B64F-82E7-D6ADF6FF2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1653998"/>
            <a:ext cx="7860863" cy="4950001"/>
          </a:xfrm>
        </p:spPr>
        <p:txBody>
          <a:bodyPr anchor="t">
            <a:normAutofit fontScale="70000" lnSpcReduction="20000"/>
          </a:bodyPr>
          <a:lstStyle/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Databooks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ASRs to ensure findings have been addressed</a:t>
            </a:r>
          </a:p>
          <a:p>
            <a:endParaRPr lang="en-US" altLang="en-US" sz="40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sz="4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Arrive at the testing facility the day </a:t>
            </a:r>
          </a:p>
          <a:p>
            <a:pPr marL="0" indent="0">
              <a:buNone/>
            </a:pPr>
            <a:r>
              <a:rPr lang="en-US" altLang="en-US" sz="4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before to assistant in preparation</a:t>
            </a:r>
          </a:p>
          <a:p>
            <a:endParaRPr lang="en-US" altLang="en-US" sz="40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sz="4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Review materials that arrive </a:t>
            </a:r>
          </a:p>
          <a:p>
            <a:pPr marL="0" indent="0">
              <a:buNone/>
            </a:pPr>
            <a:r>
              <a:rPr lang="en-US" altLang="en-US" sz="4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from HQ</a:t>
            </a:r>
          </a:p>
          <a:p>
            <a:endParaRPr lang="en-US" altLang="en-US" sz="40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sz="4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Walk through of facility </a:t>
            </a:r>
          </a:p>
          <a:p>
            <a:pPr marL="0" indent="0">
              <a:buNone/>
            </a:pPr>
            <a:r>
              <a:rPr lang="en-US" altLang="en-US" sz="4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and answer questions </a:t>
            </a:r>
          </a:p>
          <a:p>
            <a:endParaRPr lang="en-US" altLang="en-US" sz="36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DB52A3-C447-164A-A783-A2520CC07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26" t="6925" r="30918" b="25510"/>
          <a:stretch/>
        </p:blipFill>
        <p:spPr>
          <a:xfrm>
            <a:off x="7010401" y="4079648"/>
            <a:ext cx="3016032" cy="238106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44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D601F4-FFAD-9B49-98FA-C402FB539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sz="4100">
                <a:latin typeface="Times New Roman" charset="0"/>
                <a:cs typeface="Times New Roman" charset="0"/>
              </a:rPr>
              <a:t/>
            </a:r>
            <a:br>
              <a:rPr lang="en-US" sz="4100">
                <a:latin typeface="Times New Roman" charset="0"/>
                <a:cs typeface="Times New Roman" charset="0"/>
              </a:rPr>
            </a:br>
            <a:r>
              <a:rPr lang="en-US" sz="4100">
                <a:latin typeface="Times New Roman" charset="0"/>
                <a:cs typeface="Times New Roman" charset="0"/>
              </a:rPr>
              <a:t>Headquarters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7FFB4-F981-2947-AB37-590F99819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1956815"/>
            <a:ext cx="7860863" cy="4293513"/>
          </a:xfrm>
        </p:spPr>
        <p:txBody>
          <a:bodyPr anchor="t">
            <a:normAutofit fontScale="92500" lnSpcReduction="10000"/>
          </a:bodyPr>
          <a:lstStyle/>
          <a:p>
            <a:pPr marL="460375" indent="-460375">
              <a:buFont typeface="Arial" charset="0"/>
              <a:buChar char="•"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Headquarters receives email letter notifying them that a testing site will be inspected</a:t>
            </a:r>
          </a:p>
          <a:p>
            <a:pPr marL="460375" indent="-460375">
              <a:buFont typeface="Arial" charset="0"/>
              <a:buChar char="•"/>
              <a:defRPr/>
            </a:pP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Headquarters sends email notification to the FRD/LRD, Regional QA, and Regional Field Coordinator </a:t>
            </a:r>
          </a:p>
          <a:p>
            <a:pPr>
              <a:defRPr/>
            </a:pP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Letter identifies studies being audited, data EPA wants, and where to send it</a:t>
            </a:r>
          </a:p>
          <a:p>
            <a:pPr marL="457200" lvl="2" indent="-457200">
              <a:buFont typeface="Arial" charset="0"/>
              <a:buChar char="•"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lvl="2" indent="0"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Arial" charset="0"/>
              <a:buChar char="•"/>
              <a:defRPr/>
            </a:pPr>
            <a:endParaRPr lang="en-US" sz="240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2">
              <a:buFont typeface="Arial" charset="0"/>
              <a:buChar char="•"/>
              <a:defRPr/>
            </a:pPr>
            <a:endParaRPr lang="en-US" sz="2400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71105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81" name="Title 1">
            <a:extLst>
              <a:ext uri="{FF2B5EF4-FFF2-40B4-BE49-F238E27FC236}">
                <a16:creationId xmlns:a16="http://schemas.microsoft.com/office/drawing/2014/main" id="{3111E63E-956F-5D4A-9FA2-43E0FD754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Headquarters Preparation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1FD7E888-C043-194C-BFCA-6A1397D21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1759351"/>
            <a:ext cx="7860863" cy="4780475"/>
          </a:xfrm>
        </p:spPr>
        <p:txBody>
          <a:bodyPr anchor="t">
            <a:normAutofit fontScale="77500" lnSpcReduction="20000"/>
          </a:bodyPr>
          <a:lstStyle/>
          <a:p>
            <a:pPr marL="342900" lvl="2" indent="-342900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sz="36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HQ QA or Study Director arranges for test and reference substance characterization data from registrants as requested by the inspection letter</a:t>
            </a:r>
          </a:p>
          <a:p>
            <a:endParaRPr lang="en-US" altLang="en-US" sz="36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 sz="30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sz="36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HQ will send a package containing;</a:t>
            </a:r>
          </a:p>
          <a:p>
            <a:pPr lvl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29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HQ CVs and Org Chart</a:t>
            </a:r>
          </a:p>
          <a:p>
            <a:pPr lvl="1"/>
            <a:r>
              <a:rPr lang="en-US" altLang="en-US" sz="2900" u="sng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Original</a:t>
            </a:r>
            <a:r>
              <a:rPr lang="en-US" altLang="en-US" sz="29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9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Databooks</a:t>
            </a:r>
            <a:endParaRPr lang="en-US" altLang="en-US" sz="29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29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Characterization Data</a:t>
            </a:r>
          </a:p>
          <a:p>
            <a:pPr lvl="1"/>
            <a:r>
              <a:rPr lang="en-US" altLang="en-US" sz="29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Final Reports/Study Records</a:t>
            </a:r>
          </a:p>
          <a:p>
            <a:pPr lvl="1"/>
            <a:r>
              <a:rPr lang="en-US" altLang="en-US" sz="29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Master Schedule</a:t>
            </a:r>
          </a:p>
          <a:p>
            <a:pPr lvl="1"/>
            <a:r>
              <a:rPr lang="en-US" altLang="en-US" sz="29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Historical Facility Records</a:t>
            </a:r>
          </a:p>
          <a:p>
            <a:pPr lvl="1"/>
            <a:endParaRPr lang="en-US" altLang="en-US" sz="20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 sz="20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 sz="20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 sz="20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5617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649" name="Title 1">
            <a:extLst>
              <a:ext uri="{FF2B5EF4-FFF2-40B4-BE49-F238E27FC236}">
                <a16:creationId xmlns:a16="http://schemas.microsoft.com/office/drawing/2014/main" id="{3ABBB754-CD20-0846-9AF5-31841C5DA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Inspection</a:t>
            </a: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F78CFD49-1942-FD4F-BE0E-737EDB277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1653998"/>
            <a:ext cx="7860863" cy="4755767"/>
          </a:xfrm>
        </p:spPr>
        <p:txBody>
          <a:bodyPr anchor="t">
            <a:normAutofit fontScale="92500" lnSpcReduction="10000"/>
          </a:bodyPr>
          <a:lstStyle/>
          <a:p>
            <a:endParaRPr lang="en-US" altLang="en-US" sz="22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sz="3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EPA requires an inspector to do;</a:t>
            </a:r>
          </a:p>
          <a:p>
            <a:pPr lvl="2"/>
            <a:r>
              <a:rPr lang="en-US" altLang="en-US" sz="22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Show Credentials</a:t>
            </a:r>
          </a:p>
          <a:p>
            <a:pPr lvl="2"/>
            <a:r>
              <a:rPr lang="en-US" altLang="en-US" sz="22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Provide a Notice of Inspection </a:t>
            </a:r>
          </a:p>
          <a:p>
            <a:pPr lvl="2"/>
            <a:r>
              <a:rPr lang="en-US" altLang="en-US" sz="22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Inspect at Normal Business Hours</a:t>
            </a:r>
          </a:p>
          <a:p>
            <a:pPr lvl="2"/>
            <a:endParaRPr lang="en-US" altLang="en-US" sz="33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342900" lvl="1" indent="-342900"/>
            <a:r>
              <a:rPr lang="en-US" altLang="en-US" sz="3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Determine the inspector’s agenda. Find out order of activities, personnel the inspector may want to talk to, and when they want to take a facility tour</a:t>
            </a:r>
          </a:p>
          <a:p>
            <a:pPr marL="342900" lvl="1" indent="-342900"/>
            <a:endParaRPr lang="en-US" altLang="en-US" sz="33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342900" lvl="1" indent="-342900"/>
            <a:r>
              <a:rPr lang="en-US" altLang="en-US" sz="3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If they want to work alone, let them know how to get in touch with someone. Don’t let them wander</a:t>
            </a:r>
          </a:p>
          <a:p>
            <a:pPr marL="342900" lvl="1" indent="-342900"/>
            <a:endParaRPr lang="en-US" altLang="en-US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342900" lvl="1" indent="-342900"/>
            <a:endParaRPr lang="en-US" altLang="en-US" sz="22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2"/>
            <a:endParaRPr lang="en-US" altLang="en-US" sz="22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1091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63171-D5F4-EE41-BEAC-B3943C00A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Inspection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C060F-38E5-AB43-9216-B44195FA5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1551008"/>
            <a:ext cx="8274796" cy="5173883"/>
          </a:xfrm>
        </p:spPr>
        <p:txBody>
          <a:bodyPr anchor="t">
            <a:normAutofit fontScale="32500" lnSpcReduction="20000"/>
          </a:bodyPr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sz="86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inspector will look at your master schedule and pick an on-going or recently completed study to see how you are currently doing things.</a:t>
            </a:r>
          </a:p>
          <a:p>
            <a:pPr marL="0" indent="0">
              <a:buNone/>
            </a:pPr>
            <a:endParaRPr lang="en-US" altLang="en-US" sz="86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sz="86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Answer any questions in a concise </a:t>
            </a:r>
          </a:p>
          <a:p>
            <a:pPr marL="0" indent="0">
              <a:buNone/>
            </a:pPr>
            <a:r>
              <a:rPr lang="en-US" altLang="en-US" sz="86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manner.</a:t>
            </a:r>
          </a:p>
          <a:p>
            <a:endParaRPr lang="en-US" altLang="en-US" sz="86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sz="86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QA will always be present </a:t>
            </a:r>
          </a:p>
          <a:p>
            <a:pPr marL="0" indent="0">
              <a:buNone/>
            </a:pPr>
            <a:r>
              <a:rPr lang="en-US" altLang="en-US" sz="86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to take notes</a:t>
            </a:r>
          </a:p>
          <a:p>
            <a:endParaRPr lang="en-US" altLang="en-US" sz="86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sz="86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Keep HQ in the loop. The SD </a:t>
            </a:r>
          </a:p>
          <a:p>
            <a:pPr marL="0" indent="0">
              <a:buNone/>
            </a:pPr>
            <a:r>
              <a:rPr lang="en-US" altLang="en-US" sz="86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can help answer questions</a:t>
            </a:r>
          </a:p>
          <a:p>
            <a:endParaRPr lang="en-US" altLang="en-US" sz="51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sz="2400" dirty="0"/>
          </a:p>
        </p:txBody>
      </p:sp>
      <p:pic>
        <p:nvPicPr>
          <p:cNvPr id="7" name="Picture 6" descr="Martin connecting with HQ.JPG">
            <a:extLst>
              <a:ext uri="{FF2B5EF4-FFF2-40B4-BE49-F238E27FC236}">
                <a16:creationId xmlns:a16="http://schemas.microsoft.com/office/drawing/2014/main" id="{2A8CFC8E-2DA5-4A46-B8DD-2D2B5D2EAE2A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8" t="18628" b="26016"/>
          <a:stretch/>
        </p:blipFill>
        <p:spPr bwMode="auto">
          <a:xfrm>
            <a:off x="7118430" y="4016415"/>
            <a:ext cx="3185794" cy="2381492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514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5D397D-A568-414A-BE98-4478B0CD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Closing Conference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EA685-58FE-D744-9AFD-DDB292435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2019758"/>
            <a:ext cx="7860863" cy="4596194"/>
          </a:xfrm>
        </p:spPr>
        <p:txBody>
          <a:bodyPr anchor="t">
            <a:normAutofit fontScale="55000" lnSpcReduction="20000"/>
          </a:bodyPr>
          <a:lstStyle/>
          <a:p>
            <a:r>
              <a:rPr lang="en-US" altLang="en-US" sz="51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Have all personnel present at the closing conference</a:t>
            </a:r>
          </a:p>
          <a:p>
            <a:endParaRPr lang="en-US" altLang="en-US" sz="51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sz="51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inspector will ask for copies of documents during the inspection. You will be given an inventory of what they are taking.</a:t>
            </a:r>
          </a:p>
          <a:p>
            <a:endParaRPr lang="en-US" altLang="en-US" sz="51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sz="51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inspector will bring up any findings or concerns. </a:t>
            </a:r>
          </a:p>
          <a:p>
            <a:pPr lvl="2"/>
            <a:endParaRPr lang="en-US" altLang="en-US" sz="45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2"/>
            <a:r>
              <a:rPr lang="en-US" altLang="en-US" sz="36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Clarify any points where there may be discrepancies and provide supporting documentation</a:t>
            </a:r>
          </a:p>
          <a:p>
            <a:pPr lvl="2"/>
            <a:endParaRPr lang="en-US" altLang="en-US" sz="36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2"/>
            <a:r>
              <a:rPr lang="en-US" altLang="en-US" sz="36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You will receive a list of observations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3628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A93C87-D3BA-6043-A444-FD4C61C86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if EPA has Findings?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3FBF0-765D-804C-9BDD-69D42B7F4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8557" y="2019757"/>
            <a:ext cx="7537875" cy="4705134"/>
          </a:xfrm>
        </p:spPr>
        <p:txBody>
          <a:bodyPr anchor="t">
            <a:noAutofit/>
          </a:bodyPr>
          <a:lstStyle/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Notify HQ immediately. Their answer might correct the problem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 if any corrective documentation or action is necessary</a:t>
            </a: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If so, respond in writing, including any supporting documentation to show corrective actions have been taken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529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A93C87-D3BA-6043-A444-FD4C61C86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if EPA has Findings?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3FBF0-765D-804C-9BDD-69D42B7F4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8557" y="1909483"/>
            <a:ext cx="7537875" cy="4653364"/>
          </a:xfrm>
        </p:spPr>
        <p:txBody>
          <a:bodyPr anchor="t">
            <a:noAutofit/>
          </a:bodyPr>
          <a:lstStyle/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Communication of corrective actions will be done by Testing Facility Management. They along with the SD are responsible for GLP compliance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Provide time-frame when corrections will be implemented if can’t be fixed right away </a:t>
            </a: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Expecting the Closing Letter within six months</a:t>
            </a:r>
          </a:p>
        </p:txBody>
      </p:sp>
    </p:spTree>
    <p:extLst>
      <p:ext uri="{BB962C8B-B14F-4D97-AF65-F5344CB8AC3E}">
        <p14:creationId xmlns:p14="http://schemas.microsoft.com/office/powerpoint/2010/main" val="1593647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F018F-0EE2-7848-B5AC-B8BB9CDCC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6BDA4-B1FE-FB45-BD1E-AEC2C6C00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28FE30E3-B927-FA42-9D75-B8D5803DC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" t="1600" r="-1"/>
          <a:stretch/>
        </p:blipFill>
        <p:spPr>
          <a:xfrm>
            <a:off x="457200" y="550863"/>
            <a:ext cx="11303000" cy="57277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527E58-9DC4-914D-AE75-FF8B01AF17B2}"/>
              </a:ext>
            </a:extLst>
          </p:cNvPr>
          <p:cNvSpPr txBox="1"/>
          <p:nvPr/>
        </p:nvSpPr>
        <p:spPr>
          <a:xfrm>
            <a:off x="600635" y="5332825"/>
            <a:ext cx="10325867" cy="844138"/>
          </a:xfrm>
          <a:prstGeom prst="rect">
            <a:avLst/>
          </a:prstGeom>
          <a:solidFill>
            <a:srgbClr val="FFFF00">
              <a:alpha val="51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B727ED-6C1D-E544-84FD-E61D3FE785CF}"/>
              </a:ext>
            </a:extLst>
          </p:cNvPr>
          <p:cNvSpPr txBox="1"/>
          <p:nvPr/>
        </p:nvSpPr>
        <p:spPr>
          <a:xfrm>
            <a:off x="7292050" y="4340506"/>
            <a:ext cx="3125165" cy="19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F4DB4F-5235-044C-8B28-08E1E67808EB}"/>
              </a:ext>
            </a:extLst>
          </p:cNvPr>
          <p:cNvSpPr txBox="1"/>
          <p:nvPr/>
        </p:nvSpPr>
        <p:spPr>
          <a:xfrm>
            <a:off x="723900" y="4914367"/>
            <a:ext cx="6926966" cy="4184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349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0AD2A-677C-DE41-A697-1F427EECE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Prepared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28282-F04D-7940-B3FD-068E3F4C2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1949" y="2019757"/>
            <a:ext cx="8174483" cy="4705133"/>
          </a:xfrm>
        </p:spPr>
        <p:txBody>
          <a:bodyPr anchor="t"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sure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containers have proper labeling in preparation for any potential EPA inspection </a:t>
            </a: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File documents so easily retrievable</a:t>
            </a: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Update facility documents regularly</a:t>
            </a:r>
          </a:p>
          <a:p>
            <a:pPr lvl="2"/>
            <a:endParaRPr lang="en-US" altLang="en-US" sz="22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2"/>
            <a:r>
              <a:rPr lang="en-US" altLang="en-US" sz="22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CV, training, job description</a:t>
            </a:r>
          </a:p>
          <a:p>
            <a:pPr lvl="2"/>
            <a:r>
              <a:rPr lang="en-US" altLang="en-US" sz="22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Organization chart</a:t>
            </a:r>
          </a:p>
          <a:p>
            <a:pPr lvl="2"/>
            <a:r>
              <a:rPr lang="en-US" altLang="en-US" sz="22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Facility map</a:t>
            </a:r>
          </a:p>
          <a:p>
            <a:pPr lvl="2"/>
            <a:r>
              <a:rPr lang="en-US" altLang="en-US" sz="22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SOPs</a:t>
            </a: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4071CA-C1EE-084D-8DE2-9FFEB7C671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08" r="10441"/>
          <a:stretch/>
        </p:blipFill>
        <p:spPr>
          <a:xfrm flipH="1">
            <a:off x="6997364" y="4456253"/>
            <a:ext cx="2993049" cy="226863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8574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1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3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261E8E-1724-594D-A18D-065053BC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13F20-5E63-464A-8770-AC39487DF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1956816"/>
            <a:ext cx="7860863" cy="4024884"/>
          </a:xfrm>
        </p:spPr>
        <p:txBody>
          <a:bodyPr anchor="t">
            <a:norm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on EPA Inspections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Preparation for the Big Day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Happens during the Inspection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Things to Keep in Mind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3746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E4596-C91C-2E44-BDB1-CAACCA9EB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D91E9-4342-5C40-98C8-B43EBC81B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1524001"/>
            <a:ext cx="7860863" cy="5050420"/>
          </a:xfrm>
        </p:spPr>
        <p:txBody>
          <a:bodyPr anchor="t">
            <a:normAutofit fontScale="85000" lnSpcReduction="20000"/>
          </a:bodyPr>
          <a:lstStyle/>
          <a:p>
            <a:r>
              <a:rPr lang="en-US" altLang="en-US" sz="33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 Honest</a:t>
            </a:r>
          </a:p>
          <a:p>
            <a:endParaRPr lang="en-US" altLang="en-US" sz="33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sz="33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Treat Inspector with Respect</a:t>
            </a:r>
          </a:p>
          <a:p>
            <a:endParaRPr lang="en-US" altLang="en-US" sz="33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sz="33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Read your SOP on EPA Inspections</a:t>
            </a:r>
          </a:p>
          <a:p>
            <a:endParaRPr lang="en-US" altLang="en-US" sz="33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sz="33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Have Requested Documents Ready</a:t>
            </a:r>
          </a:p>
          <a:p>
            <a:endParaRPr lang="en-US" altLang="en-US" sz="33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sz="33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Answer only those Questions asked</a:t>
            </a:r>
          </a:p>
          <a:p>
            <a:endParaRPr lang="en-US" altLang="en-US" sz="33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sz="33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Rely on your QA</a:t>
            </a:r>
          </a:p>
          <a:p>
            <a:endParaRPr lang="en-US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314803-07EF-6345-B5F1-C18023D7F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31253" t="23200" r="30916" b="40920"/>
          <a:stretch/>
        </p:blipFill>
        <p:spPr>
          <a:xfrm rot="20514657">
            <a:off x="7251148" y="427598"/>
            <a:ext cx="2497126" cy="26389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85261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E15558-D34D-444A-BAA2-CCFE96692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305652"/>
            <a:ext cx="12357100" cy="926782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B666A-FFCF-9748-B5D0-6F7B9E91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5748" y="1331088"/>
            <a:ext cx="4105604" cy="4008644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 w="174625" cmpd="sng">
            <a:solidFill>
              <a:schemeClr val="tx1">
                <a:lumMod val="75000"/>
              </a:schemeClr>
            </a:solidFill>
          </a:ln>
          <a:effectLst>
            <a:glow rad="127000">
              <a:schemeClr val="accent1">
                <a:alpha val="0"/>
              </a:schemeClr>
            </a:glow>
            <a:softEdge rad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02427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A677B9-F300-AC49-B58F-1445B94AA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E08D8-1A05-6B4D-9468-F1E6DFAA4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1956816"/>
            <a:ext cx="7860863" cy="4024884"/>
          </a:xfrm>
        </p:spPr>
        <p:txBody>
          <a:bodyPr anchor="t">
            <a:normAutofit lnSpcReduction="10000"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inspectors are being hired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Inspectors are writing up less significant findings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Inspection duration is variable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inspections are considered “Neutral Scheme”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B76929-62E3-5143-9E71-E379C191E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830" b="84355" l="48775" r="80607">
                        <a14:foregroundMark x1="57843" y1="60989" x2="57077" y2="61969"/>
                        <a14:foregroundMark x1="48775" y1="53922" x2="48775" y2="53922"/>
                        <a14:foregroundMark x1="57567" y1="64624" x2="57567" y2="64624"/>
                        <a14:foregroundMark x1="60570" y1="43464" x2="60570" y2="43464"/>
                        <a14:foregroundMark x1="62010" y1="43219" x2="62010" y2="43219"/>
                        <a14:foregroundMark x1="61336" y1="42484" x2="61336" y2="42484"/>
                        <a14:foregroundMark x1="67096" y1="55065" x2="67096" y2="55065"/>
                        <a14:foregroundMark x1="66728" y1="52410" x2="66728" y2="52410"/>
                        <a14:foregroundMark x1="61520" y1="66912" x2="61520" y2="66912"/>
                        <a14:foregroundMark x1="61520" y1="66912" x2="61520" y2="66912"/>
                        <a14:foregroundMark x1="61520" y1="66912" x2="61520" y2="66912"/>
                        <a14:foregroundMark x1="60692" y1="67525" x2="60692" y2="67525"/>
                        <a14:foregroundMark x1="60692" y1="67525" x2="60692" y2="67525"/>
                        <a14:foregroundMark x1="66728" y1="50408" x2="66728" y2="50408"/>
                        <a14:foregroundMark x1="66728" y1="50408" x2="66728" y2="50408"/>
                        <a14:foregroundMark x1="54718" y1="50531" x2="54718" y2="50531"/>
                        <a14:foregroundMark x1="55025" y1="50041" x2="55025" y2="50041"/>
                        <a14:foregroundMark x1="54933" y1="50776" x2="54933" y2="50776"/>
                        <a14:foregroundMark x1="54718" y1="53431" x2="54718" y2="53431"/>
                        <a14:foregroundMark x1="63695" y1="44240" x2="63695" y2="44240"/>
                        <a14:foregroundMark x1="63879" y1="43995" x2="64369" y2="45384"/>
                        <a14:foregroundMark x1="60968" y1="47631" x2="60968" y2="47631"/>
                        <a14:foregroundMark x1="65104" y1="47998" x2="65104" y2="47998"/>
                        <a14:foregroundMark x1="64461" y1="44485" x2="64461" y2="44485"/>
                        <a14:foregroundMark x1="64461" y1="44363" x2="64461" y2="44363"/>
                        <a14:foregroundMark x1="64461" y1="44363" x2="63879" y2="44363"/>
                        <a14:foregroundMark x1="64645" y1="44608" x2="64645" y2="44608"/>
                        <a14:foregroundMark x1="60968" y1="67770" x2="60968" y2="67770"/>
                        <a14:foregroundMark x1="60968" y1="67770" x2="60968" y2="67770"/>
                        <a14:foregroundMark x1="60784" y1="67770" x2="59559" y2="67034"/>
                        <a14:foregroundMark x1="58303" y1="66013" x2="59436" y2="66912"/>
                        <a14:foregroundMark x1="58119" y1="64257" x2="58119" y2="64257"/>
                        <a14:foregroundMark x1="66820" y1="50531" x2="66820" y2="50531"/>
                        <a14:foregroundMark x1="66820" y1="49796" x2="66912" y2="51430"/>
                        <a14:foregroundMark x1="80607" y1="51552" x2="80607" y2="51552"/>
                        <a14:foregroundMark x1="67188" y1="50408" x2="67188" y2="50408"/>
                        <a14:foregroundMark x1="67188" y1="50408" x2="66820" y2="52165"/>
                        <a14:foregroundMark x1="66820" y1="50286" x2="66820" y2="50286"/>
                        <a14:foregroundMark x1="66820" y1="50286" x2="66820" y2="50286"/>
                        <a14:foregroundMark x1="66636" y1="49265" x2="66636" y2="49265"/>
                        <a14:foregroundMark x1="66820" y1="49796" x2="66820" y2="49796"/>
                        <a14:foregroundMark x1="66820" y1="49796" x2="66820" y2="49796"/>
                        <a14:foregroundMark x1="66820" y1="49796" x2="66820" y2="49796"/>
                        <a14:foregroundMark x1="66820" y1="49796" x2="66820" y2="49796"/>
                        <a14:foregroundMark x1="67188" y1="49632" x2="67188" y2="49632"/>
                        <a14:foregroundMark x1="67188" y1="49632" x2="67188" y2="49632"/>
                        <a14:foregroundMark x1="66912" y1="49796" x2="66912" y2="49796"/>
                        <a14:foregroundMark x1="66912" y1="49796" x2="66912" y2="49796"/>
                        <a14:foregroundMark x1="66912" y1="49796" x2="66912" y2="49796"/>
                        <a14:foregroundMark x1="66912" y1="49796" x2="66912" y2="49796"/>
                        <a14:foregroundMark x1="66636" y1="84395" x2="66636" y2="84395"/>
                        <a14:foregroundMark x1="66912" y1="51797" x2="66912" y2="51797"/>
                        <a14:foregroundMark x1="65104" y1="44608" x2="65686" y2="46364"/>
                        <a14:foregroundMark x1="63787" y1="43464" x2="62286" y2="42361"/>
                        <a14:foregroundMark x1="63879" y1="43995" x2="61336" y2="42484"/>
                        <a14:foregroundMark x1="77574" y1="41830" x2="77574" y2="41830"/>
                        <a14:foregroundMark x1="64461" y1="43750" x2="64461" y2="43750"/>
                        <a14:foregroundMark x1="63971" y1="43873" x2="63971" y2="43873"/>
                        <a14:foregroundMark x1="63971" y1="43873" x2="63971" y2="43873"/>
                        <a14:foregroundMark x1="63971" y1="43873" x2="63971" y2="43873"/>
                        <a14:foregroundMark x1="63971" y1="43873" x2="63971" y2="43873"/>
                        <a14:foregroundMark x1="63787" y1="43873" x2="63787" y2="43873"/>
                        <a14:foregroundMark x1="63787" y1="43873" x2="63787" y2="43873"/>
                        <a14:foregroundMark x1="63787" y1="43873" x2="63787" y2="43873"/>
                        <a14:foregroundMark x1="63787" y1="43873" x2="63787" y2="43873"/>
                        <a14:foregroundMark x1="63787" y1="43873" x2="63787" y2="43873"/>
                        <a14:foregroundMark x1="63879" y1="43464" x2="63879" y2="43464"/>
                        <a14:foregroundMark x1="63879" y1="43587" x2="63879" y2="43587"/>
                        <a14:foregroundMark x1="63879" y1="43587" x2="63879" y2="43587"/>
                        <a14:foregroundMark x1="63971" y1="43873" x2="63971" y2="43873"/>
                        <a14:backgroundMark x1="67004" y1="59967" x2="67004" y2="59967"/>
                        <a14:backgroundMark x1="67555" y1="51021" x2="67555" y2="51021"/>
                        <a14:backgroundMark x1="67616" y1="51430" x2="67494" y2="51511"/>
                        <a14:backgroundMark x1="67034" y1="50041" x2="67034" y2="50041"/>
                      </a14:backgroundRemoval>
                    </a14:imgEffect>
                  </a14:imgLayer>
                </a14:imgProps>
              </a:ext>
            </a:extLst>
          </a:blip>
          <a:srcRect l="54351" t="41964" r="31951" b="31841"/>
          <a:stretch/>
        </p:blipFill>
        <p:spPr>
          <a:xfrm>
            <a:off x="8226496" y="2244063"/>
            <a:ext cx="567983" cy="814615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960F2D-BAB0-1247-8A14-0489CE6C8C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830" b="84355" l="48775" r="80607">
                        <a14:foregroundMark x1="57843" y1="60989" x2="57077" y2="61969"/>
                        <a14:foregroundMark x1="48775" y1="53922" x2="48775" y2="53922"/>
                        <a14:foregroundMark x1="57567" y1="64624" x2="57567" y2="64624"/>
                        <a14:foregroundMark x1="60570" y1="43464" x2="60570" y2="43464"/>
                        <a14:foregroundMark x1="62010" y1="43219" x2="62010" y2="43219"/>
                        <a14:foregroundMark x1="61336" y1="42484" x2="61336" y2="42484"/>
                        <a14:foregroundMark x1="67096" y1="55065" x2="67096" y2="55065"/>
                        <a14:foregroundMark x1="66728" y1="52410" x2="66728" y2="52410"/>
                        <a14:foregroundMark x1="61520" y1="66912" x2="61520" y2="66912"/>
                        <a14:foregroundMark x1="61520" y1="66912" x2="61520" y2="66912"/>
                        <a14:foregroundMark x1="61520" y1="66912" x2="61520" y2="66912"/>
                        <a14:foregroundMark x1="60692" y1="67525" x2="60692" y2="67525"/>
                        <a14:foregroundMark x1="60692" y1="67525" x2="60692" y2="67525"/>
                        <a14:foregroundMark x1="66728" y1="50408" x2="66728" y2="50408"/>
                        <a14:foregroundMark x1="66728" y1="50408" x2="66728" y2="50408"/>
                        <a14:foregroundMark x1="54718" y1="50531" x2="54718" y2="50531"/>
                        <a14:foregroundMark x1="55025" y1="50041" x2="55025" y2="50041"/>
                        <a14:foregroundMark x1="54933" y1="50776" x2="54933" y2="50776"/>
                        <a14:foregroundMark x1="54718" y1="53431" x2="54718" y2="53431"/>
                        <a14:foregroundMark x1="63695" y1="44240" x2="63695" y2="44240"/>
                        <a14:foregroundMark x1="63879" y1="43995" x2="64369" y2="45384"/>
                        <a14:foregroundMark x1="60968" y1="47631" x2="60968" y2="47631"/>
                        <a14:foregroundMark x1="65104" y1="47998" x2="65104" y2="47998"/>
                        <a14:foregroundMark x1="64461" y1="44485" x2="64461" y2="44485"/>
                        <a14:foregroundMark x1="64461" y1="44363" x2="64461" y2="44363"/>
                        <a14:foregroundMark x1="64461" y1="44363" x2="63879" y2="44363"/>
                        <a14:foregroundMark x1="64645" y1="44608" x2="64645" y2="44608"/>
                        <a14:foregroundMark x1="60968" y1="67770" x2="60968" y2="67770"/>
                        <a14:foregroundMark x1="60968" y1="67770" x2="60968" y2="67770"/>
                        <a14:foregroundMark x1="60784" y1="67770" x2="59559" y2="67034"/>
                        <a14:foregroundMark x1="58303" y1="66013" x2="59436" y2="66912"/>
                        <a14:foregroundMark x1="58119" y1="64257" x2="58119" y2="64257"/>
                        <a14:foregroundMark x1="66820" y1="50531" x2="66820" y2="50531"/>
                        <a14:foregroundMark x1="66820" y1="49796" x2="66912" y2="51430"/>
                        <a14:foregroundMark x1="80607" y1="51552" x2="80607" y2="51552"/>
                        <a14:foregroundMark x1="67188" y1="50408" x2="67188" y2="50408"/>
                        <a14:foregroundMark x1="67188" y1="50408" x2="66820" y2="52165"/>
                        <a14:foregroundMark x1="66820" y1="50286" x2="66820" y2="50286"/>
                        <a14:foregroundMark x1="66820" y1="50286" x2="66820" y2="50286"/>
                        <a14:foregroundMark x1="66636" y1="49265" x2="66636" y2="49265"/>
                        <a14:foregroundMark x1="66820" y1="49796" x2="66820" y2="49796"/>
                        <a14:foregroundMark x1="66820" y1="49796" x2="66820" y2="49796"/>
                        <a14:foregroundMark x1="66820" y1="49796" x2="66820" y2="49796"/>
                        <a14:foregroundMark x1="66820" y1="49796" x2="66820" y2="49796"/>
                        <a14:foregroundMark x1="67188" y1="49632" x2="67188" y2="49632"/>
                        <a14:foregroundMark x1="67188" y1="49632" x2="67188" y2="49632"/>
                        <a14:foregroundMark x1="66912" y1="49796" x2="66912" y2="49796"/>
                        <a14:foregroundMark x1="66912" y1="49796" x2="66912" y2="49796"/>
                        <a14:foregroundMark x1="66912" y1="49796" x2="66912" y2="49796"/>
                        <a14:foregroundMark x1="66912" y1="49796" x2="66912" y2="49796"/>
                        <a14:foregroundMark x1="66636" y1="84395" x2="66636" y2="84395"/>
                        <a14:foregroundMark x1="67188" y1="51675" x2="67188" y2="51675"/>
                        <a14:foregroundMark x1="67586" y1="51144" x2="67586" y2="51144"/>
                        <a14:foregroundMark x1="67586" y1="51144" x2="67586" y2="51144"/>
                        <a14:foregroundMark x1="67586" y1="51144" x2="67586" y2="51144"/>
                        <a14:foregroundMark x1="66912" y1="51797" x2="66912" y2="51797"/>
                        <a14:foregroundMark x1="67586" y1="51797" x2="67586" y2="51797"/>
                        <a14:foregroundMark x1="67004" y1="51144" x2="67463" y2="52533"/>
                        <a14:foregroundMark x1="65104" y1="44608" x2="65686" y2="46364"/>
                        <a14:foregroundMark x1="63787" y1="43464" x2="62286" y2="42361"/>
                        <a14:foregroundMark x1="63879" y1="43995" x2="61336" y2="42484"/>
                        <a14:foregroundMark x1="67188" y1="51920" x2="67279" y2="49632"/>
                        <a14:foregroundMark x1="77574" y1="41830" x2="77574" y2="41830"/>
                        <a14:foregroundMark x1="64461" y1="43750" x2="64461" y2="43750"/>
                        <a14:foregroundMark x1="63971" y1="43873" x2="63971" y2="43873"/>
                        <a14:foregroundMark x1="63971" y1="43873" x2="63971" y2="43873"/>
                        <a14:foregroundMark x1="63971" y1="43873" x2="63971" y2="43873"/>
                        <a14:foregroundMark x1="63971" y1="43873" x2="63971" y2="43873"/>
                        <a14:foregroundMark x1="63787" y1="43873" x2="63787" y2="43873"/>
                        <a14:foregroundMark x1="63787" y1="43873" x2="63787" y2="43873"/>
                        <a14:foregroundMark x1="63787" y1="43873" x2="63787" y2="43873"/>
                        <a14:foregroundMark x1="63787" y1="43873" x2="63787" y2="43873"/>
                        <a14:foregroundMark x1="63787" y1="43873" x2="63787" y2="43873"/>
                        <a14:foregroundMark x1="63879" y1="43464" x2="63879" y2="43464"/>
                        <a14:foregroundMark x1="63879" y1="43587" x2="63879" y2="43587"/>
                        <a14:foregroundMark x1="63879" y1="43587" x2="63879" y2="43587"/>
                        <a14:foregroundMark x1="63971" y1="43873" x2="63971" y2="43873"/>
                        <a14:backgroundMark x1="67004" y1="59967" x2="67004" y2="59967"/>
                      </a14:backgroundRemoval>
                    </a14:imgEffect>
                  </a14:imgLayer>
                </a14:imgProps>
              </a:ext>
            </a:extLst>
          </a:blip>
          <a:srcRect l="54351" t="41964" r="31951" b="31841"/>
          <a:stretch/>
        </p:blipFill>
        <p:spPr>
          <a:xfrm>
            <a:off x="8807717" y="1130821"/>
            <a:ext cx="573900" cy="823102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72CC8D-4E93-2A47-85E8-41E65825DD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830" b="84355" l="48775" r="80607">
                        <a14:foregroundMark x1="57843" y1="60989" x2="57077" y2="61969"/>
                        <a14:foregroundMark x1="48775" y1="53922" x2="48775" y2="53922"/>
                        <a14:foregroundMark x1="57567" y1="64624" x2="57567" y2="64624"/>
                        <a14:foregroundMark x1="60570" y1="43464" x2="60570" y2="43464"/>
                        <a14:foregroundMark x1="62010" y1="43219" x2="62010" y2="43219"/>
                        <a14:foregroundMark x1="61336" y1="42484" x2="61336" y2="42484"/>
                        <a14:foregroundMark x1="67096" y1="55065" x2="67096" y2="55065"/>
                        <a14:foregroundMark x1="66728" y1="52410" x2="66728" y2="52410"/>
                        <a14:foregroundMark x1="61520" y1="66912" x2="61520" y2="66912"/>
                        <a14:foregroundMark x1="61520" y1="66912" x2="61520" y2="66912"/>
                        <a14:foregroundMark x1="61520" y1="66912" x2="61520" y2="66912"/>
                        <a14:foregroundMark x1="60692" y1="67525" x2="60692" y2="67525"/>
                        <a14:foregroundMark x1="60692" y1="67525" x2="60692" y2="67525"/>
                        <a14:foregroundMark x1="66728" y1="50408" x2="66728" y2="50408"/>
                        <a14:foregroundMark x1="66728" y1="50408" x2="66728" y2="50408"/>
                        <a14:foregroundMark x1="54718" y1="50531" x2="54718" y2="50531"/>
                        <a14:foregroundMark x1="55025" y1="50041" x2="55025" y2="50041"/>
                        <a14:foregroundMark x1="54933" y1="50776" x2="54933" y2="50776"/>
                        <a14:foregroundMark x1="54718" y1="53431" x2="54718" y2="53431"/>
                        <a14:foregroundMark x1="63695" y1="44240" x2="63695" y2="44240"/>
                        <a14:foregroundMark x1="63879" y1="43995" x2="64369" y2="45384"/>
                        <a14:foregroundMark x1="60968" y1="47631" x2="60968" y2="47631"/>
                        <a14:foregroundMark x1="65104" y1="47998" x2="65104" y2="47998"/>
                        <a14:foregroundMark x1="64461" y1="44485" x2="64461" y2="44485"/>
                        <a14:foregroundMark x1="64461" y1="44363" x2="64461" y2="44363"/>
                        <a14:foregroundMark x1="64461" y1="44363" x2="63879" y2="44363"/>
                        <a14:foregroundMark x1="64645" y1="44608" x2="64645" y2="44608"/>
                        <a14:foregroundMark x1="60968" y1="67770" x2="60968" y2="67770"/>
                        <a14:foregroundMark x1="60968" y1="67770" x2="60968" y2="67770"/>
                        <a14:foregroundMark x1="60784" y1="67770" x2="59559" y2="67034"/>
                        <a14:foregroundMark x1="58303" y1="66013" x2="59436" y2="66912"/>
                        <a14:foregroundMark x1="58119" y1="64257" x2="58119" y2="64257"/>
                        <a14:foregroundMark x1="66820" y1="50531" x2="66820" y2="50531"/>
                        <a14:foregroundMark x1="66820" y1="49796" x2="66912" y2="51430"/>
                        <a14:foregroundMark x1="80607" y1="51552" x2="80607" y2="51552"/>
                        <a14:foregroundMark x1="67188" y1="50408" x2="67188" y2="50408"/>
                        <a14:foregroundMark x1="67188" y1="50408" x2="66820" y2="52165"/>
                        <a14:foregroundMark x1="66820" y1="50286" x2="66820" y2="50286"/>
                        <a14:foregroundMark x1="66820" y1="50286" x2="66820" y2="50286"/>
                        <a14:foregroundMark x1="66636" y1="49265" x2="66636" y2="49265"/>
                        <a14:foregroundMark x1="66820" y1="49796" x2="66820" y2="49796"/>
                        <a14:foregroundMark x1="66820" y1="49796" x2="66820" y2="49796"/>
                        <a14:foregroundMark x1="66820" y1="49796" x2="66820" y2="49796"/>
                        <a14:foregroundMark x1="66820" y1="49796" x2="66820" y2="49796"/>
                        <a14:foregroundMark x1="67188" y1="49632" x2="67188" y2="49632"/>
                        <a14:foregroundMark x1="67188" y1="49632" x2="67188" y2="49632"/>
                        <a14:foregroundMark x1="66912" y1="49796" x2="66912" y2="49796"/>
                        <a14:foregroundMark x1="66912" y1="49796" x2="66912" y2="49796"/>
                        <a14:foregroundMark x1="66912" y1="49796" x2="66912" y2="49796"/>
                        <a14:foregroundMark x1="66912" y1="49796" x2="66912" y2="49796"/>
                        <a14:foregroundMark x1="66636" y1="84395" x2="66636" y2="84395"/>
                        <a14:foregroundMark x1="67188" y1="51675" x2="67188" y2="51675"/>
                        <a14:foregroundMark x1="67586" y1="51144" x2="67586" y2="51144"/>
                        <a14:foregroundMark x1="67586" y1="51144" x2="67586" y2="51144"/>
                        <a14:foregroundMark x1="67586" y1="51144" x2="67586" y2="51144"/>
                        <a14:foregroundMark x1="66912" y1="51797" x2="66912" y2="51797"/>
                        <a14:foregroundMark x1="67586" y1="51797" x2="67586" y2="51797"/>
                        <a14:foregroundMark x1="67004" y1="51144" x2="67463" y2="52533"/>
                        <a14:foregroundMark x1="65104" y1="44608" x2="65686" y2="46364"/>
                        <a14:foregroundMark x1="63787" y1="43464" x2="62286" y2="42361"/>
                        <a14:foregroundMark x1="63879" y1="43995" x2="61336" y2="42484"/>
                        <a14:foregroundMark x1="67188" y1="51920" x2="67279" y2="49632"/>
                        <a14:foregroundMark x1="77574" y1="41830" x2="77574" y2="41830"/>
                        <a14:foregroundMark x1="64461" y1="43750" x2="64461" y2="43750"/>
                        <a14:foregroundMark x1="63971" y1="43873" x2="63971" y2="43873"/>
                        <a14:foregroundMark x1="63971" y1="43873" x2="63971" y2="43873"/>
                        <a14:foregroundMark x1="63971" y1="43873" x2="63971" y2="43873"/>
                        <a14:foregroundMark x1="63971" y1="43873" x2="63971" y2="43873"/>
                        <a14:foregroundMark x1="63787" y1="43873" x2="63787" y2="43873"/>
                        <a14:foregroundMark x1="63787" y1="43873" x2="63787" y2="43873"/>
                        <a14:foregroundMark x1="63787" y1="43873" x2="63787" y2="43873"/>
                        <a14:foregroundMark x1="63787" y1="43873" x2="63787" y2="43873"/>
                        <a14:foregroundMark x1="63787" y1="43873" x2="63787" y2="43873"/>
                        <a14:foregroundMark x1="63879" y1="43464" x2="63879" y2="43464"/>
                        <a14:foregroundMark x1="63879" y1="43587" x2="63879" y2="43587"/>
                        <a14:foregroundMark x1="63879" y1="43587" x2="63879" y2="43587"/>
                        <a14:foregroundMark x1="63971" y1="43873" x2="63971" y2="43873"/>
                        <a14:backgroundMark x1="67004" y1="59967" x2="67004" y2="59967"/>
                      </a14:backgroundRemoval>
                    </a14:imgEffect>
                  </a14:imgLayer>
                </a14:imgProps>
              </a:ext>
            </a:extLst>
          </a:blip>
          <a:srcRect l="54351" t="41964" r="31951" b="31841"/>
          <a:stretch/>
        </p:blipFill>
        <p:spPr>
          <a:xfrm>
            <a:off x="9434653" y="1895337"/>
            <a:ext cx="538743" cy="7726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5420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AEE121-CA56-5B4E-BAF4-14BC0D936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1E42E-F315-8747-9559-CEA946452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942" y="1155700"/>
            <a:ext cx="10177516" cy="55880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inspections are both audits of </a:t>
            </a:r>
          </a:p>
          <a:p>
            <a:pPr marL="0" indent="0" algn="ctr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and facility compliance reviews</a:t>
            </a: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Preparation is Key</a:t>
            </a:r>
          </a:p>
        </p:txBody>
      </p:sp>
    </p:spTree>
    <p:extLst>
      <p:ext uri="{BB962C8B-B14F-4D97-AF65-F5344CB8AC3E}">
        <p14:creationId xmlns:p14="http://schemas.microsoft.com/office/powerpoint/2010/main" val="226134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ADC4F7-FD47-3443-9509-1C1B258B8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EPA Selects Your Site Based 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7B93D-1F01-A14B-8AD9-A9158838C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8100" y="1956816"/>
            <a:ext cx="7448332" cy="4024884"/>
          </a:xfrm>
        </p:spPr>
        <p:txBody>
          <a:bodyPr anchor="t"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Date of Inspection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Geographic Location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Compliance History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Studies Submitted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EPA Requests the Inspection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3" descr="IMG_4978.JPG">
            <a:extLst>
              <a:ext uri="{FF2B5EF4-FFF2-40B4-BE49-F238E27FC236}">
                <a16:creationId xmlns:a16="http://schemas.microsoft.com/office/drawing/2014/main" id="{48E88AED-00D9-3C45-9371-18F66BCA05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6296" r="5189" b="5161"/>
          <a:stretch/>
        </p:blipFill>
        <p:spPr>
          <a:xfrm>
            <a:off x="7396274" y="1956816"/>
            <a:ext cx="3145471" cy="31243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512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66969-1AFC-6149-A1F5-A5A0E17B8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Preparation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E0109-7C73-E647-BAC8-5F5E0F7F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1653998"/>
            <a:ext cx="7860863" cy="4569002"/>
          </a:xfrm>
        </p:spPr>
        <p:txBody>
          <a:bodyPr anchor="t">
            <a:normAutofit fontScale="92500" lnSpcReduction="10000"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should start preparing the moment you are notified of inspection</a:t>
            </a: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 aside the day before for your Regional QA to prepare</a:t>
            </a: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Reacquaint yourself with the Inspected Studies</a:t>
            </a: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Review your Facility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Documents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198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529" name="Title 1">
            <a:extLst>
              <a:ext uri="{FF2B5EF4-FFF2-40B4-BE49-F238E27FC236}">
                <a16:creationId xmlns:a16="http://schemas.microsoft.com/office/drawing/2014/main" id="{4B3675BF-A54E-C742-AA92-CFA40EEF4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Preparation Strategies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8DEB3A66-06D3-8541-8561-4EC2073AB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1550895"/>
            <a:ext cx="7860863" cy="4849906"/>
          </a:xfrm>
        </p:spPr>
        <p:txBody>
          <a:bodyPr anchor="t">
            <a:normAutofit/>
          </a:bodyPr>
          <a:lstStyle/>
          <a:p>
            <a:endParaRPr lang="en-US" altLang="en-US" sz="24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Know your Master Schedule</a:t>
            </a: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Historic and Current SOPs</a:t>
            </a: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Review Raw Data from the Study</a:t>
            </a:r>
          </a:p>
          <a:p>
            <a:pPr marL="457200" lvl="1" indent="0">
              <a:buNone/>
            </a:pPr>
            <a:endParaRPr lang="en-US" altLang="en-US" sz="20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22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Application Sections</a:t>
            </a:r>
          </a:p>
          <a:p>
            <a:pPr lvl="1"/>
            <a:r>
              <a:rPr lang="en-US" altLang="en-US" sz="22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Analytical Sets</a:t>
            </a:r>
          </a:p>
          <a:p>
            <a:pPr lvl="1"/>
            <a:r>
              <a:rPr lang="en-US" altLang="en-US" sz="22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Test or Reference Substance Documents</a:t>
            </a:r>
          </a:p>
          <a:p>
            <a:pPr lvl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 sz="24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8127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4B74F-EA52-284E-BA10-9E01D97B1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Preparation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9E8C9-ABC0-7E48-BBBC-01A69E8E1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1747777"/>
            <a:ext cx="7860863" cy="4375232"/>
          </a:xfrm>
        </p:spPr>
        <p:txBody>
          <a:bodyPr anchor="t">
            <a:normAutofit fontScale="92500" lnSpcReduction="20000"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aware of specific Trial or Analytical issues</a:t>
            </a: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for missing requirements on Test Substance, </a:t>
            </a:r>
          </a:p>
          <a:p>
            <a:pPr marL="0" indent="0">
              <a:buNone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Reference Substance, and Reagents.</a:t>
            </a: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Personnel documents </a:t>
            </a:r>
          </a:p>
          <a:p>
            <a:pPr marL="0" indent="0">
              <a:buNone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should be up to date. Don’t </a:t>
            </a:r>
          </a:p>
          <a:p>
            <a:pPr marL="0" indent="0">
              <a:buNone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make major changes after </a:t>
            </a:r>
          </a:p>
          <a:p>
            <a:pPr marL="0" indent="0">
              <a:buNone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being notified</a:t>
            </a:r>
          </a:p>
          <a:p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E079E4-E069-0E4F-A71F-F68BA32D0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939" y="4238497"/>
            <a:ext cx="2791914" cy="22520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44901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553" name="Title 1">
            <a:extLst>
              <a:ext uri="{FF2B5EF4-FFF2-40B4-BE49-F238E27FC236}">
                <a16:creationId xmlns:a16="http://schemas.microsoft.com/office/drawing/2014/main" id="{23F875B8-69B9-8F4D-B01C-B4AFFBC60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Preparation Strategies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D2CCF400-4339-4A43-B2EE-79770CB2C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2019758"/>
            <a:ext cx="7860863" cy="4068526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>
                <a:latin typeface="Times New Roman" charset="0"/>
                <a:cs typeface="Times New Roman" charset="0"/>
              </a:rPr>
              <a:t>Maps and Org Charts should reflect current layouts</a:t>
            </a:r>
          </a:p>
          <a:p>
            <a:pPr>
              <a:defRPr/>
            </a:pPr>
            <a:endParaRPr lang="en-US" dirty="0">
              <a:latin typeface="Times New Roman" charset="0"/>
              <a:cs typeface="Times New Roman" charset="0"/>
            </a:endParaRPr>
          </a:p>
          <a:p>
            <a:pPr>
              <a:defRPr/>
            </a:pPr>
            <a:r>
              <a:rPr lang="en-US" dirty="0">
                <a:latin typeface="Times New Roman" charset="0"/>
                <a:cs typeface="Times New Roman" charset="0"/>
              </a:rPr>
              <a:t>Arrange for a conference room or office space where the inspector can work</a:t>
            </a:r>
          </a:p>
          <a:p>
            <a:pPr>
              <a:buFont typeface="Arial" charset="0"/>
              <a:buChar char="•"/>
              <a:defRPr/>
            </a:pPr>
            <a:endParaRPr lang="en-US" dirty="0"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dirty="0">
                <a:latin typeface="Times New Roman" charset="0"/>
                <a:cs typeface="Times New Roman" charset="0"/>
              </a:rPr>
              <a:t>Find out what time the inspector will arrive</a:t>
            </a:r>
          </a:p>
          <a:p>
            <a:pPr>
              <a:buFont typeface="Arial" charset="0"/>
              <a:buChar char="•"/>
              <a:defRPr/>
            </a:pPr>
            <a:endParaRPr lang="en-US" dirty="0"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dirty="0">
                <a:latin typeface="Times New Roman" charset="0"/>
                <a:cs typeface="Times New Roman" charset="0"/>
              </a:rPr>
              <a:t>Decide who you want at the opening conference</a:t>
            </a:r>
          </a:p>
          <a:p>
            <a:pPr>
              <a:buFont typeface="Arial" charset="0"/>
              <a:buChar char="•"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7525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B2EC365C871D4CAD73E44205EBC702" ma:contentTypeVersion="12" ma:contentTypeDescription="Create a new document." ma:contentTypeScope="" ma:versionID="bbb4de0dd6a2688cc44862ddb8f3b29b">
  <xsd:schema xmlns:xsd="http://www.w3.org/2001/XMLSchema" xmlns:xs="http://www.w3.org/2001/XMLSchema" xmlns:p="http://schemas.microsoft.com/office/2006/metadata/properties" xmlns:ns2="d1183218-db97-4848-9163-4e2b73f67c99" xmlns:ns3="ef681f15-ec5c-4e76-a0fa-b5ed7fbb22f3" targetNamespace="http://schemas.microsoft.com/office/2006/metadata/properties" ma:root="true" ma:fieldsID="2cb8003ac89622dfe7bed9eb152d4277" ns2:_="" ns3:_="">
    <xsd:import namespace="d1183218-db97-4848-9163-4e2b73f67c99"/>
    <xsd:import namespace="ef681f15-ec5c-4e76-a0fa-b5ed7fbb22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183218-db97-4848-9163-4e2b73f67c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681f15-ec5c-4e76-a0fa-b5ed7fbb22f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F142AB9-0890-4D05-B7B4-0D8F60BBB001}"/>
</file>

<file path=customXml/itemProps2.xml><?xml version="1.0" encoding="utf-8"?>
<ds:datastoreItem xmlns:ds="http://schemas.openxmlformats.org/officeDocument/2006/customXml" ds:itemID="{417C46D4-C763-4C0B-8771-2ED11CAD8D59}"/>
</file>

<file path=customXml/itemProps3.xml><?xml version="1.0" encoding="utf-8"?>
<ds:datastoreItem xmlns:ds="http://schemas.openxmlformats.org/officeDocument/2006/customXml" ds:itemID="{ECA42615-C570-4165-BA6B-0DA9A4FCFBA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1152</TotalTime>
  <Words>727</Words>
  <Application>Microsoft Office PowerPoint</Application>
  <PresentationFormat>Widescreen</PresentationFormat>
  <Paragraphs>192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ＭＳ Ｐゴシック</vt:lpstr>
      <vt:lpstr>Arial</vt:lpstr>
      <vt:lpstr>Calibri</vt:lpstr>
      <vt:lpstr>Calibri Light</vt:lpstr>
      <vt:lpstr>Times New Roman</vt:lpstr>
      <vt:lpstr>Office Theme</vt:lpstr>
      <vt:lpstr>   Preparing for EPA Inspections    Martin Beran Tammy White Barkalow</vt:lpstr>
      <vt:lpstr>Overview</vt:lpstr>
      <vt:lpstr>Background</vt:lpstr>
      <vt:lpstr>PowerPoint Presentation</vt:lpstr>
      <vt:lpstr>EPA Selects Your Site Based On</vt:lpstr>
      <vt:lpstr>Preparation Strategies</vt:lpstr>
      <vt:lpstr>Preparation Strategies</vt:lpstr>
      <vt:lpstr>Preparation Strategies</vt:lpstr>
      <vt:lpstr>Preparation Strategies</vt:lpstr>
      <vt:lpstr>QA Preparation</vt:lpstr>
      <vt:lpstr> Headquarters Preparation</vt:lpstr>
      <vt:lpstr>Headquarters Preparation</vt:lpstr>
      <vt:lpstr>The Inspection</vt:lpstr>
      <vt:lpstr>The Inspection</vt:lpstr>
      <vt:lpstr>Closing Conference</vt:lpstr>
      <vt:lpstr>And if EPA has Findings?</vt:lpstr>
      <vt:lpstr>And if EPA has Findings?</vt:lpstr>
      <vt:lpstr>PowerPoint Presentation</vt:lpstr>
      <vt:lpstr>Be Prepared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Prepare for EPA Inspections</dc:title>
  <dc:creator>Martin Beran</dc:creator>
  <cp:lastModifiedBy>Van R. Starner</cp:lastModifiedBy>
  <cp:revision>102</cp:revision>
  <cp:lastPrinted>2020-02-21T19:08:22Z</cp:lastPrinted>
  <dcterms:created xsi:type="dcterms:W3CDTF">2020-02-05T20:32:18Z</dcterms:created>
  <dcterms:modified xsi:type="dcterms:W3CDTF">2020-02-25T23:05:23Z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0x010100F1B2EC365C871D4CAD73E44205EBC702</vt:lpwstr>
  </property>
</Properties>
</file>