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Hengel" initials="MH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56781-08F9-4A52-9B50-FB885CCF060A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5392-6B38-486F-B54A-CBBF0430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3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392-6B38-486F-B54A-CBBF0430A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392-6B38-486F-B54A-CBBF0430A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86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7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3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1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5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8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4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471C-D767-4C3B-9D23-32E9947B4135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3A5B1-8D9B-4E73-8C1B-22F58314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488"/>
            <a:ext cx="6781800" cy="117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Image result for IR4 projec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44487"/>
            <a:ext cx="1771921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bas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68" y="4572000"/>
            <a:ext cx="28481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IR-4/Trace Analytical Laboratory</a:t>
            </a:r>
          </a:p>
          <a:p>
            <a:r>
              <a:rPr lang="en-US" dirty="0"/>
              <a:t>Department of Environmental Toxicology</a:t>
            </a:r>
          </a:p>
          <a:p>
            <a:r>
              <a:rPr lang="en-US" dirty="0"/>
              <a:t>University of California, Davis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1375" y="2286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/>
              <a:t>Analyzing Difficult Projects:  </a:t>
            </a:r>
            <a:r>
              <a:rPr lang="en-US" altLang="en-US" b="1" u="sng" dirty="0" smtClean="0"/>
              <a:t>Flupyradifurone/Basil (Greenhouse)</a:t>
            </a:r>
            <a:r>
              <a:rPr lang="en-US" altLang="en-US" b="1" u="sng" dirty="0"/>
              <a:t/>
            </a:r>
            <a:br>
              <a:rPr lang="en-US" altLang="en-US" b="1" u="sng" dirty="0"/>
            </a:br>
            <a:endParaRPr lang="en-US" u="sng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371600" y="41148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b="1" i="1" kern="0" dirty="0">
                <a:solidFill>
                  <a:schemeClr val="tx1"/>
                </a:solidFill>
              </a:rPr>
              <a:t>Bronson Hung &amp; Fabiola </a:t>
            </a:r>
            <a:r>
              <a:rPr lang="en-US" b="1" i="1" kern="0" dirty="0" smtClean="0">
                <a:solidFill>
                  <a:schemeClr val="tx1"/>
                </a:solidFill>
              </a:rPr>
              <a:t>G </a:t>
            </a:r>
            <a:r>
              <a:rPr lang="en-US" b="1" i="1" kern="0" dirty="0" err="1">
                <a:solidFill>
                  <a:schemeClr val="tx1"/>
                </a:solidFill>
              </a:rPr>
              <a:t>Zuno</a:t>
            </a:r>
            <a:endParaRPr lang="en-US" b="1" i="1" kern="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2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88423" cy="6781800"/>
            <a:chOff x="155576" y="76200"/>
            <a:chExt cx="8988423" cy="678180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399" cy="6694715"/>
              <a:chOff x="2133600" y="163285"/>
              <a:chExt cx="7010399" cy="66947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868" y="4572000"/>
                <a:ext cx="284813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19765" y="838200"/>
            <a:ext cx="6835374" cy="5562600"/>
            <a:chOff x="1019765" y="371475"/>
            <a:chExt cx="6835374" cy="5562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765" y="1447800"/>
              <a:ext cx="2466975" cy="4486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886200" y="371475"/>
              <a:ext cx="3968939" cy="2185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u="sng" dirty="0"/>
                <a:t>Step #1: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5 mL aliquot (equivalent to 0.50 g of crop material)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Evaporation of acetonitrile at 50°C for ~18 min at 12 psi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Liquid-liquid partition with 5 mL of hexane (2X) </a:t>
              </a:r>
              <a:endParaRPr lang="en-US" dirty="0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3031671" y="2667001"/>
              <a:ext cx="186850" cy="777192"/>
            </a:xfrm>
            <a:prstGeom prst="righ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81808" y="2754202"/>
              <a:ext cx="29140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Organic layer with non-polar compounds  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49150" y="3735502"/>
              <a:ext cx="29140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Aqueous layer with 6-CNA and DFA</a:t>
              </a:r>
              <a:endParaRPr lang="en-US" dirty="0"/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2989921" y="3545336"/>
              <a:ext cx="228600" cy="1026664"/>
            </a:xfrm>
            <a:prstGeom prst="righ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295868" y="2772685"/>
              <a:ext cx="381000" cy="335657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31297" y="2754868"/>
              <a:ext cx="9886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/>
                <a:t>Discard layer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05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347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5" descr="Image result for dichloromethane chemic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10543" y="1056382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Step #2: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Liquid-liquid partition with 5 mL of dichloromethane (DCM, 3X)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09257" y="3962400"/>
            <a:ext cx="4038600" cy="1911350"/>
            <a:chOff x="3048000" y="527050"/>
            <a:chExt cx="4038600" cy="191135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013" y="1307192"/>
              <a:ext cx="879062" cy="833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3316" y="527050"/>
              <a:ext cx="1623786" cy="1618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3048000" y="679450"/>
              <a:ext cx="4038600" cy="17589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486400" y="5345668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6-CNA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2521803"/>
            <a:ext cx="5210919" cy="1211997"/>
            <a:chOff x="3475882" y="2171700"/>
            <a:chExt cx="5210919" cy="1211997"/>
          </a:xfrm>
        </p:grpSpPr>
        <p:sp>
          <p:nvSpPr>
            <p:cNvPr id="23" name="Rectangle 22"/>
            <p:cNvSpPr/>
            <p:nvPr/>
          </p:nvSpPr>
          <p:spPr>
            <a:xfrm>
              <a:off x="3475882" y="2482334"/>
              <a:ext cx="5627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DFA</a:t>
              </a:r>
              <a:endParaRPr lang="en-US" dirty="0"/>
            </a:p>
          </p:txBody>
        </p:sp>
        <p:sp>
          <p:nvSpPr>
            <p:cNvPr id="19" name="Left Brace 18"/>
            <p:cNvSpPr/>
            <p:nvPr/>
          </p:nvSpPr>
          <p:spPr>
            <a:xfrm>
              <a:off x="4038600" y="2171700"/>
              <a:ext cx="381000" cy="990600"/>
            </a:xfrm>
            <a:prstGeom prst="leftBrace">
              <a:avLst>
                <a:gd name="adj1" fmla="val 8333"/>
                <a:gd name="adj2" fmla="val 45605"/>
              </a:avLst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3401" y="2183368"/>
              <a:ext cx="43434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 smtClean="0"/>
                <a:t>DFA remains in the </a:t>
              </a:r>
              <a:r>
                <a:rPr lang="en-US" b="1" dirty="0"/>
                <a:t>aqueous </a:t>
              </a:r>
              <a:r>
                <a:rPr lang="en-US" b="1" dirty="0" smtClean="0"/>
                <a:t>phase across the range of tested pH values (2-9.5).</a:t>
              </a:r>
              <a:endParaRPr lang="en-US" b="1" dirty="0"/>
            </a:p>
            <a:p>
              <a:endParaRPr lang="en-US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0" y="1365007"/>
            <a:ext cx="1454540" cy="519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1240969" y="3490861"/>
            <a:ext cx="1828802" cy="1050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183">
            <a:off x="1297511" y="2437936"/>
            <a:ext cx="2023986" cy="9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7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88424" cy="6477001"/>
            <a:chOff x="155576" y="76200"/>
            <a:chExt cx="8988424" cy="6477001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400" cy="6389916"/>
              <a:chOff x="2133600" y="163285"/>
              <a:chExt cx="7010400" cy="638991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869" y="4267201"/>
                <a:ext cx="284813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133600" y="1012448"/>
            <a:ext cx="28023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/>
              <a:t>6-CNA cleanup</a:t>
            </a:r>
            <a:r>
              <a:rPr lang="en-US" altLang="en-US" sz="3200" b="1" dirty="0"/>
              <a:t>:</a:t>
            </a:r>
          </a:p>
          <a:p>
            <a:endParaRPr lang="en-US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72878" y="3038475"/>
            <a:ext cx="47434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33600" y="1752600"/>
            <a:ext cx="6858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Evaporate the DCM to dryness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Dissolve the sample in </a:t>
            </a:r>
            <a:r>
              <a:rPr lang="en-US" b="1" dirty="0" smtClean="0"/>
              <a:t>10mL </a:t>
            </a:r>
            <a:r>
              <a:rPr lang="en-US" b="1" dirty="0"/>
              <a:t>of ethyl acetate/hexane (50/50, v/v)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Wash the SPE with one column volume (CV) of ethyl acetate/hexane (50/50, v/v) and then ethyl acetate/hexane (80/20, v/v)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Wash the SPE with 2 CVs of 100% acetone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Elute residues of 6-CNA with 9 mL of methanol/acetone (50/50, v/v)</a:t>
            </a:r>
          </a:p>
          <a:p>
            <a:r>
              <a:rPr lang="en-US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61354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LC-column: Phenyl-Hexyl, ZORBAX Eclipse Plus (2.1x100mm, 3.5 </a:t>
            </a:r>
            <a:r>
              <a:rPr lang="en-US" dirty="0">
                <a:latin typeface="Calibri"/>
              </a:rPr>
              <a:t>µm packing), Agilent</a:t>
            </a:r>
          </a:p>
          <a:p>
            <a:pPr algn="ctr"/>
            <a:r>
              <a:rPr lang="en-US" dirty="0"/>
              <a:t>Agilent 6460 LC-MS/MS</a:t>
            </a:r>
          </a:p>
        </p:txBody>
      </p:sp>
      <p:sp>
        <p:nvSpPr>
          <p:cNvPr id="9" name="AutoShape 5" descr="Image result for silica chemica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314153"/>
            <a:ext cx="2057400" cy="1259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600200" y="4267201"/>
            <a:ext cx="1219200" cy="1295400"/>
            <a:chOff x="2133600" y="4495800"/>
            <a:chExt cx="609600" cy="609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133600" y="4495800"/>
              <a:ext cx="609600" cy="228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600" y="4724400"/>
              <a:ext cx="533400" cy="3810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22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152400"/>
            <a:ext cx="8988423" cy="6324600"/>
            <a:chOff x="155576" y="76200"/>
            <a:chExt cx="8988423" cy="632460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399" cy="6237515"/>
              <a:chOff x="2133600" y="163285"/>
              <a:chExt cx="7010399" cy="62375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868" y="4114800"/>
                <a:ext cx="284813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667000" y="1447800"/>
            <a:ext cx="5208862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/>
              <a:t>DFA cleanup</a:t>
            </a:r>
            <a:r>
              <a:rPr lang="en-US" altLang="en-US" sz="32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Alumina (aluminum oxide) A, </a:t>
            </a:r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/>
              <a:t> &amp; 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u="sng" dirty="0">
                <a:solidFill>
                  <a:srgbClr val="FF0000"/>
                </a:solidFill>
              </a:rPr>
              <a:t>Activated</a:t>
            </a:r>
            <a:r>
              <a:rPr lang="en-US" sz="2000" dirty="0"/>
              <a:t> and deactivated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Conditioned and </a:t>
            </a:r>
            <a:r>
              <a:rPr lang="en-US" sz="2000" dirty="0">
                <a:solidFill>
                  <a:srgbClr val="FF0000"/>
                </a:solidFill>
              </a:rPr>
              <a:t>unconditioned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Pack column with 1-5 mL of alumina B (</a:t>
            </a:r>
            <a:r>
              <a:rPr lang="en-US" sz="2000" dirty="0">
                <a:solidFill>
                  <a:srgbClr val="FF0000"/>
                </a:solidFill>
              </a:rPr>
              <a:t>2 mL</a:t>
            </a:r>
            <a:r>
              <a:rPr lang="en-US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Load the sample onto the column in</a:t>
            </a:r>
          </a:p>
          <a:p>
            <a:r>
              <a:rPr lang="en-US" sz="2000" dirty="0"/>
              <a:t>      </a:t>
            </a:r>
            <a:r>
              <a:rPr lang="en-US" sz="2000" dirty="0" err="1">
                <a:solidFill>
                  <a:srgbClr val="FF0000"/>
                </a:solidFill>
              </a:rPr>
              <a:t>acetonitrile:water</a:t>
            </a:r>
            <a:r>
              <a:rPr lang="en-US" sz="2000" dirty="0">
                <a:solidFill>
                  <a:srgbClr val="FF0000"/>
                </a:solidFill>
              </a:rPr>
              <a:t> (50/50, v/v)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74480" y="1828800"/>
            <a:ext cx="1987720" cy="4495800"/>
            <a:chOff x="374480" y="1458724"/>
            <a:chExt cx="2292520" cy="4419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80" y="1458724"/>
              <a:ext cx="2292520" cy="4419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536" y="5029200"/>
              <a:ext cx="1066800" cy="6238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228600" y="6211669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LC-column: Phenyl-Hexyl, ZORBAX Eclipse Plus (3.0x150mm, 2.7 </a:t>
            </a:r>
            <a:r>
              <a:rPr lang="en-US" dirty="0">
                <a:latin typeface="Calibri"/>
              </a:rPr>
              <a:t>µm packing), Agilent</a:t>
            </a:r>
          </a:p>
          <a:p>
            <a:pPr algn="ctr"/>
            <a:r>
              <a:rPr lang="en-US" dirty="0"/>
              <a:t>Agilent 6460 LC-MS/MS</a:t>
            </a:r>
          </a:p>
          <a:p>
            <a:pPr algn="ctr"/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038600"/>
            <a:ext cx="20002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514600" y="4572000"/>
            <a:ext cx="1066800" cy="48402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347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36221"/>
              </p:ext>
            </p:extLst>
          </p:nvPr>
        </p:nvGraphicFramePr>
        <p:xfrm>
          <a:off x="457200" y="1371600"/>
          <a:ext cx="8153400" cy="487254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28800"/>
                <a:gridCol w="1676400"/>
                <a:gridCol w="1386840"/>
                <a:gridCol w="1630680"/>
                <a:gridCol w="1630680"/>
              </a:tblGrid>
              <a:tr h="9043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Compounds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Recoveries (%)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0.01/0.05* ppm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0.1ppm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1.0ppm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5.0ppm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8060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Flupyradifurone</a:t>
                      </a:r>
                      <a:endParaRPr lang="en-US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83-106</a:t>
                      </a:r>
                    </a:p>
                    <a:p>
                      <a:pPr algn="ctr"/>
                      <a:r>
                        <a:rPr lang="en-US" i="1" dirty="0" smtClean="0"/>
                        <a:t>(n=6)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82-98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93-96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(n=4)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89-91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(n=3)</a:t>
                      </a:r>
                      <a:endParaRPr lang="en-US" dirty="0"/>
                    </a:p>
                  </a:txBody>
                  <a:tcPr/>
                </a:tc>
              </a:tr>
              <a:tr h="52395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6-CNA</a:t>
                      </a:r>
                      <a:endParaRPr lang="en-US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74 -120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(n=6)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74-87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(n=8)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70-78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(n=3)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2395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*DFA</a:t>
                      </a:r>
                      <a:endParaRPr lang="en-US" sz="1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79-104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(n=6)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69-106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(n=8)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73-78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(n=3)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23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637696" y="6019800"/>
            <a:ext cx="31388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Sets: Validation, WI381, OH*272 &amp; CA77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6991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66653" cy="6525070"/>
            <a:chOff x="155576" y="76200"/>
            <a:chExt cx="8966653" cy="652507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988629" cy="6437985"/>
              <a:chOff x="2133600" y="163285"/>
              <a:chExt cx="6988629" cy="643798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3974" y="5302407"/>
                <a:ext cx="1618255" cy="1298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4724400" y="55536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47297" y="755706"/>
            <a:ext cx="7129903" cy="5216452"/>
            <a:chOff x="457200" y="1086878"/>
            <a:chExt cx="7129903" cy="52164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371600"/>
              <a:ext cx="5114925" cy="37309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37855">
              <a:off x="976303" y="3566640"/>
              <a:ext cx="1617135" cy="27366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20994">
              <a:off x="5987809" y="1086878"/>
              <a:ext cx="1599294" cy="284722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953">
            <a:off x="4094382" y="2514600"/>
            <a:ext cx="2458818" cy="2960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12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914400"/>
            <a:ext cx="62915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 smtClean="0"/>
              <a:t>Flupyrafidurone</a:t>
            </a:r>
            <a:r>
              <a:rPr lang="en-US" altLang="en-US" sz="3200" b="1" dirty="0" smtClean="0"/>
              <a:t>/Basil (Greenhouse)</a:t>
            </a:r>
            <a:endParaRPr lang="en-US" altLang="en-US" sz="3200" b="1" dirty="0"/>
          </a:p>
          <a:p>
            <a:pPr algn="ctr"/>
            <a:r>
              <a:rPr lang="en-US" sz="2000" b="1" dirty="0"/>
              <a:t>(PR# 12294)</a:t>
            </a: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5576" y="76200"/>
            <a:ext cx="8988423" cy="6781800"/>
            <a:chOff x="155576" y="76200"/>
            <a:chExt cx="8988423" cy="6781800"/>
          </a:xfrm>
        </p:grpSpPr>
        <p:grpSp>
          <p:nvGrpSpPr>
            <p:cNvPr id="12" name="Group 11"/>
            <p:cNvGrpSpPr/>
            <p:nvPr/>
          </p:nvGrpSpPr>
          <p:grpSpPr>
            <a:xfrm>
              <a:off x="2133600" y="163285"/>
              <a:ext cx="7010399" cy="6694715"/>
              <a:chOff x="2133600" y="163285"/>
              <a:chExt cx="7010399" cy="669471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5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5619" y="4876800"/>
                <a:ext cx="2468380" cy="198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09600" y="1847195"/>
            <a:ext cx="7924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u="sng" dirty="0"/>
              <a:t>3 Treatments </a:t>
            </a:r>
          </a:p>
          <a:p>
            <a:r>
              <a:rPr lang="en-US" sz="2000" dirty="0"/>
              <a:t>    TRT#01 Untreated</a:t>
            </a:r>
          </a:p>
          <a:p>
            <a:r>
              <a:rPr lang="en-US" sz="2000" dirty="0"/>
              <a:t>    TRT#02 Foliar application (414mL/acre, 1X)</a:t>
            </a:r>
          </a:p>
          <a:p>
            <a:r>
              <a:rPr lang="en-US" sz="2000" dirty="0"/>
              <a:t>    TRT#03 Soil drench application or </a:t>
            </a:r>
            <a:r>
              <a:rPr lang="en-US" sz="2000" dirty="0" err="1"/>
              <a:t>chemigation</a:t>
            </a:r>
            <a:r>
              <a:rPr lang="en-US" sz="2000" dirty="0"/>
              <a:t> (828 mL/acre, 2X)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u="sng" dirty="0"/>
              <a:t>4 Field Trials </a:t>
            </a:r>
            <a:r>
              <a:rPr lang="en-US" sz="2000" dirty="0"/>
              <a:t>(PHI 0, 3-4, 6-7, 14 and 21 days). 3 field trials have decline on TRT #03 and 1 field trial has decline on both TRT #02 and #03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u="sng" dirty="0"/>
              <a:t>1 Crop Fraction </a:t>
            </a:r>
            <a:r>
              <a:rPr lang="en-US" sz="2000" dirty="0"/>
              <a:t>(fresh stems &amp; leaves</a:t>
            </a:r>
            <a:r>
              <a:rPr lang="en-US" sz="2000" dirty="0" smtClean="0"/>
              <a:t>). Total of 64 samples.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Validate </a:t>
            </a:r>
            <a:r>
              <a:rPr lang="en-US" sz="2000" dirty="0"/>
              <a:t>method </a:t>
            </a:r>
            <a:r>
              <a:rPr lang="en-US" sz="2000" dirty="0" smtClean="0"/>
              <a:t> for  6-CNA &amp; DFA at </a:t>
            </a:r>
            <a:r>
              <a:rPr lang="en-US" sz="2000" u="sng" dirty="0"/>
              <a:t>0.01ppm, 0.10ppm &amp; 1.0 ppm </a:t>
            </a:r>
          </a:p>
          <a:p>
            <a:r>
              <a:rPr lang="en-US" sz="2000" dirty="0"/>
              <a:t>       </a:t>
            </a:r>
            <a:r>
              <a:rPr lang="en-US" sz="2000" u="sng" dirty="0"/>
              <a:t>in parent equivalent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25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576" y="76200"/>
            <a:ext cx="8531224" cy="1027113"/>
            <a:chOff x="155576" y="76200"/>
            <a:chExt cx="8531224" cy="1027113"/>
          </a:xfrm>
        </p:grpSpPr>
        <p:grpSp>
          <p:nvGrpSpPr>
            <p:cNvPr id="2" name="Group 1"/>
            <p:cNvGrpSpPr/>
            <p:nvPr/>
          </p:nvGrpSpPr>
          <p:grpSpPr>
            <a:xfrm>
              <a:off x="1981200" y="163285"/>
              <a:ext cx="6705600" cy="396876"/>
              <a:chOff x="2133600" y="163285"/>
              <a:chExt cx="6705600" cy="39687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2" descr="Image result for Flupyradifur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85892" y="990600"/>
            <a:ext cx="7978798" cy="5232712"/>
            <a:chOff x="62687" y="1024618"/>
            <a:chExt cx="7978798" cy="523271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7" y="1981200"/>
              <a:ext cx="3290113" cy="1897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0985" y="3871623"/>
              <a:ext cx="25252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Flupyradifurone</a:t>
              </a:r>
              <a:r>
                <a:rPr lang="en-US" dirty="0"/>
                <a:t> (parent)</a:t>
              </a:r>
            </a:p>
            <a:p>
              <a:pPr algn="ctr"/>
              <a:r>
                <a:rPr lang="en-US" dirty="0"/>
                <a:t>MW: 288.7 g/</a:t>
              </a:r>
              <a:r>
                <a:rPr lang="en-US" dirty="0" err="1"/>
                <a:t>mol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429000" y="2554842"/>
              <a:ext cx="1327588" cy="4564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680" y="1024618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3505200" y="3733800"/>
              <a:ext cx="1251388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057" name="Picture 9" descr="Image result for difluoroacetic aci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050" y="3595050"/>
              <a:ext cx="2119950" cy="2119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244181" y="5334000"/>
              <a:ext cx="279730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err="1"/>
                <a:t>Difluoroacetic</a:t>
              </a:r>
              <a:r>
                <a:rPr lang="en-US" b="1" dirty="0"/>
                <a:t> acid (DFA)</a:t>
              </a:r>
              <a:endParaRPr lang="en-US" dirty="0"/>
            </a:p>
            <a:p>
              <a:pPr algn="ctr"/>
              <a:r>
                <a:rPr lang="en-US" dirty="0"/>
                <a:t>MW: 96.0 g/</a:t>
              </a:r>
              <a:r>
                <a:rPr lang="en-US" dirty="0" err="1"/>
                <a:t>mol</a:t>
              </a:r>
              <a:endParaRPr lang="en-US" dirty="0"/>
            </a:p>
            <a:p>
              <a:pPr algn="ctr"/>
              <a:r>
                <a:rPr lang="en-US" dirty="0"/>
                <a:t>(Parent Equivalent Ratio ~3)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3135086" y="914400"/>
            <a:ext cx="3243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Three compounds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835367" y="5257800"/>
            <a:ext cx="36604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 err="1"/>
              <a:t>Fortifiy</a:t>
            </a:r>
            <a:r>
              <a:rPr lang="en-US" u="sng" dirty="0"/>
              <a:t> in parent equivalent</a:t>
            </a:r>
          </a:p>
          <a:p>
            <a:r>
              <a:rPr lang="en-US" dirty="0"/>
              <a:t> </a:t>
            </a:r>
            <a:r>
              <a:rPr lang="en-US" sz="1600" dirty="0"/>
              <a:t>Example: 0.05ppm of DFA parent equivalent is equal to 0.017ppm of DFA</a:t>
            </a:r>
          </a:p>
        </p:txBody>
      </p:sp>
      <p:sp>
        <p:nvSpPr>
          <p:cNvPr id="28" name="Oval 27"/>
          <p:cNvSpPr/>
          <p:nvPr/>
        </p:nvSpPr>
        <p:spPr>
          <a:xfrm>
            <a:off x="307975" y="5105400"/>
            <a:ext cx="4448613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10200" y="2914471"/>
            <a:ext cx="30500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6-Chloronicotinic acid (6-CNA)</a:t>
            </a:r>
            <a:endParaRPr lang="en-US" dirty="0"/>
          </a:p>
          <a:p>
            <a:pPr algn="ctr"/>
            <a:r>
              <a:rPr lang="en-US" dirty="0"/>
              <a:t>MW: 157.6 g/</a:t>
            </a:r>
            <a:r>
              <a:rPr lang="en-US" dirty="0" err="1"/>
              <a:t>mol</a:t>
            </a:r>
            <a:endParaRPr lang="en-US" dirty="0"/>
          </a:p>
          <a:p>
            <a:pPr algn="ctr"/>
            <a:r>
              <a:rPr lang="en-US" dirty="0"/>
              <a:t>(Parent Equivalent Ratio ~2)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88423" cy="6781800"/>
            <a:chOff x="155576" y="76200"/>
            <a:chExt cx="8988423" cy="678180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399" cy="6694715"/>
              <a:chOff x="2133600" y="163285"/>
              <a:chExt cx="7010399" cy="66947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868" y="4572000"/>
                <a:ext cx="284813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3135086" y="1012448"/>
            <a:ext cx="34615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Reference Method:</a:t>
            </a:r>
          </a:p>
          <a:p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62000" y="2079010"/>
            <a:ext cx="79248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Bayer Method RV-001-P10-03. An Analytical Method for the Determination of Residues of BYI02960, 6-Chloronicotinic Acid, </a:t>
            </a:r>
            <a:r>
              <a:rPr lang="en-US" sz="2000" b="1" dirty="0" err="1"/>
              <a:t>Difluoroacetic</a:t>
            </a:r>
            <a:r>
              <a:rPr lang="en-US" sz="2000" b="1" dirty="0"/>
              <a:t> Acid, and </a:t>
            </a:r>
            <a:r>
              <a:rPr lang="en-US" sz="2000" b="1" dirty="0" err="1"/>
              <a:t>Difluoroethyl</a:t>
            </a:r>
            <a:r>
              <a:rPr lang="en-US" sz="2000" b="1" dirty="0"/>
              <a:t>-amino-</a:t>
            </a:r>
            <a:r>
              <a:rPr lang="en-US" sz="2000" b="1" dirty="0" err="1"/>
              <a:t>fluranone</a:t>
            </a:r>
            <a:r>
              <a:rPr lang="en-US" sz="2000" b="1" dirty="0"/>
              <a:t> in Plant Matrices Using LC/MS/MS.</a:t>
            </a:r>
          </a:p>
          <a:p>
            <a:pPr algn="ctr"/>
            <a:endParaRPr lang="en-US" sz="2000" b="1" dirty="0"/>
          </a:p>
          <a:p>
            <a:r>
              <a:rPr lang="en-US" b="1" u="sng" dirty="0"/>
              <a:t>Validation for DFA</a:t>
            </a:r>
            <a:r>
              <a:rPr lang="en-US" b="1" u="sng" dirty="0" smtClean="0"/>
              <a:t>:</a:t>
            </a:r>
          </a:p>
          <a:p>
            <a:endParaRPr lang="en-US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 smtClean="0"/>
              <a:t>0.02ppm</a:t>
            </a:r>
            <a:r>
              <a:rPr lang="en-US" dirty="0" smtClean="0"/>
              <a:t> </a:t>
            </a:r>
            <a:r>
              <a:rPr lang="en-US" dirty="0"/>
              <a:t>(in parent equivalent) in matrices with high </a:t>
            </a:r>
            <a:r>
              <a:rPr lang="en-US" u="sng" dirty="0"/>
              <a:t>water</a:t>
            </a:r>
            <a:r>
              <a:rPr lang="en-US" dirty="0"/>
              <a:t> </a:t>
            </a:r>
            <a:r>
              <a:rPr lang="en-US" dirty="0" smtClean="0"/>
              <a:t>content.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u="sng" dirty="0"/>
              <a:t>0.05ppm</a:t>
            </a:r>
            <a:r>
              <a:rPr lang="en-US" dirty="0"/>
              <a:t> (in parent equivalent) in matrices with high </a:t>
            </a:r>
            <a:r>
              <a:rPr lang="en-US" u="sng" dirty="0"/>
              <a:t>protein, starch or oil </a:t>
            </a:r>
            <a:r>
              <a:rPr lang="en-US" dirty="0"/>
              <a:t>content.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85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362200" y="657037"/>
            <a:ext cx="378501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Composition of basil:</a:t>
            </a:r>
          </a:p>
          <a:p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09" y="1447800"/>
            <a:ext cx="29241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0600" y="1458724"/>
            <a:ext cx="381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chemical composition of </a:t>
            </a:r>
            <a:r>
              <a:rPr lang="en-US" sz="1400" i="1" dirty="0"/>
              <a:t>O. </a:t>
            </a:r>
            <a:r>
              <a:rPr lang="en-US" sz="1400" i="1" dirty="0" err="1"/>
              <a:t>basilicum</a:t>
            </a:r>
            <a:r>
              <a:rPr lang="en-US" sz="1400" dirty="0"/>
              <a:t> essential oil differs according to the season. These </a:t>
            </a:r>
            <a:r>
              <a:rPr lang="en-US" sz="1400" u="sng" dirty="0">
                <a:solidFill>
                  <a:srgbClr val="FF0000"/>
                </a:solidFill>
              </a:rPr>
              <a:t>essential oils</a:t>
            </a:r>
            <a:r>
              <a:rPr lang="en-US" sz="1400" dirty="0"/>
              <a:t> have </a:t>
            </a:r>
            <a:r>
              <a:rPr lang="en-US" sz="1400" b="1" dirty="0"/>
              <a:t>oxygenated monoterpenes </a:t>
            </a:r>
            <a:r>
              <a:rPr lang="en-US" sz="1400" dirty="0"/>
              <a:t>(60.7–68.9%), followed by </a:t>
            </a:r>
            <a:r>
              <a:rPr lang="en-US" sz="1400" b="1" dirty="0" err="1"/>
              <a:t>sesquiterpene</a:t>
            </a:r>
            <a:r>
              <a:rPr lang="en-US" sz="1400" b="1" dirty="0"/>
              <a:t> hydrocarbons </a:t>
            </a:r>
            <a:r>
              <a:rPr lang="en-US" sz="1400" dirty="0"/>
              <a:t>(16.0–24.3%) and </a:t>
            </a:r>
            <a:r>
              <a:rPr lang="en-US" sz="1400" b="1" dirty="0"/>
              <a:t>oxygenated </a:t>
            </a:r>
            <a:r>
              <a:rPr lang="en-US" sz="1400" b="1" dirty="0" err="1"/>
              <a:t>sesquiterpenes</a:t>
            </a:r>
            <a:r>
              <a:rPr lang="en-US" sz="1400" b="1" dirty="0"/>
              <a:t> </a:t>
            </a:r>
            <a:r>
              <a:rPr lang="en-US" sz="1400" dirty="0"/>
              <a:t>(12.0–14.4%). Around 29 compounds representing 98.0–99.7% of the oil composition have been reported . </a:t>
            </a:r>
            <a:r>
              <a:rPr lang="en-US" sz="1400" b="1" dirty="0"/>
              <a:t>Linalool</a:t>
            </a:r>
            <a:r>
              <a:rPr lang="en-US" sz="1400" dirty="0"/>
              <a:t> was the main constituent of essential oils (56.7–60.6%), followed by </a:t>
            </a:r>
            <a:r>
              <a:rPr lang="en-US" sz="1400" b="1" dirty="0"/>
              <a:t>epi-</a:t>
            </a:r>
            <a:r>
              <a:rPr lang="el-GR" sz="1400" b="1" dirty="0"/>
              <a:t>α-</a:t>
            </a:r>
            <a:r>
              <a:rPr lang="en-US" sz="1400" b="1" dirty="0" err="1"/>
              <a:t>cadinol</a:t>
            </a:r>
            <a:r>
              <a:rPr lang="en-US" sz="1400" b="1" dirty="0"/>
              <a:t> </a:t>
            </a:r>
            <a:r>
              <a:rPr lang="en-US" sz="1400" dirty="0"/>
              <a:t>(8.6–1.4%), </a:t>
            </a:r>
            <a:r>
              <a:rPr lang="el-GR" sz="1400" b="1" dirty="0"/>
              <a:t>α-</a:t>
            </a:r>
            <a:r>
              <a:rPr lang="en-US" sz="1400" b="1" dirty="0" err="1"/>
              <a:t>bergamotene</a:t>
            </a:r>
            <a:r>
              <a:rPr lang="en-US" sz="1400" b="1" dirty="0"/>
              <a:t> </a:t>
            </a:r>
            <a:r>
              <a:rPr lang="en-US" sz="1400" dirty="0"/>
              <a:t>(7.4–9.2 (3. %), </a:t>
            </a:r>
            <a:r>
              <a:rPr lang="el-GR" sz="1400" b="1" dirty="0"/>
              <a:t>γ-</a:t>
            </a:r>
            <a:r>
              <a:rPr lang="en-US" sz="1400" b="1" dirty="0" err="1"/>
              <a:t>cadinene</a:t>
            </a:r>
            <a:r>
              <a:rPr lang="en-US" sz="1400" b="1" dirty="0"/>
              <a:t> </a:t>
            </a:r>
            <a:r>
              <a:rPr lang="en-US" sz="1400" dirty="0"/>
              <a:t>3–5.4%), </a:t>
            </a:r>
            <a:r>
              <a:rPr lang="en-US" sz="1400" b="1" dirty="0" err="1"/>
              <a:t>germacrene</a:t>
            </a:r>
            <a:r>
              <a:rPr lang="en-US" sz="1400" b="1" dirty="0"/>
              <a:t> D</a:t>
            </a:r>
            <a:r>
              <a:rPr lang="en-US" sz="1400" dirty="0"/>
              <a:t> (1.1–3.3%), and camphor (1.1–3.1%). In addition, components like </a:t>
            </a:r>
            <a:r>
              <a:rPr lang="en-US" sz="1400" b="1" dirty="0" err="1"/>
              <a:t>methylchavikol</a:t>
            </a:r>
            <a:r>
              <a:rPr lang="en-US" sz="1400" b="1" dirty="0"/>
              <a:t>, </a:t>
            </a:r>
            <a:r>
              <a:rPr lang="en-US" sz="1400" b="1" dirty="0" err="1"/>
              <a:t>methylcinnamat</a:t>
            </a:r>
            <a:r>
              <a:rPr lang="en-US" sz="1400" b="1" dirty="0"/>
              <a:t>, </a:t>
            </a:r>
            <a:r>
              <a:rPr lang="en-US" sz="1400" b="1" dirty="0" err="1"/>
              <a:t>linolen</a:t>
            </a:r>
            <a:r>
              <a:rPr lang="en-US" sz="1400" b="1" dirty="0"/>
              <a:t>, eugenol, camphor, </a:t>
            </a:r>
            <a:r>
              <a:rPr lang="en-US" sz="1400" b="1" i="1" dirty="0"/>
              <a:t>cis</a:t>
            </a:r>
            <a:r>
              <a:rPr lang="en-US" sz="1400" b="1" dirty="0"/>
              <a:t>-geraniol, 1,8-cineole, </a:t>
            </a:r>
            <a:r>
              <a:rPr lang="el-GR" sz="1400" b="1" dirty="0"/>
              <a:t>α-</a:t>
            </a:r>
            <a:r>
              <a:rPr lang="en-US" sz="1400" b="1" dirty="0" err="1"/>
              <a:t>bergamotene</a:t>
            </a:r>
            <a:r>
              <a:rPr lang="en-US" sz="1400" b="1" dirty="0"/>
              <a:t>, </a:t>
            </a:r>
            <a:r>
              <a:rPr lang="el-GR" sz="1400" b="1" dirty="0"/>
              <a:t>β-</a:t>
            </a:r>
            <a:r>
              <a:rPr lang="en-US" sz="1400" b="1" dirty="0" err="1"/>
              <a:t>caryophyllene</a:t>
            </a:r>
            <a:r>
              <a:rPr lang="en-US" sz="1400" b="1" dirty="0"/>
              <a:t>, </a:t>
            </a:r>
            <a:r>
              <a:rPr lang="en-US" sz="1400" b="1" dirty="0" err="1"/>
              <a:t>germacrene</a:t>
            </a:r>
            <a:r>
              <a:rPr lang="en-US" sz="1400" b="1" dirty="0"/>
              <a:t> D, </a:t>
            </a:r>
            <a:r>
              <a:rPr lang="el-GR" sz="1400" b="1" dirty="0"/>
              <a:t>γ-</a:t>
            </a:r>
            <a:r>
              <a:rPr lang="en-US" sz="1400" b="1" dirty="0" err="1"/>
              <a:t>cadinene</a:t>
            </a:r>
            <a:r>
              <a:rPr lang="en-US" sz="1400" b="1" dirty="0"/>
              <a:t>, epi-</a:t>
            </a:r>
            <a:r>
              <a:rPr lang="el-GR" sz="1400" b="1" dirty="0"/>
              <a:t>α-</a:t>
            </a:r>
            <a:r>
              <a:rPr lang="en-US" sz="1400" b="1" dirty="0" err="1"/>
              <a:t>cadinol</a:t>
            </a:r>
            <a:r>
              <a:rPr lang="en-US" sz="1400" b="1" dirty="0"/>
              <a:t>, and </a:t>
            </a:r>
            <a:r>
              <a:rPr lang="en-US" sz="1400" b="1" dirty="0" err="1"/>
              <a:t>viridifloro</a:t>
            </a:r>
            <a:r>
              <a:rPr lang="en-US" sz="1400" dirty="0" err="1"/>
              <a:t>l</a:t>
            </a:r>
            <a:r>
              <a:rPr lang="en-US" sz="1400" dirty="0"/>
              <a:t> have been reported as important components.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5409" y="3899118"/>
            <a:ext cx="426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Source of: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u="sng" dirty="0"/>
              <a:t>Fiber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u="sng" dirty="0"/>
              <a:t>Vitamins</a:t>
            </a:r>
            <a:r>
              <a:rPr lang="en-US" sz="1400" dirty="0"/>
              <a:t>  (beta-carotene, thiamine B1, riboflavin B2, niacin B3, pantothenic acid B5, vitamin B6, folate B9, choline, vitamin C, vitamin E and vitamin K).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u="sng" dirty="0"/>
              <a:t>Minerals</a:t>
            </a:r>
            <a:r>
              <a:rPr lang="en-US" sz="1400" dirty="0"/>
              <a:t> (calcium, copper, magnesium,  manganese, phosphorus, potassium, selenium, sodium and zinc).</a:t>
            </a:r>
          </a:p>
          <a:p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16105" y="5947712"/>
            <a:ext cx="8546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M.L. Chavez-Gonzalez, R. Rodriguez-Herrera,  C.N. Aguilar (2016) Essential Oils: A Natural Alternative to Combat Antibiotics Resistance . </a:t>
            </a:r>
            <a:r>
              <a:rPr lang="en-US" sz="1000" dirty="0" err="1" smtClean="0"/>
              <a:t>ScienceDirect</a:t>
            </a:r>
            <a:r>
              <a:rPr lang="en-US" sz="1000" dirty="0" smtClean="0"/>
              <a:t> , </a:t>
            </a:r>
          </a:p>
          <a:p>
            <a:r>
              <a:rPr lang="en-US" sz="1000" dirty="0" smtClean="0"/>
              <a:t> pages  227-237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052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5576" y="76200"/>
            <a:ext cx="8988423" cy="6778004"/>
            <a:chOff x="155576" y="76200"/>
            <a:chExt cx="8988423" cy="6778004"/>
          </a:xfrm>
        </p:grpSpPr>
        <p:grpSp>
          <p:nvGrpSpPr>
            <p:cNvPr id="4" name="Group 3"/>
            <p:cNvGrpSpPr/>
            <p:nvPr/>
          </p:nvGrpSpPr>
          <p:grpSpPr>
            <a:xfrm>
              <a:off x="2133600" y="163285"/>
              <a:ext cx="7010399" cy="6690919"/>
              <a:chOff x="2133600" y="163285"/>
              <a:chExt cx="7010399" cy="66909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8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663" y="5715000"/>
                <a:ext cx="1419336" cy="1139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505200" y="882678"/>
            <a:ext cx="202549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/>
              <a:t>Extraction:</a:t>
            </a:r>
          </a:p>
          <a:p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44689" y="1764268"/>
            <a:ext cx="2712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Reference Method: </a:t>
            </a:r>
            <a:endParaRPr lang="en-US" sz="2400" u="sng" dirty="0"/>
          </a:p>
        </p:txBody>
      </p:sp>
      <p:grpSp>
        <p:nvGrpSpPr>
          <p:cNvPr id="26" name="Group 25"/>
          <p:cNvGrpSpPr/>
          <p:nvPr/>
        </p:nvGrpSpPr>
        <p:grpSpPr>
          <a:xfrm>
            <a:off x="228600" y="2401669"/>
            <a:ext cx="4953000" cy="4076423"/>
            <a:chOff x="228600" y="2345038"/>
            <a:chExt cx="4953000" cy="3444300"/>
          </a:xfrm>
        </p:grpSpPr>
        <p:sp>
          <p:nvSpPr>
            <p:cNvPr id="14" name="TextBox 13"/>
            <p:cNvSpPr txBox="1"/>
            <p:nvPr/>
          </p:nvSpPr>
          <p:spPr>
            <a:xfrm>
              <a:off x="228600" y="2345038"/>
              <a:ext cx="4953000" cy="54610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5.0 g of frozen sample</a:t>
              </a:r>
            </a:p>
            <a:p>
              <a:r>
                <a:rPr lang="en-US" b="1" dirty="0">
                  <a:solidFill>
                    <a:schemeClr val="tx1"/>
                  </a:solidFill>
                </a:rPr>
                <a:t>10-25 mL of acidified  4:1 </a:t>
              </a:r>
              <a:r>
                <a:rPr lang="en-US" b="1" dirty="0" err="1">
                  <a:solidFill>
                    <a:schemeClr val="tx1"/>
                  </a:solidFill>
                </a:rPr>
                <a:t>acetonitrile:water</a:t>
              </a:r>
              <a:r>
                <a:rPr lang="en-US" b="1" dirty="0">
                  <a:solidFill>
                    <a:schemeClr val="tx1"/>
                  </a:solidFill>
                </a:rPr>
                <a:t> (v/v)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003232" y="2919880"/>
              <a:ext cx="3568768" cy="2869458"/>
              <a:chOff x="1003232" y="3221160"/>
              <a:chExt cx="3568768" cy="2869458"/>
            </a:xfrm>
          </p:grpSpPr>
          <p:sp>
            <p:nvSpPr>
              <p:cNvPr id="17" name="Down Arrow 16"/>
              <p:cNvSpPr/>
              <p:nvPr/>
            </p:nvSpPr>
            <p:spPr>
              <a:xfrm>
                <a:off x="2419649" y="3221160"/>
                <a:ext cx="214895" cy="204319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54168" y="3429000"/>
                <a:ext cx="321303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Blend for 1 min using a blender</a:t>
                </a:r>
              </a:p>
            </p:txBody>
          </p:sp>
          <p:sp>
            <p:nvSpPr>
              <p:cNvPr id="19" name="Down Arrow 18"/>
              <p:cNvSpPr/>
              <p:nvPr/>
            </p:nvSpPr>
            <p:spPr>
              <a:xfrm>
                <a:off x="2401910" y="3798332"/>
                <a:ext cx="256689" cy="2286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63768" y="4038600"/>
                <a:ext cx="184143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Filter the sample</a:t>
                </a:r>
              </a:p>
            </p:txBody>
          </p:sp>
          <p:sp>
            <p:nvSpPr>
              <p:cNvPr id="21" name="Down Arrow 20"/>
              <p:cNvSpPr/>
              <p:nvPr/>
            </p:nvSpPr>
            <p:spPr>
              <a:xfrm>
                <a:off x="2419649" y="4419600"/>
                <a:ext cx="256689" cy="2286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03232" y="4658695"/>
                <a:ext cx="3568768" cy="646331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Extract filter cake with 10-25 mL of extraction solvent</a:t>
                </a:r>
              </a:p>
            </p:txBody>
          </p:sp>
          <p:sp>
            <p:nvSpPr>
              <p:cNvPr id="23" name="Down Arrow 22"/>
              <p:cNvSpPr/>
              <p:nvPr/>
            </p:nvSpPr>
            <p:spPr>
              <a:xfrm>
                <a:off x="2456139" y="5315912"/>
                <a:ext cx="256689" cy="228600"/>
              </a:xfrm>
              <a:prstGeom prst="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3232" y="5544512"/>
                <a:ext cx="3568768" cy="54610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Adjust the volume to 50 mL with extraction solvent</a:t>
                </a:r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6057900" y="1764268"/>
            <a:ext cx="2507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Working Method</a:t>
            </a:r>
            <a:r>
              <a:rPr lang="en-US" sz="2400" b="1" dirty="0"/>
              <a:t>: </a:t>
            </a:r>
            <a:endParaRPr lang="en-US" sz="2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257800" y="2667000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2236819"/>
            <a:ext cx="2895600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2.0 g of frozen sample</a:t>
            </a:r>
          </a:p>
          <a:p>
            <a:r>
              <a:rPr lang="en-US" b="1" dirty="0">
                <a:solidFill>
                  <a:schemeClr val="tx1"/>
                </a:solidFill>
              </a:rPr>
              <a:t>10 mL of extraction solvent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8737" y="3163669"/>
            <a:ext cx="2286000" cy="646331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Geno Grinder </a:t>
            </a:r>
          </a:p>
          <a:p>
            <a:r>
              <a:rPr lang="en-US" b="1" dirty="0">
                <a:solidFill>
                  <a:schemeClr val="tx1"/>
                </a:solidFill>
              </a:rPr>
              <a:t>(1min at 1000rpm)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8400" y="3962400"/>
            <a:ext cx="2286000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Centrifuge </a:t>
            </a:r>
          </a:p>
          <a:p>
            <a:r>
              <a:rPr lang="en-US" b="1" dirty="0">
                <a:solidFill>
                  <a:schemeClr val="tx1"/>
                </a:solidFill>
              </a:rPr>
              <a:t>(5mins at 4000rpm) 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5334000" y="355617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334000" y="4226786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181600" y="6193554"/>
            <a:ext cx="647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25837" y="5562600"/>
            <a:ext cx="0" cy="654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825837" y="5562600"/>
            <a:ext cx="651163" cy="379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53200" y="5325070"/>
            <a:ext cx="2209800" cy="92333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Adjust the volume to 20 mL  </a:t>
            </a:r>
          </a:p>
          <a:p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5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88423" cy="6781800"/>
            <a:chOff x="155576" y="76200"/>
            <a:chExt cx="8988423" cy="6781800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399" cy="6694715"/>
              <a:chOff x="2133600" y="163285"/>
              <a:chExt cx="7010399" cy="669471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5868" y="4572000"/>
                <a:ext cx="2848131" cy="22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687762" y="1371600"/>
            <a:ext cx="7010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plan: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extraction for parent and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metabolites and analyze them together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Blip>
                <a:blip r:embed="rId4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cleanup for three compounds </a:t>
            </a:r>
          </a:p>
          <a:p>
            <a:pPr marL="457200" indent="-457200">
              <a:buBlip>
                <a:blip r:embed="rId4"/>
              </a:buBlip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Analyze three compounds together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6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988423" cy="6781799"/>
            <a:chOff x="155576" y="76200"/>
            <a:chExt cx="8988423" cy="6781799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7010399" cy="6694714"/>
              <a:chOff x="2133600" y="163285"/>
              <a:chExt cx="7010399" cy="669471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  <p:pic>
            <p:nvPicPr>
              <p:cNvPr id="7" name="Picture 5" descr="Image result for basi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5084344"/>
                <a:ext cx="2209799" cy="17736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667000" y="609600"/>
            <a:ext cx="44500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u="sng" dirty="0"/>
              <a:t>Flupyradifurone cleanup</a:t>
            </a:r>
            <a:r>
              <a:rPr lang="en-US" altLang="en-US" sz="3200" b="1" dirty="0"/>
              <a:t>:</a:t>
            </a:r>
          </a:p>
          <a:p>
            <a:endParaRPr lang="en-US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28600" y="1273552"/>
            <a:ext cx="8610600" cy="5349121"/>
            <a:chOff x="-145861" y="1676400"/>
            <a:chExt cx="8610600" cy="5349121"/>
          </a:xfrm>
        </p:grpSpPr>
        <p:sp>
          <p:nvSpPr>
            <p:cNvPr id="10" name="Rectangle 9"/>
            <p:cNvSpPr/>
            <p:nvPr/>
          </p:nvSpPr>
          <p:spPr>
            <a:xfrm>
              <a:off x="4495800" y="2133600"/>
              <a:ext cx="3968939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Working method: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No internal standard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C18 (1g/6mL) &amp; Carbon (200 mg/6mL) .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Quantifier ion 90.1 </a:t>
              </a:r>
              <a:r>
                <a:rPr lang="en-US" b="1" i="1" dirty="0"/>
                <a:t>m/z. </a:t>
              </a:r>
              <a:r>
                <a:rPr lang="en-US" b="1" dirty="0"/>
                <a:t>A background in all control samples of basil was observed with the ion 125.9 </a:t>
              </a:r>
              <a:r>
                <a:rPr lang="en-US" b="1" i="1" dirty="0"/>
                <a:t>m/z</a:t>
              </a:r>
              <a:r>
                <a:rPr lang="en-US" b="1" dirty="0"/>
                <a:t>.</a:t>
              </a:r>
            </a:p>
            <a:p>
              <a:endParaRPr lang="en-US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18167" y="3491852"/>
              <a:ext cx="4516865" cy="8859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-145861" y="2131874"/>
              <a:ext cx="2812228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u="sng" dirty="0"/>
                <a:t>Reference method: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/>
                <a:t>Internal Standard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/>
                <a:t>C18 SPE (1g/6mL)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/>
                <a:t>Quantifier ion </a:t>
              </a:r>
            </a:p>
            <a:p>
              <a:r>
                <a:rPr lang="en-US" b="1" dirty="0"/>
                <a:t>      125.9 </a:t>
              </a:r>
              <a:r>
                <a:rPr lang="en-US" b="1" i="1" dirty="0" smtClean="0"/>
                <a:t>m/z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smtClean="0"/>
                <a:t>Applied Biosystems  API 4000 &amp; 5500 Mass Spectrometer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b="1" dirty="0" smtClean="0"/>
                <a:t>LC-Column: </a:t>
              </a:r>
              <a:r>
                <a:rPr lang="en-US" b="1" dirty="0" err="1" smtClean="0"/>
                <a:t>SeQuant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Zic-Hilic</a:t>
              </a:r>
              <a:r>
                <a:rPr lang="en-US" b="1" dirty="0" smtClean="0"/>
                <a:t> (4.6x150 mm, 5 </a:t>
              </a:r>
              <a:r>
                <a:rPr lang="en-US" b="1" dirty="0"/>
                <a:t>µm </a:t>
              </a:r>
              <a:r>
                <a:rPr lang="en-US" b="1" dirty="0" smtClean="0"/>
                <a:t>packing) or </a:t>
              </a:r>
              <a:r>
                <a:rPr lang="en-US" b="1" dirty="0" err="1" smtClean="0"/>
                <a:t>Phenomenex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Germini</a:t>
              </a:r>
              <a:r>
                <a:rPr lang="en-US" b="1" dirty="0" smtClean="0"/>
                <a:t> C18 (2.0x150 mm, </a:t>
              </a:r>
              <a:r>
                <a:rPr lang="en-US" b="1" dirty="0"/>
                <a:t>5 µm packing) </a:t>
              </a:r>
            </a:p>
            <a:p>
              <a:endParaRPr lang="en-US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b="1" dirty="0"/>
            </a:p>
            <a:p>
              <a:endParaRPr lang="en-US" dirty="0"/>
            </a:p>
          </p:txBody>
        </p:sp>
        <p:sp>
          <p:nvSpPr>
            <p:cNvPr id="23" name="Left Brace 22"/>
            <p:cNvSpPr/>
            <p:nvPr/>
          </p:nvSpPr>
          <p:spPr>
            <a:xfrm>
              <a:off x="2667000" y="1752600"/>
              <a:ext cx="187585" cy="2182232"/>
            </a:xfrm>
            <a:prstGeom prst="lef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3719581" y="1752600"/>
              <a:ext cx="623819" cy="4440665"/>
            </a:xfrm>
            <a:prstGeom prst="rightBrac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28600" y="5971171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LC-Column: ZORBAX SB-C18 (2.1x50mm, 1.8 </a:t>
            </a:r>
            <a:r>
              <a:rPr lang="en-US" dirty="0">
                <a:latin typeface="Calibri"/>
              </a:rPr>
              <a:t>µm packing), Agilent</a:t>
            </a:r>
          </a:p>
          <a:p>
            <a:pPr algn="ctr"/>
            <a:r>
              <a:rPr lang="en-US" dirty="0">
                <a:latin typeface="Calibri"/>
              </a:rPr>
              <a:t>Agilent  6430 LC-MS/MS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576" y="76200"/>
            <a:ext cx="8683624" cy="1027113"/>
            <a:chOff x="155576" y="76200"/>
            <a:chExt cx="8683624" cy="1027113"/>
          </a:xfrm>
        </p:grpSpPr>
        <p:grpSp>
          <p:nvGrpSpPr>
            <p:cNvPr id="3" name="Group 2"/>
            <p:cNvGrpSpPr/>
            <p:nvPr/>
          </p:nvGrpSpPr>
          <p:grpSpPr>
            <a:xfrm>
              <a:off x="2133600" y="163285"/>
              <a:ext cx="6705600" cy="396876"/>
              <a:chOff x="2133600" y="163285"/>
              <a:chExt cx="6705600" cy="39687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133600" y="163285"/>
                <a:ext cx="6705600" cy="39687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3276600" y="163286"/>
                <a:ext cx="5562600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b="1" dirty="0">
                    <a:solidFill>
                      <a:schemeClr val="bg1"/>
                    </a:solidFill>
                  </a:rPr>
                  <a:t>IR-4 Western Region Laboratory</a:t>
                </a:r>
              </a:p>
            </p:txBody>
          </p:sp>
        </p:grp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6" y="76200"/>
              <a:ext cx="1771921" cy="1027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AutoShape 2" descr="Image result for C18 S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349998"/>
            <a:ext cx="2438087" cy="222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90601" y="1447800"/>
            <a:ext cx="7787631" cy="4328517"/>
            <a:chOff x="990601" y="869691"/>
            <a:chExt cx="7787631" cy="4328517"/>
          </a:xfrm>
        </p:grpSpPr>
        <p:sp>
          <p:nvSpPr>
            <p:cNvPr id="8" name="Rectangle 7"/>
            <p:cNvSpPr/>
            <p:nvPr/>
          </p:nvSpPr>
          <p:spPr>
            <a:xfrm>
              <a:off x="2328619" y="869691"/>
              <a:ext cx="452938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3200" b="1" dirty="0" smtClean="0"/>
                <a:t>6-CNA </a:t>
              </a:r>
              <a:r>
                <a:rPr lang="en-US" altLang="en-US" sz="3200" b="1" dirty="0"/>
                <a:t>and DFA’s cleanup:</a:t>
              </a:r>
            </a:p>
            <a:p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1" y="1904999"/>
              <a:ext cx="5486399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u="sng" dirty="0"/>
                <a:t>SPEs tested:</a:t>
              </a:r>
              <a:endParaRPr lang="en-US" sz="2000" b="1" u="sng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Strata-X (500mg/6 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Strata- SCX (500mg/6 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C18 (1g/6mL)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Carbon (200 mg/6mL)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HAX (1g/6mL)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WAX (500 mg/6mL)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/>
                <a:t>SAX (2 g/12 mL</a:t>
              </a:r>
              <a:r>
                <a:rPr lang="en-US" sz="2000" b="1" dirty="0" smtClean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 smtClean="0"/>
                <a:t>Silica (1g/6 </a:t>
              </a:r>
              <a:r>
                <a:rPr lang="en-US" sz="2000" b="1" dirty="0"/>
                <a:t>mL</a:t>
              </a:r>
              <a:r>
                <a:rPr lang="en-US" sz="2000" b="1" dirty="0" smtClean="0"/>
                <a:t>)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sz="2000" b="1" dirty="0" smtClean="0"/>
                <a:t>NH2 (500mg/6mL</a:t>
              </a:r>
              <a:r>
                <a:rPr lang="en-US" sz="2000" b="1" dirty="0" smtClean="0"/>
                <a:t>)</a:t>
              </a:r>
              <a:endParaRPr lang="en-US" sz="2800" dirty="0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4495799" y="1904999"/>
              <a:ext cx="313493" cy="1981201"/>
            </a:xfrm>
            <a:prstGeom prst="leftBrac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9293" y="1854875"/>
              <a:ext cx="3968939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Individually and in combination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/>
                <a:t>With and w/out sample</a:t>
              </a:r>
            </a:p>
            <a:p>
              <a:endParaRPr lang="en-US" b="1" dirty="0"/>
            </a:p>
            <a:p>
              <a:r>
                <a:rPr lang="en-US" b="1" u="sng" dirty="0">
                  <a:solidFill>
                    <a:srgbClr val="FF0000"/>
                  </a:solidFill>
                </a:rPr>
                <a:t>SUPPRESSION </a:t>
              </a:r>
              <a:r>
                <a:rPr lang="en-US" b="1" dirty="0"/>
                <a:t>was observed  for 6-CNA and DFA     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b="1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b="1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81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B2EC365C871D4CAD73E44205EBC702" ma:contentTypeVersion="12" ma:contentTypeDescription="Create a new document." ma:contentTypeScope="" ma:versionID="bbb4de0dd6a2688cc44862ddb8f3b29b">
  <xsd:schema xmlns:xsd="http://www.w3.org/2001/XMLSchema" xmlns:xs="http://www.w3.org/2001/XMLSchema" xmlns:p="http://schemas.microsoft.com/office/2006/metadata/properties" xmlns:ns2="d1183218-db97-4848-9163-4e2b73f67c99" xmlns:ns3="ef681f15-ec5c-4e76-a0fa-b5ed7fbb22f3" targetNamespace="http://schemas.microsoft.com/office/2006/metadata/properties" ma:root="true" ma:fieldsID="2cb8003ac89622dfe7bed9eb152d4277" ns2:_="" ns3:_="">
    <xsd:import namespace="d1183218-db97-4848-9163-4e2b73f67c99"/>
    <xsd:import namespace="ef681f15-ec5c-4e76-a0fa-b5ed7fbb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83218-db97-4848-9163-4e2b73f67c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81f15-ec5c-4e76-a0fa-b5ed7fbb2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6A425F2-0C17-47BB-A306-9818A1C42C1B}"/>
</file>

<file path=customXml/itemProps2.xml><?xml version="1.0" encoding="utf-8"?>
<ds:datastoreItem xmlns:ds="http://schemas.openxmlformats.org/officeDocument/2006/customXml" ds:itemID="{56D1E7F9-6398-4DF9-AB69-8F3EE5C94725}"/>
</file>

<file path=customXml/itemProps3.xml><?xml version="1.0" encoding="utf-8"?>
<ds:datastoreItem xmlns:ds="http://schemas.openxmlformats.org/officeDocument/2006/customXml" ds:itemID="{5C466DA9-A74B-4926-B4D2-101C4D294508}"/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1123</Words>
  <Application>Microsoft Office PowerPoint</Application>
  <PresentationFormat>On-screen Show (4:3)</PresentationFormat>
  <Paragraphs>175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Fabiola Zuno</dc:creator>
  <cp:lastModifiedBy>Fabiola Zuno</cp:lastModifiedBy>
  <cp:revision>150</cp:revision>
  <dcterms:created xsi:type="dcterms:W3CDTF">2020-02-14T21:36:49Z</dcterms:created>
  <dcterms:modified xsi:type="dcterms:W3CDTF">2020-02-19T18:27:21Z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0x010100F1B2EC365C871D4CAD73E44205EBC702</vt:lpwstr>
  </property>
</Properties>
</file>