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2" r:id="rId8"/>
    <p:sldId id="260" r:id="rId9"/>
    <p:sldId id="263" r:id="rId10"/>
    <p:sldId id="26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4660"/>
  </p:normalViewPr>
  <p:slideViewPr>
    <p:cSldViewPr>
      <p:cViewPr varScale="1">
        <p:scale>
          <a:sx n="87" d="100"/>
          <a:sy n="87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3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1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1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488"/>
            <a:ext cx="6781800" cy="874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Image result for IR4 projec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44487"/>
            <a:ext cx="1771921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39343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IR-4/Trace Analytical Laboratory</a:t>
            </a:r>
          </a:p>
          <a:p>
            <a:pPr algn="r"/>
            <a:r>
              <a:rPr lang="en-US" dirty="0" smtClean="0"/>
              <a:t>Department of Environmental Toxicology</a:t>
            </a:r>
          </a:p>
          <a:p>
            <a:pPr algn="r"/>
            <a:r>
              <a:rPr lang="en-US" dirty="0" smtClean="0"/>
              <a:t>University of California, Davis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1375" y="2133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/>
              <a:t>How to </a:t>
            </a:r>
            <a:r>
              <a:rPr lang="en-US" altLang="en-US" b="1" dirty="0"/>
              <a:t>P</a:t>
            </a:r>
            <a:r>
              <a:rPr lang="en-US" altLang="en-US" b="1" dirty="0" smtClean="0"/>
              <a:t>repare for an EPA inspection</a:t>
            </a:r>
            <a:r>
              <a:rPr lang="en-US" altLang="en-US" b="1" u="sng" dirty="0" smtClean="0"/>
              <a:t/>
            </a:r>
            <a:br>
              <a:rPr lang="en-US" altLang="en-US" b="1" u="sng" dirty="0" smtClean="0"/>
            </a:br>
            <a:endParaRPr lang="en-US" u="sng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71600" y="41148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b="1" i="1" kern="0" dirty="0" smtClean="0">
                <a:solidFill>
                  <a:schemeClr val="tx1"/>
                </a:solidFill>
              </a:rPr>
              <a:t>Fabiola G </a:t>
            </a:r>
            <a:r>
              <a:rPr lang="en-US" b="1" i="1" kern="0" dirty="0" err="1" smtClean="0">
                <a:solidFill>
                  <a:schemeClr val="tx1"/>
                </a:solidFill>
              </a:rPr>
              <a:t>Zuno</a:t>
            </a:r>
            <a:endParaRPr lang="en-US" b="1" i="1" kern="0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pic>
        <p:nvPicPr>
          <p:cNvPr id="1026" name="Picture 2" descr="Image result for EP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55" y="4343400"/>
            <a:ext cx="2284045" cy="22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sp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805">
            <a:off x="5916386" y="3148380"/>
            <a:ext cx="18669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3200400" y="860048"/>
            <a:ext cx="265572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u="sng" dirty="0" smtClean="0"/>
              <a:t>Practice</a:t>
            </a:r>
            <a:r>
              <a:rPr lang="en-US" altLang="en-US" sz="5400" b="1" dirty="0" smtClean="0"/>
              <a:t>:</a:t>
            </a:r>
          </a:p>
          <a:p>
            <a:endParaRPr lang="en-US" sz="5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97" y="1981200"/>
            <a:ext cx="5408779" cy="305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36371" y="5486400"/>
            <a:ext cx="4702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LRD &amp; SCO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2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687762" y="990600"/>
            <a:ext cx="7010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nspection:</a:t>
            </a:r>
          </a:p>
          <a:p>
            <a:pPr algn="ctr"/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Inspector: Mark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Lehr and Will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Wimbish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Date:12/12/2019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9:00am to 11:00am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276600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18" y="4207099"/>
            <a:ext cx="2399282" cy="1954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5" y="4012066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4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762" y="838200"/>
            <a:ext cx="7010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en-US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start working on a project after it has been assigned to you?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matrix effects?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a set of samples?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sample preparation to sample analysis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respect to sample preparation, what is the difference between the reference method and the working method?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was the gradient program created?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diverter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valve on the LC-MS/MS set up the way that is specified in the working method?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create a worklist?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correlation coefficient?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tuning file?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4" name="Group 3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74" y="4924651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0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6378">
            <a:off x="220141" y="3622736"/>
            <a:ext cx="34147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86" y="790575"/>
            <a:ext cx="3695700" cy="538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420">
            <a:off x="2931308" y="2312998"/>
            <a:ext cx="3756025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520">
            <a:off x="407277" y="1103313"/>
            <a:ext cx="3318631" cy="2488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2819400" y="5553670"/>
            <a:ext cx="460695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015">
            <a:off x="6074412" y="1519489"/>
            <a:ext cx="240982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907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12" name="Group 11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927497" y="990600"/>
            <a:ext cx="5791200" cy="5638800"/>
            <a:chOff x="1529443" y="685800"/>
            <a:chExt cx="6172200" cy="60293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443" y="685800"/>
              <a:ext cx="6172200" cy="60293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904999" y="2249269"/>
              <a:ext cx="2280501" cy="4936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EPA Audits</a:t>
              </a:r>
              <a:endParaRPr lang="en-US" sz="1600" b="1" i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00600" y="3700462"/>
              <a:ext cx="1981200" cy="338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09800" y="2452802"/>
            <a:ext cx="5187729" cy="1966798"/>
            <a:chOff x="2209800" y="2452802"/>
            <a:chExt cx="5187729" cy="1966798"/>
          </a:xfrm>
        </p:grpSpPr>
        <p:grpSp>
          <p:nvGrpSpPr>
            <p:cNvPr id="27" name="Group 26"/>
            <p:cNvGrpSpPr/>
            <p:nvPr/>
          </p:nvGrpSpPr>
          <p:grpSpPr>
            <a:xfrm>
              <a:off x="2209800" y="2452802"/>
              <a:ext cx="5187729" cy="1966798"/>
              <a:chOff x="2209800" y="2452802"/>
              <a:chExt cx="5187729" cy="196679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209800" y="2452802"/>
                <a:ext cx="5187729" cy="1966798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90800" y="2787916"/>
                <a:ext cx="8673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/>
                  <a:t>Lottery</a:t>
                </a:r>
              </a:p>
            </p:txBody>
          </p:sp>
        </p:grpSp>
        <p:pic>
          <p:nvPicPr>
            <p:cNvPr id="32" name="Picture 4" descr="Image result for Inspect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29805">
              <a:off x="6877550" y="3679732"/>
              <a:ext cx="439873" cy="576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019800" y="3048000"/>
              <a:ext cx="1311223" cy="3882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42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2232298" y="1092427"/>
            <a:ext cx="56163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/>
              <a:t>Selected Projects: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7718" y="2298918"/>
            <a:ext cx="7616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Cyflumetofen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Plum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(PR# 11762)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Cyflumetofen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/Cherry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(PR# 11747)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Saflufenacyl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/Fig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(PR#11841)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2" descr="Image result for Pl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767262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5815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1012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11" y="685800"/>
            <a:ext cx="3013889" cy="172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62600"/>
            <a:ext cx="5291138" cy="110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1" y="2527280"/>
            <a:ext cx="7888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Matt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Hengel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Director, LRD)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Sherita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Normington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Martin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Beran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Assurance)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Bronson Hung (Sample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Officer, SCO)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4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576" y="76200"/>
            <a:ext cx="8531224" cy="1027113"/>
            <a:chOff x="155576" y="76200"/>
            <a:chExt cx="8531224" cy="1027113"/>
          </a:xfrm>
        </p:grpSpPr>
        <p:grpSp>
          <p:nvGrpSpPr>
            <p:cNvPr id="2" name="Group 1"/>
            <p:cNvGrpSpPr/>
            <p:nvPr/>
          </p:nvGrpSpPr>
          <p:grpSpPr>
            <a:xfrm>
              <a:off x="1981200" y="163285"/>
              <a:ext cx="6705600" cy="396876"/>
              <a:chOff x="2133600" y="163285"/>
              <a:chExt cx="6705600" cy="39687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2" descr="Image result for Flupyradifur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02429" y="954889"/>
            <a:ext cx="29974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/>
              <a:t>Documents: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60375" y="2057400"/>
            <a:ext cx="7616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Amendments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 method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method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Deviations (field &amp; laboratory)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data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docu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3657600" y="978694"/>
            <a:ext cx="1721625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b="1" dirty="0" smtClean="0"/>
              <a:t>Data:</a:t>
            </a:r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62000" y="2410361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dirty="0" smtClean="0"/>
              <a:t>Hard copy and electronic files</a:t>
            </a:r>
          </a:p>
          <a:p>
            <a:endParaRPr lang="en-US" sz="4000" b="1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405188" cy="272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276600"/>
            <a:ext cx="345665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3048000" y="762000"/>
            <a:ext cx="293279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copy: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0375" y="1676400"/>
            <a:ext cx="7616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summaries (from validation to the last set of samples).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Footnotes (recoveries out of range, issues with reproducibility between injections, contamination in control samples, issues during analysis of samples and correlation coefficient).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of stock, fortification and calibration solutions (forms and CoA)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72" y="5646718"/>
            <a:ext cx="2251114" cy="1125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4" name="Group 3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Rectangle 32"/>
          <p:cNvSpPr/>
          <p:nvPr/>
        </p:nvSpPr>
        <p:spPr>
          <a:xfrm>
            <a:off x="3048000" y="914400"/>
            <a:ext cx="29327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copy: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981201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sheets for every single set of samples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related to issues occurring during sample preparation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041536" y="4038600"/>
            <a:ext cx="1549264" cy="1295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82686"/>
            <a:ext cx="3171825" cy="31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5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687762" y="762000"/>
            <a:ext cx="7010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files:</a:t>
            </a:r>
          </a:p>
          <a:p>
            <a:pPr algn="ctr"/>
            <a:endParaRPr lang="en-US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every set of samples, I looked for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files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Worklist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Chromatograms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 file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74456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6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2EC365C871D4CAD73E44205EBC702" ma:contentTypeVersion="12" ma:contentTypeDescription="Create a new document." ma:contentTypeScope="" ma:versionID="bbb4de0dd6a2688cc44862ddb8f3b29b">
  <xsd:schema xmlns:xsd="http://www.w3.org/2001/XMLSchema" xmlns:xs="http://www.w3.org/2001/XMLSchema" xmlns:p="http://schemas.microsoft.com/office/2006/metadata/properties" xmlns:ns2="d1183218-db97-4848-9163-4e2b73f67c99" xmlns:ns3="ef681f15-ec5c-4e76-a0fa-b5ed7fbb22f3" targetNamespace="http://schemas.microsoft.com/office/2006/metadata/properties" ma:root="true" ma:fieldsID="2cb8003ac89622dfe7bed9eb152d4277" ns2:_="" ns3:_="">
    <xsd:import namespace="d1183218-db97-4848-9163-4e2b73f67c99"/>
    <xsd:import namespace="ef681f15-ec5c-4e76-a0fa-b5ed7fbb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83218-db97-4848-9163-4e2b73f67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81f15-ec5c-4e76-a0fa-b5ed7fbb2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54AF2F-D6F0-463C-B0F8-A3874B993934}"/>
</file>

<file path=customXml/itemProps2.xml><?xml version="1.0" encoding="utf-8"?>
<ds:datastoreItem xmlns:ds="http://schemas.openxmlformats.org/officeDocument/2006/customXml" ds:itemID="{FFD2C922-78A8-454C-9FFE-5C71B14C02EF}"/>
</file>

<file path=customXml/itemProps3.xml><?xml version="1.0" encoding="utf-8"?>
<ds:datastoreItem xmlns:ds="http://schemas.openxmlformats.org/officeDocument/2006/customXml" ds:itemID="{B46D81F9-5368-42E7-90F9-881055DC6657}"/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367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Fabiola Zuno</dc:creator>
  <cp:lastModifiedBy>Fabiola Zuno</cp:lastModifiedBy>
  <cp:revision>160</cp:revision>
  <dcterms:created xsi:type="dcterms:W3CDTF">2020-02-14T21:36:49Z</dcterms:created>
  <dcterms:modified xsi:type="dcterms:W3CDTF">2020-02-19T18:27:16Z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0x010100F1B2EC365C871D4CAD73E44205EBC702</vt:lpwstr>
  </property>
</Properties>
</file>