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15.xml" ContentType="application/vnd.openxmlformats-officedocument.presentationml.notesSlide+xml"/>
  <Override PartName="/ppt/slideMasters/slideMaster2.xml" ContentType="application/vnd.openxmlformats-officedocument.presentationml.slideMaster+xml"/>
  <Override PartName="/ppt/notesSlides/notesSlide18.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4.xml" ContentType="application/vnd.openxmlformats-officedocument.presentationml.notes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11.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slideLayouts/slideLayout3.xml" ContentType="application/vnd.openxmlformats-officedocument.presentationml.slideLayout+xml"/>
  <Override PartName="/ppt/theme/theme2.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media/image32.jpg" ContentType="image/gif"/>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678" r:id="rId2"/>
  </p:sldMasterIdLst>
  <p:notesMasterIdLst>
    <p:notesMasterId r:id="rId27"/>
  </p:notesMasterIdLst>
  <p:handoutMasterIdLst>
    <p:handoutMasterId r:id="rId28"/>
  </p:handoutMasterIdLst>
  <p:sldIdLst>
    <p:sldId id="269" r:id="rId3"/>
    <p:sldId id="417" r:id="rId4"/>
    <p:sldId id="427" r:id="rId5"/>
    <p:sldId id="428" r:id="rId6"/>
    <p:sldId id="421" r:id="rId7"/>
    <p:sldId id="429" r:id="rId8"/>
    <p:sldId id="422" r:id="rId9"/>
    <p:sldId id="423" r:id="rId10"/>
    <p:sldId id="432" r:id="rId11"/>
    <p:sldId id="433" r:id="rId12"/>
    <p:sldId id="434" r:id="rId13"/>
    <p:sldId id="435" r:id="rId14"/>
    <p:sldId id="436" r:id="rId15"/>
    <p:sldId id="437" r:id="rId16"/>
    <p:sldId id="438" r:id="rId17"/>
    <p:sldId id="439" r:id="rId18"/>
    <p:sldId id="440" r:id="rId19"/>
    <p:sldId id="441" r:id="rId20"/>
    <p:sldId id="442" r:id="rId21"/>
    <p:sldId id="424" r:id="rId22"/>
    <p:sldId id="431" r:id="rId23"/>
    <p:sldId id="430" r:id="rId24"/>
    <p:sldId id="426" r:id="rId25"/>
    <p:sldId id="311" r:id="rId26"/>
  </p:sldIdLst>
  <p:sldSz cx="9144000" cy="6858000" type="screen4x3"/>
  <p:notesSz cx="6858000" cy="9296400"/>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mn-cs"/>
      </a:defRPr>
    </a:lvl5pPr>
    <a:lvl6pPr marL="2286000" algn="l" defTabSz="914400" rtl="0" eaLnBrk="1" latinLnBrk="0" hangingPunct="1">
      <a:defRPr sz="2400" kern="1200">
        <a:solidFill>
          <a:schemeClr val="tx1"/>
        </a:solidFill>
        <a:latin typeface="Arial" panose="020B0604020202020204" pitchFamily="34" charset="0"/>
        <a:ea typeface="+mn-ea"/>
        <a:cs typeface="+mn-cs"/>
      </a:defRPr>
    </a:lvl6pPr>
    <a:lvl7pPr marL="2743200" algn="l" defTabSz="914400" rtl="0" eaLnBrk="1" latinLnBrk="0" hangingPunct="1">
      <a:defRPr sz="2400" kern="1200">
        <a:solidFill>
          <a:schemeClr val="tx1"/>
        </a:solidFill>
        <a:latin typeface="Arial" panose="020B0604020202020204" pitchFamily="34" charset="0"/>
        <a:ea typeface="+mn-ea"/>
        <a:cs typeface="+mn-cs"/>
      </a:defRPr>
    </a:lvl7pPr>
    <a:lvl8pPr marL="3200400" algn="l" defTabSz="914400" rtl="0" eaLnBrk="1" latinLnBrk="0" hangingPunct="1">
      <a:defRPr sz="2400" kern="1200">
        <a:solidFill>
          <a:schemeClr val="tx1"/>
        </a:solidFill>
        <a:latin typeface="Arial" panose="020B0604020202020204" pitchFamily="34" charset="0"/>
        <a:ea typeface="+mn-ea"/>
        <a:cs typeface="+mn-cs"/>
      </a:defRPr>
    </a:lvl8pPr>
    <a:lvl9pPr marL="3657600" algn="l" defTabSz="914400" rtl="0" eaLnBrk="1" latinLnBrk="0" hangingPunct="1">
      <a:defRPr sz="2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680">
          <p15:clr>
            <a:srgbClr val="A4A3A4"/>
          </p15:clr>
        </p15:guide>
        <p15:guide id="2" pos="1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0000FF"/>
    <a:srgbClr val="F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22" autoAdjust="0"/>
    <p:restoredTop sz="73905" autoAdjust="0"/>
  </p:normalViewPr>
  <p:slideViewPr>
    <p:cSldViewPr>
      <p:cViewPr varScale="1">
        <p:scale>
          <a:sx n="61" d="100"/>
          <a:sy n="61" d="100"/>
        </p:scale>
        <p:origin x="725" y="58"/>
      </p:cViewPr>
      <p:guideLst>
        <p:guide orient="horz" pos="1680"/>
        <p:guide pos="120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168"/>
    </p:cViewPr>
  </p:sorterViewPr>
  <p:notesViewPr>
    <p:cSldViewPr>
      <p:cViewPr varScale="1">
        <p:scale>
          <a:sx n="46" d="100"/>
          <a:sy n="46" d="100"/>
        </p:scale>
        <p:origin x="2640"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ustomXml" Target="../customXml/item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customXml" Target="../customXml/item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pPr>
              <a:defRPr/>
            </a:pPr>
            <a:fld id="{3E1D9445-C703-4BD3-8B54-2F894A6763A6}" type="datetimeFigureOut">
              <a:rPr lang="en-US"/>
              <a:pPr>
                <a:defRPr/>
              </a:pPr>
              <a:t>2/18/2020</a:t>
            </a:fld>
            <a:endParaRPr lang="en-US"/>
          </a:p>
        </p:txBody>
      </p:sp>
      <p:sp>
        <p:nvSpPr>
          <p:cNvPr id="4" name="Footer Placeholder 3"/>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pPr>
              <a:defRPr/>
            </a:pPr>
            <a:fld id="{AC4E8F7D-B209-44FC-A8F9-DDCDD4C4D6BA}"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hdr" sz="quarter"/>
          </p:nvPr>
        </p:nvSpPr>
        <p:spPr bwMode="auto">
          <a:xfrm>
            <a:off x="0"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t" anchorCtr="0" compatLnSpc="1">
            <a:prstTxWarp prst="textNoShape">
              <a:avLst/>
            </a:prstTxWarp>
          </a:bodyPr>
          <a:lstStyle>
            <a:lvl1pPr defTabSz="881063" eaLnBrk="1" hangingPunct="1">
              <a:defRPr sz="1200"/>
            </a:lvl1pPr>
          </a:lstStyle>
          <a:p>
            <a:pPr>
              <a:defRPr/>
            </a:pPr>
            <a:endParaRPr lang="en-US" altLang="en-US"/>
          </a:p>
        </p:txBody>
      </p:sp>
      <p:sp>
        <p:nvSpPr>
          <p:cNvPr id="114691" name="Rectangle 3"/>
          <p:cNvSpPr>
            <a:spLocks noGrp="1" noChangeArrowheads="1"/>
          </p:cNvSpPr>
          <p:nvPr>
            <p:ph type="dt" idx="1"/>
          </p:nvPr>
        </p:nvSpPr>
        <p:spPr bwMode="auto">
          <a:xfrm>
            <a:off x="3884613" y="0"/>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t" anchorCtr="0" compatLnSpc="1">
            <a:prstTxWarp prst="textNoShape">
              <a:avLst/>
            </a:prstTxWarp>
          </a:bodyPr>
          <a:lstStyle>
            <a:lvl1pPr algn="r" defTabSz="881063" eaLnBrk="1" hangingPunct="1">
              <a:defRPr sz="1200"/>
            </a:lvl1pPr>
          </a:lstStyle>
          <a:p>
            <a:pPr>
              <a:defRPr/>
            </a:pPr>
            <a:endParaRPr lang="en-US" altLang="en-US"/>
          </a:p>
        </p:txBody>
      </p:sp>
      <p:sp>
        <p:nvSpPr>
          <p:cNvPr id="8196" name="Rectangle 4"/>
          <p:cNvSpPr>
            <a:spLocks noRot="1" noChangeArrowheads="1" noTextEdit="1"/>
          </p:cNvSpPr>
          <p:nvPr>
            <p:ph type="sldImg" idx="2"/>
          </p:nvPr>
        </p:nvSpPr>
        <p:spPr bwMode="auto">
          <a:xfrm>
            <a:off x="1104900" y="698500"/>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4693" name="Rectangle 5"/>
          <p:cNvSpPr>
            <a:spLocks noGrp="1" noChangeArrowheads="1"/>
          </p:cNvSpPr>
          <p:nvPr>
            <p:ph type="body" sz="quarter" idx="3"/>
          </p:nvPr>
        </p:nvSpPr>
        <p:spPr bwMode="auto">
          <a:xfrm>
            <a:off x="685800" y="4416425"/>
            <a:ext cx="5486400" cy="418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14694" name="Rectangle 6"/>
          <p:cNvSpPr>
            <a:spLocks noGrp="1" noChangeArrowheads="1"/>
          </p:cNvSpPr>
          <p:nvPr>
            <p:ph type="ftr" sz="quarter" idx="4"/>
          </p:nvPr>
        </p:nvSpPr>
        <p:spPr bwMode="auto">
          <a:xfrm>
            <a:off x="0" y="8831263"/>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b" anchorCtr="0" compatLnSpc="1">
            <a:prstTxWarp prst="textNoShape">
              <a:avLst/>
            </a:prstTxWarp>
          </a:bodyPr>
          <a:lstStyle>
            <a:lvl1pPr defTabSz="881063" eaLnBrk="1" hangingPunct="1">
              <a:defRPr sz="1200"/>
            </a:lvl1pPr>
          </a:lstStyle>
          <a:p>
            <a:pPr>
              <a:defRPr/>
            </a:pPr>
            <a:endParaRPr lang="en-US" altLang="en-US"/>
          </a:p>
        </p:txBody>
      </p:sp>
      <p:sp>
        <p:nvSpPr>
          <p:cNvPr id="114695" name="Rectangle 7"/>
          <p:cNvSpPr>
            <a:spLocks noGrp="1" noChangeArrowheads="1"/>
          </p:cNvSpPr>
          <p:nvPr>
            <p:ph type="sldNum" sz="quarter" idx="5"/>
          </p:nvPr>
        </p:nvSpPr>
        <p:spPr bwMode="auto">
          <a:xfrm>
            <a:off x="3884613" y="8831263"/>
            <a:ext cx="29718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139" tIns="44070" rIns="88139" bIns="44070" numCol="1" anchor="b" anchorCtr="0" compatLnSpc="1">
            <a:prstTxWarp prst="textNoShape">
              <a:avLst/>
            </a:prstTxWarp>
          </a:bodyPr>
          <a:lstStyle>
            <a:lvl1pPr algn="r" defTabSz="881063" eaLnBrk="1" hangingPunct="1">
              <a:defRPr sz="1200"/>
            </a:lvl1pPr>
          </a:lstStyle>
          <a:p>
            <a:pPr>
              <a:defRPr/>
            </a:pPr>
            <a:fld id="{F74C3292-2E24-4E89-BEC8-65087DD91B3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altLang="en-US" dirty="0" smtClean="0"/>
          </a:p>
          <a:p>
            <a:endParaRPr lang="en-US" altLang="en-US" dirty="0"/>
          </a:p>
          <a:p>
            <a:r>
              <a:rPr lang="en-US" altLang="en-US" dirty="0" smtClean="0"/>
              <a:t>’m leaving, most of the HQ folks will be finding other jobs.  Why do we continue to ask for your best work?</a:t>
            </a:r>
          </a:p>
          <a:p>
            <a:r>
              <a:rPr lang="en-US" altLang="en-US" dirty="0" smtClean="0"/>
              <a:t>Many of you do care.  I can see it in the quality of work on many of are projects.  </a:t>
            </a:r>
          </a:p>
          <a:p>
            <a:r>
              <a:rPr lang="en-US" altLang="en-US" dirty="0" smtClean="0"/>
              <a:t>If the answer is no, we can go to lunch now, and be done!</a:t>
            </a:r>
          </a:p>
          <a:p>
            <a:r>
              <a:rPr lang="en-US" altLang="en-US" dirty="0" smtClean="0"/>
              <a:t>Should you care?  How do you view yourselves, are you professionals.  Is what you do important?  Are you a pair of hands and as long as we can check the box, it is done?  </a:t>
            </a:r>
            <a:endParaRPr lang="en-US" altLang="en-US" dirty="0" smtClean="0"/>
          </a:p>
        </p:txBody>
      </p:sp>
      <p:sp>
        <p:nvSpPr>
          <p:cNvPr id="12292" name="Slide Number Placeholder 3"/>
          <p:cNvSpPr>
            <a:spLocks noGrp="1"/>
          </p:cNvSpPr>
          <p:nvPr>
            <p:ph type="sldNum" sz="quarter" idx="5"/>
          </p:nvPr>
        </p:nvSpPr>
        <p:spPr>
          <a:noFill/>
        </p:spPr>
        <p:txBody>
          <a:bodyPr/>
          <a:lstStyle>
            <a:lvl1pPr defTabSz="881063">
              <a:defRPr sz="2400">
                <a:solidFill>
                  <a:schemeClr val="tx1"/>
                </a:solidFill>
                <a:latin typeface="Arial" panose="020B0604020202020204" pitchFamily="34" charset="0"/>
              </a:defRPr>
            </a:lvl1pPr>
            <a:lvl2pPr marL="742950" indent="-285750" defTabSz="881063">
              <a:defRPr sz="2400">
                <a:solidFill>
                  <a:schemeClr val="tx1"/>
                </a:solidFill>
                <a:latin typeface="Arial" panose="020B0604020202020204" pitchFamily="34" charset="0"/>
              </a:defRPr>
            </a:lvl2pPr>
            <a:lvl3pPr marL="1143000" indent="-228600" defTabSz="881063">
              <a:defRPr sz="2400">
                <a:solidFill>
                  <a:schemeClr val="tx1"/>
                </a:solidFill>
                <a:latin typeface="Arial" panose="020B0604020202020204" pitchFamily="34" charset="0"/>
              </a:defRPr>
            </a:lvl3pPr>
            <a:lvl4pPr marL="1600200" indent="-228600" defTabSz="881063">
              <a:defRPr sz="2400">
                <a:solidFill>
                  <a:schemeClr val="tx1"/>
                </a:solidFill>
                <a:latin typeface="Arial" panose="020B0604020202020204" pitchFamily="34" charset="0"/>
              </a:defRPr>
            </a:lvl4pPr>
            <a:lvl5pPr marL="2057400" indent="-228600" defTabSz="881063">
              <a:defRPr sz="24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2400">
                <a:solidFill>
                  <a:schemeClr val="tx1"/>
                </a:solidFill>
                <a:latin typeface="Arial" panose="020B0604020202020204" pitchFamily="34" charset="0"/>
              </a:defRPr>
            </a:lvl9pPr>
          </a:lstStyle>
          <a:p>
            <a:fld id="{2AFC139B-FDD0-432A-96D1-EE4229286580}" type="slidenum">
              <a:rPr lang="en-US" altLang="en-US" sz="1200" smtClean="0"/>
              <a:pPr/>
              <a:t>2</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219200" y="679450"/>
            <a:ext cx="4648200" cy="3486150"/>
          </a:xfrm>
          <a:ln/>
        </p:spPr>
      </p:sp>
      <p:sp>
        <p:nvSpPr>
          <p:cNvPr id="18435" name="Notes Placeholder 2"/>
          <p:cNvSpPr>
            <a:spLocks noGrp="1"/>
          </p:cNvSpPr>
          <p:nvPr>
            <p:ph type="body" idx="1"/>
          </p:nvPr>
        </p:nvSpPr>
        <p:spPr>
          <a:noFill/>
        </p:spPr>
        <p:txBody>
          <a:bodyPr/>
          <a:lstStyle/>
          <a:p>
            <a:r>
              <a:rPr lang="en-US" dirty="0" smtClean="0"/>
              <a:t>Have to be able to show that the initial file was not being integrated well by the instrument.  </a:t>
            </a:r>
          </a:p>
          <a:p>
            <a:r>
              <a:rPr lang="en-US" dirty="0" smtClean="0"/>
              <a:t>An EPA auditor will ask why you used manual integration.</a:t>
            </a:r>
          </a:p>
          <a:p>
            <a:r>
              <a:rPr lang="en-US" dirty="0" smtClean="0"/>
              <a:t>Must acknowledge it in the ASR and describe why.  This is serious – if the data is presented as instrument integration, and someone looks closely and sees that the integration windows have changed…..does the final report reflect the raw data, or does it appear that we are trying to cover up something.  Maybe the intent was good, but it looks bad.</a:t>
            </a:r>
            <a:endParaRPr lang="en-US" dirty="0"/>
          </a:p>
        </p:txBody>
      </p:sp>
      <p:sp>
        <p:nvSpPr>
          <p:cNvPr id="18436" name="Slide Number Placeholder 3"/>
          <p:cNvSpPr>
            <a:spLocks noGrp="1"/>
          </p:cNvSpPr>
          <p:nvPr>
            <p:ph type="sldNum" sz="quarter" idx="5"/>
          </p:nvPr>
        </p:nvSpPr>
        <p:spPr>
          <a:noFill/>
        </p:spPr>
        <p:txBody>
          <a:bodyPr/>
          <a:lstStyle>
            <a:lvl1pPr defTabSz="881063">
              <a:defRPr sz="2400">
                <a:solidFill>
                  <a:schemeClr val="tx1"/>
                </a:solidFill>
                <a:latin typeface="Arial" panose="020B0604020202020204" pitchFamily="34" charset="0"/>
              </a:defRPr>
            </a:lvl1pPr>
            <a:lvl2pPr marL="742950" indent="-285750" defTabSz="881063">
              <a:defRPr sz="2400">
                <a:solidFill>
                  <a:schemeClr val="tx1"/>
                </a:solidFill>
                <a:latin typeface="Arial" panose="020B0604020202020204" pitchFamily="34" charset="0"/>
              </a:defRPr>
            </a:lvl2pPr>
            <a:lvl3pPr marL="1143000" indent="-228600" defTabSz="881063">
              <a:defRPr sz="2400">
                <a:solidFill>
                  <a:schemeClr val="tx1"/>
                </a:solidFill>
                <a:latin typeface="Arial" panose="020B0604020202020204" pitchFamily="34" charset="0"/>
              </a:defRPr>
            </a:lvl3pPr>
            <a:lvl4pPr marL="1600200" indent="-228600" defTabSz="881063">
              <a:defRPr sz="2400">
                <a:solidFill>
                  <a:schemeClr val="tx1"/>
                </a:solidFill>
                <a:latin typeface="Arial" panose="020B0604020202020204" pitchFamily="34" charset="0"/>
              </a:defRPr>
            </a:lvl4pPr>
            <a:lvl5pPr marL="2057400" indent="-228600" defTabSz="881063">
              <a:defRPr sz="24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2400">
                <a:solidFill>
                  <a:schemeClr val="tx1"/>
                </a:solidFill>
                <a:latin typeface="Arial" panose="020B0604020202020204" pitchFamily="34" charset="0"/>
              </a:defRPr>
            </a:lvl9pPr>
          </a:lstStyle>
          <a:p>
            <a:fld id="{6001BD8B-EA83-401D-A00C-6DED3E4470C9}" type="slidenum">
              <a:rPr lang="en-US" altLang="en-US" sz="1200" smtClean="0"/>
              <a:pPr/>
              <a:t>13</a:t>
            </a:fld>
            <a:endParaRPr lang="en-US" altLang="en-US" sz="1200" smtClean="0"/>
          </a:p>
        </p:txBody>
      </p:sp>
    </p:spTree>
    <p:extLst>
      <p:ext uri="{BB962C8B-B14F-4D97-AF65-F5344CB8AC3E}">
        <p14:creationId xmlns:p14="http://schemas.microsoft.com/office/powerpoint/2010/main" val="241780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04900" y="696913"/>
            <a:ext cx="4648200" cy="3486150"/>
          </a:xfrm>
          <a:ln/>
        </p:spPr>
      </p:sp>
      <p:sp>
        <p:nvSpPr>
          <p:cNvPr id="18435" name="Notes Placeholder 2"/>
          <p:cNvSpPr>
            <a:spLocks noGrp="1"/>
          </p:cNvSpPr>
          <p:nvPr>
            <p:ph type="body" idx="1"/>
          </p:nvPr>
        </p:nvSpPr>
        <p:spPr>
          <a:noFill/>
        </p:spPr>
        <p:txBody>
          <a:bodyPr/>
          <a:lstStyle/>
          <a:p>
            <a:r>
              <a:rPr lang="en-US" dirty="0" smtClean="0"/>
              <a:t>If you store the </a:t>
            </a:r>
            <a:r>
              <a:rPr lang="en-US" dirty="0" err="1" smtClean="0"/>
              <a:t>smaples</a:t>
            </a:r>
            <a:r>
              <a:rPr lang="en-US" dirty="0" smtClean="0"/>
              <a:t> on the benchtop, and the method says to store under refrigeration, you need to produce stability data to show the extracts are viable.  More work and not something you want to do.  Recommend storing in refrigerator if not stipulated.</a:t>
            </a:r>
          </a:p>
          <a:p>
            <a:r>
              <a:rPr lang="en-US" dirty="0" smtClean="0"/>
              <a:t>Why does it matter – because we have to be able to defend what we did – that we didn’t lose residues by the way the samples were stored.</a:t>
            </a:r>
            <a:endParaRPr lang="en-US" dirty="0"/>
          </a:p>
        </p:txBody>
      </p:sp>
      <p:sp>
        <p:nvSpPr>
          <p:cNvPr id="18436" name="Slide Number Placeholder 3"/>
          <p:cNvSpPr>
            <a:spLocks noGrp="1"/>
          </p:cNvSpPr>
          <p:nvPr>
            <p:ph type="sldNum" sz="quarter" idx="5"/>
          </p:nvPr>
        </p:nvSpPr>
        <p:spPr>
          <a:noFill/>
        </p:spPr>
        <p:txBody>
          <a:bodyPr/>
          <a:lstStyle>
            <a:lvl1pPr defTabSz="881063">
              <a:defRPr sz="2400">
                <a:solidFill>
                  <a:schemeClr val="tx1"/>
                </a:solidFill>
                <a:latin typeface="Arial" panose="020B0604020202020204" pitchFamily="34" charset="0"/>
              </a:defRPr>
            </a:lvl1pPr>
            <a:lvl2pPr marL="742950" indent="-285750" defTabSz="881063">
              <a:defRPr sz="2400">
                <a:solidFill>
                  <a:schemeClr val="tx1"/>
                </a:solidFill>
                <a:latin typeface="Arial" panose="020B0604020202020204" pitchFamily="34" charset="0"/>
              </a:defRPr>
            </a:lvl2pPr>
            <a:lvl3pPr marL="1143000" indent="-228600" defTabSz="881063">
              <a:defRPr sz="2400">
                <a:solidFill>
                  <a:schemeClr val="tx1"/>
                </a:solidFill>
                <a:latin typeface="Arial" panose="020B0604020202020204" pitchFamily="34" charset="0"/>
              </a:defRPr>
            </a:lvl3pPr>
            <a:lvl4pPr marL="1600200" indent="-228600" defTabSz="881063">
              <a:defRPr sz="2400">
                <a:solidFill>
                  <a:schemeClr val="tx1"/>
                </a:solidFill>
                <a:latin typeface="Arial" panose="020B0604020202020204" pitchFamily="34" charset="0"/>
              </a:defRPr>
            </a:lvl4pPr>
            <a:lvl5pPr marL="2057400" indent="-228600" defTabSz="881063">
              <a:defRPr sz="24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2400">
                <a:solidFill>
                  <a:schemeClr val="tx1"/>
                </a:solidFill>
                <a:latin typeface="Arial" panose="020B0604020202020204" pitchFamily="34" charset="0"/>
              </a:defRPr>
            </a:lvl9pPr>
          </a:lstStyle>
          <a:p>
            <a:fld id="{6001BD8B-EA83-401D-A00C-6DED3E4470C9}" type="slidenum">
              <a:rPr lang="en-US" altLang="en-US" sz="1200" smtClean="0"/>
              <a:pPr/>
              <a:t>14</a:t>
            </a:fld>
            <a:endParaRPr lang="en-US" altLang="en-US" sz="1200" smtClean="0"/>
          </a:p>
        </p:txBody>
      </p:sp>
    </p:spTree>
    <p:extLst>
      <p:ext uri="{BB962C8B-B14F-4D97-AF65-F5344CB8AC3E}">
        <p14:creationId xmlns:p14="http://schemas.microsoft.com/office/powerpoint/2010/main" val="10825549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04900" y="696913"/>
            <a:ext cx="4648200" cy="3486150"/>
          </a:xfrm>
          <a:ln/>
        </p:spPr>
      </p:sp>
      <p:sp>
        <p:nvSpPr>
          <p:cNvPr id="18435" name="Notes Placeholder 2"/>
          <p:cNvSpPr>
            <a:spLocks noGrp="1"/>
          </p:cNvSpPr>
          <p:nvPr>
            <p:ph type="body" idx="1"/>
          </p:nvPr>
        </p:nvSpPr>
        <p:spPr>
          <a:xfrm>
            <a:off x="533400" y="4416425"/>
            <a:ext cx="5486400" cy="4181475"/>
          </a:xfrm>
          <a:noFill/>
        </p:spPr>
        <p:txBody>
          <a:bodyPr/>
          <a:lstStyle/>
          <a:p>
            <a:r>
              <a:rPr lang="en-US" dirty="0" smtClean="0"/>
              <a:t>Duplicate injections are governed by SOPS usually.</a:t>
            </a:r>
            <a:endParaRPr lang="en-US" dirty="0"/>
          </a:p>
        </p:txBody>
      </p:sp>
      <p:sp>
        <p:nvSpPr>
          <p:cNvPr id="18436" name="Slide Number Placeholder 3"/>
          <p:cNvSpPr>
            <a:spLocks noGrp="1"/>
          </p:cNvSpPr>
          <p:nvPr>
            <p:ph type="sldNum" sz="quarter" idx="5"/>
          </p:nvPr>
        </p:nvSpPr>
        <p:spPr>
          <a:noFill/>
        </p:spPr>
        <p:txBody>
          <a:bodyPr/>
          <a:lstStyle>
            <a:lvl1pPr defTabSz="881063">
              <a:defRPr sz="2400">
                <a:solidFill>
                  <a:schemeClr val="tx1"/>
                </a:solidFill>
                <a:latin typeface="Arial" panose="020B0604020202020204" pitchFamily="34" charset="0"/>
              </a:defRPr>
            </a:lvl1pPr>
            <a:lvl2pPr marL="742950" indent="-285750" defTabSz="881063">
              <a:defRPr sz="2400">
                <a:solidFill>
                  <a:schemeClr val="tx1"/>
                </a:solidFill>
                <a:latin typeface="Arial" panose="020B0604020202020204" pitchFamily="34" charset="0"/>
              </a:defRPr>
            </a:lvl2pPr>
            <a:lvl3pPr marL="1143000" indent="-228600" defTabSz="881063">
              <a:defRPr sz="2400">
                <a:solidFill>
                  <a:schemeClr val="tx1"/>
                </a:solidFill>
                <a:latin typeface="Arial" panose="020B0604020202020204" pitchFamily="34" charset="0"/>
              </a:defRPr>
            </a:lvl3pPr>
            <a:lvl4pPr marL="1600200" indent="-228600" defTabSz="881063">
              <a:defRPr sz="2400">
                <a:solidFill>
                  <a:schemeClr val="tx1"/>
                </a:solidFill>
                <a:latin typeface="Arial" panose="020B0604020202020204" pitchFamily="34" charset="0"/>
              </a:defRPr>
            </a:lvl4pPr>
            <a:lvl5pPr marL="2057400" indent="-228600" defTabSz="881063">
              <a:defRPr sz="24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2400">
                <a:solidFill>
                  <a:schemeClr val="tx1"/>
                </a:solidFill>
                <a:latin typeface="Arial" panose="020B0604020202020204" pitchFamily="34" charset="0"/>
              </a:defRPr>
            </a:lvl9pPr>
          </a:lstStyle>
          <a:p>
            <a:fld id="{6001BD8B-EA83-401D-A00C-6DED3E4470C9}" type="slidenum">
              <a:rPr lang="en-US" altLang="en-US" sz="1200" smtClean="0"/>
              <a:pPr/>
              <a:t>15</a:t>
            </a:fld>
            <a:endParaRPr lang="en-US" altLang="en-US" sz="1200" smtClean="0"/>
          </a:p>
        </p:txBody>
      </p:sp>
    </p:spTree>
    <p:extLst>
      <p:ext uri="{BB962C8B-B14F-4D97-AF65-F5344CB8AC3E}">
        <p14:creationId xmlns:p14="http://schemas.microsoft.com/office/powerpoint/2010/main" val="4137385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04900" y="696913"/>
            <a:ext cx="4648200" cy="3486150"/>
          </a:xfrm>
          <a:ln/>
        </p:spPr>
      </p:sp>
      <p:sp>
        <p:nvSpPr>
          <p:cNvPr id="18435" name="Notes Placeholder 2"/>
          <p:cNvSpPr>
            <a:spLocks noGrp="1"/>
          </p:cNvSpPr>
          <p:nvPr>
            <p:ph type="body" idx="1"/>
          </p:nvPr>
        </p:nvSpPr>
        <p:spPr>
          <a:xfrm>
            <a:off x="533400" y="4416425"/>
            <a:ext cx="5486400" cy="4181475"/>
          </a:xfrm>
          <a:noFill/>
        </p:spPr>
        <p:txBody>
          <a:bodyPr/>
          <a:lstStyle/>
          <a:p>
            <a:r>
              <a:rPr lang="en-US" dirty="0" smtClean="0"/>
              <a:t>Duplicate injections are governed by SOPS usually.</a:t>
            </a:r>
            <a:endParaRPr lang="en-US" dirty="0"/>
          </a:p>
        </p:txBody>
      </p:sp>
      <p:sp>
        <p:nvSpPr>
          <p:cNvPr id="18436" name="Slide Number Placeholder 3"/>
          <p:cNvSpPr>
            <a:spLocks noGrp="1"/>
          </p:cNvSpPr>
          <p:nvPr>
            <p:ph type="sldNum" sz="quarter" idx="5"/>
          </p:nvPr>
        </p:nvSpPr>
        <p:spPr>
          <a:noFill/>
        </p:spPr>
        <p:txBody>
          <a:bodyPr/>
          <a:lstStyle>
            <a:lvl1pPr defTabSz="881063">
              <a:defRPr sz="2400">
                <a:solidFill>
                  <a:schemeClr val="tx1"/>
                </a:solidFill>
                <a:latin typeface="Arial" panose="020B0604020202020204" pitchFamily="34" charset="0"/>
              </a:defRPr>
            </a:lvl1pPr>
            <a:lvl2pPr marL="742950" indent="-285750" defTabSz="881063">
              <a:defRPr sz="2400">
                <a:solidFill>
                  <a:schemeClr val="tx1"/>
                </a:solidFill>
                <a:latin typeface="Arial" panose="020B0604020202020204" pitchFamily="34" charset="0"/>
              </a:defRPr>
            </a:lvl2pPr>
            <a:lvl3pPr marL="1143000" indent="-228600" defTabSz="881063">
              <a:defRPr sz="2400">
                <a:solidFill>
                  <a:schemeClr val="tx1"/>
                </a:solidFill>
                <a:latin typeface="Arial" panose="020B0604020202020204" pitchFamily="34" charset="0"/>
              </a:defRPr>
            </a:lvl3pPr>
            <a:lvl4pPr marL="1600200" indent="-228600" defTabSz="881063">
              <a:defRPr sz="2400">
                <a:solidFill>
                  <a:schemeClr val="tx1"/>
                </a:solidFill>
                <a:latin typeface="Arial" panose="020B0604020202020204" pitchFamily="34" charset="0"/>
              </a:defRPr>
            </a:lvl4pPr>
            <a:lvl5pPr marL="2057400" indent="-228600" defTabSz="881063">
              <a:defRPr sz="24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2400">
                <a:solidFill>
                  <a:schemeClr val="tx1"/>
                </a:solidFill>
                <a:latin typeface="Arial" panose="020B0604020202020204" pitchFamily="34" charset="0"/>
              </a:defRPr>
            </a:lvl9pPr>
          </a:lstStyle>
          <a:p>
            <a:fld id="{6001BD8B-EA83-401D-A00C-6DED3E4470C9}" type="slidenum">
              <a:rPr lang="en-US" altLang="en-US" sz="1200" smtClean="0"/>
              <a:pPr/>
              <a:t>16</a:t>
            </a:fld>
            <a:endParaRPr lang="en-US" altLang="en-US" sz="1200" smtClean="0"/>
          </a:p>
        </p:txBody>
      </p:sp>
    </p:spTree>
    <p:extLst>
      <p:ext uri="{BB962C8B-B14F-4D97-AF65-F5344CB8AC3E}">
        <p14:creationId xmlns:p14="http://schemas.microsoft.com/office/powerpoint/2010/main" val="36005256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04900" y="696913"/>
            <a:ext cx="4648200" cy="3486150"/>
          </a:xfrm>
          <a:ln/>
        </p:spPr>
      </p:sp>
      <p:sp>
        <p:nvSpPr>
          <p:cNvPr id="18435" name="Notes Placeholder 2"/>
          <p:cNvSpPr>
            <a:spLocks noGrp="1"/>
          </p:cNvSpPr>
          <p:nvPr>
            <p:ph type="body" idx="1"/>
          </p:nvPr>
        </p:nvSpPr>
        <p:spPr>
          <a:xfrm>
            <a:off x="685800" y="4416425"/>
            <a:ext cx="5486400" cy="4181475"/>
          </a:xfrm>
          <a:noFill/>
        </p:spPr>
        <p:txBody>
          <a:bodyPr/>
          <a:lstStyle/>
          <a:p>
            <a:r>
              <a:rPr lang="en-US" dirty="0" smtClean="0"/>
              <a:t>To check off </a:t>
            </a:r>
            <a:r>
              <a:rPr lang="en-US" dirty="0" err="1" smtClean="0"/>
              <a:t>ifi</a:t>
            </a:r>
            <a:r>
              <a:rPr lang="en-US" dirty="0" smtClean="0"/>
              <a:t> tit done?  What you do is important, we must be able to defend it.  If that is your only goal, it is done, I ask you to consider something more than that because</a:t>
            </a:r>
          </a:p>
          <a:p>
            <a:r>
              <a:rPr lang="en-US" dirty="0" smtClean="0"/>
              <a:t>Someone will have to defend your data.</a:t>
            </a:r>
            <a:endParaRPr lang="en-US" dirty="0"/>
          </a:p>
        </p:txBody>
      </p:sp>
      <p:sp>
        <p:nvSpPr>
          <p:cNvPr id="18436" name="Slide Number Placeholder 3"/>
          <p:cNvSpPr>
            <a:spLocks noGrp="1"/>
          </p:cNvSpPr>
          <p:nvPr>
            <p:ph type="sldNum" sz="quarter" idx="5"/>
          </p:nvPr>
        </p:nvSpPr>
        <p:spPr>
          <a:noFill/>
        </p:spPr>
        <p:txBody>
          <a:bodyPr/>
          <a:lstStyle>
            <a:lvl1pPr defTabSz="881063">
              <a:defRPr sz="2400">
                <a:solidFill>
                  <a:schemeClr val="tx1"/>
                </a:solidFill>
                <a:latin typeface="Arial" panose="020B0604020202020204" pitchFamily="34" charset="0"/>
              </a:defRPr>
            </a:lvl1pPr>
            <a:lvl2pPr marL="742950" indent="-285750" defTabSz="881063">
              <a:defRPr sz="2400">
                <a:solidFill>
                  <a:schemeClr val="tx1"/>
                </a:solidFill>
                <a:latin typeface="Arial" panose="020B0604020202020204" pitchFamily="34" charset="0"/>
              </a:defRPr>
            </a:lvl2pPr>
            <a:lvl3pPr marL="1143000" indent="-228600" defTabSz="881063">
              <a:defRPr sz="2400">
                <a:solidFill>
                  <a:schemeClr val="tx1"/>
                </a:solidFill>
                <a:latin typeface="Arial" panose="020B0604020202020204" pitchFamily="34" charset="0"/>
              </a:defRPr>
            </a:lvl3pPr>
            <a:lvl4pPr marL="1600200" indent="-228600" defTabSz="881063">
              <a:defRPr sz="2400">
                <a:solidFill>
                  <a:schemeClr val="tx1"/>
                </a:solidFill>
                <a:latin typeface="Arial" panose="020B0604020202020204" pitchFamily="34" charset="0"/>
              </a:defRPr>
            </a:lvl4pPr>
            <a:lvl5pPr marL="2057400" indent="-228600" defTabSz="881063">
              <a:defRPr sz="24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2400">
                <a:solidFill>
                  <a:schemeClr val="tx1"/>
                </a:solidFill>
                <a:latin typeface="Arial" panose="020B0604020202020204" pitchFamily="34" charset="0"/>
              </a:defRPr>
            </a:lvl9pPr>
          </a:lstStyle>
          <a:p>
            <a:fld id="{6001BD8B-EA83-401D-A00C-6DED3E4470C9}" type="slidenum">
              <a:rPr lang="en-US" altLang="en-US" sz="1200" smtClean="0"/>
              <a:pPr/>
              <a:t>17</a:t>
            </a:fld>
            <a:endParaRPr lang="en-US" altLang="en-US" sz="1200" smtClean="0"/>
          </a:p>
        </p:txBody>
      </p:sp>
    </p:spTree>
    <p:extLst>
      <p:ext uri="{BB962C8B-B14F-4D97-AF65-F5344CB8AC3E}">
        <p14:creationId xmlns:p14="http://schemas.microsoft.com/office/powerpoint/2010/main" val="1691060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04900" y="696913"/>
            <a:ext cx="4648200" cy="3486150"/>
          </a:xfrm>
          <a:ln/>
        </p:spPr>
      </p:sp>
      <p:sp>
        <p:nvSpPr>
          <p:cNvPr id="18435" name="Notes Placeholder 2"/>
          <p:cNvSpPr>
            <a:spLocks noGrp="1"/>
          </p:cNvSpPr>
          <p:nvPr>
            <p:ph type="body" idx="1"/>
          </p:nvPr>
        </p:nvSpPr>
        <p:spPr>
          <a:xfrm>
            <a:off x="685800" y="4416425"/>
            <a:ext cx="5486400" cy="4181475"/>
          </a:xfrm>
          <a:noFill/>
        </p:spPr>
        <p:txBody>
          <a:bodyPr/>
          <a:lstStyle/>
          <a:p>
            <a:r>
              <a:rPr lang="en-US" dirty="0" smtClean="0"/>
              <a:t>Themes here – contact the study director when needed</a:t>
            </a:r>
          </a:p>
          <a:p>
            <a:r>
              <a:rPr lang="en-US" dirty="0" smtClean="0"/>
              <a:t>Data must be defendable</a:t>
            </a:r>
            <a:endParaRPr lang="en-US" dirty="0"/>
          </a:p>
        </p:txBody>
      </p:sp>
      <p:sp>
        <p:nvSpPr>
          <p:cNvPr id="18436" name="Slide Number Placeholder 3"/>
          <p:cNvSpPr>
            <a:spLocks noGrp="1"/>
          </p:cNvSpPr>
          <p:nvPr>
            <p:ph type="sldNum" sz="quarter" idx="5"/>
          </p:nvPr>
        </p:nvSpPr>
        <p:spPr>
          <a:noFill/>
        </p:spPr>
        <p:txBody>
          <a:bodyPr/>
          <a:lstStyle>
            <a:lvl1pPr defTabSz="881063">
              <a:defRPr sz="2400">
                <a:solidFill>
                  <a:schemeClr val="tx1"/>
                </a:solidFill>
                <a:latin typeface="Arial" panose="020B0604020202020204" pitchFamily="34" charset="0"/>
              </a:defRPr>
            </a:lvl1pPr>
            <a:lvl2pPr marL="742950" indent="-285750" defTabSz="881063">
              <a:defRPr sz="2400">
                <a:solidFill>
                  <a:schemeClr val="tx1"/>
                </a:solidFill>
                <a:latin typeface="Arial" panose="020B0604020202020204" pitchFamily="34" charset="0"/>
              </a:defRPr>
            </a:lvl2pPr>
            <a:lvl3pPr marL="1143000" indent="-228600" defTabSz="881063">
              <a:defRPr sz="2400">
                <a:solidFill>
                  <a:schemeClr val="tx1"/>
                </a:solidFill>
                <a:latin typeface="Arial" panose="020B0604020202020204" pitchFamily="34" charset="0"/>
              </a:defRPr>
            </a:lvl3pPr>
            <a:lvl4pPr marL="1600200" indent="-228600" defTabSz="881063">
              <a:defRPr sz="2400">
                <a:solidFill>
                  <a:schemeClr val="tx1"/>
                </a:solidFill>
                <a:latin typeface="Arial" panose="020B0604020202020204" pitchFamily="34" charset="0"/>
              </a:defRPr>
            </a:lvl4pPr>
            <a:lvl5pPr marL="2057400" indent="-228600" defTabSz="881063">
              <a:defRPr sz="24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2400">
                <a:solidFill>
                  <a:schemeClr val="tx1"/>
                </a:solidFill>
                <a:latin typeface="Arial" panose="020B0604020202020204" pitchFamily="34" charset="0"/>
              </a:defRPr>
            </a:lvl9pPr>
          </a:lstStyle>
          <a:p>
            <a:fld id="{6001BD8B-EA83-401D-A00C-6DED3E4470C9}" type="slidenum">
              <a:rPr lang="en-US" altLang="en-US" sz="1200" smtClean="0"/>
              <a:pPr/>
              <a:t>18</a:t>
            </a:fld>
            <a:endParaRPr lang="en-US" altLang="en-US" sz="1200" smtClean="0"/>
          </a:p>
        </p:txBody>
      </p:sp>
    </p:spTree>
    <p:extLst>
      <p:ext uri="{BB962C8B-B14F-4D97-AF65-F5344CB8AC3E}">
        <p14:creationId xmlns:p14="http://schemas.microsoft.com/office/powerpoint/2010/main" val="3109031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104900" y="696913"/>
            <a:ext cx="4648200" cy="3486150"/>
          </a:xfrm>
          <a:ln/>
        </p:spPr>
      </p:sp>
      <p:sp>
        <p:nvSpPr>
          <p:cNvPr id="18435" name="Notes Placeholder 2"/>
          <p:cNvSpPr>
            <a:spLocks noGrp="1"/>
          </p:cNvSpPr>
          <p:nvPr>
            <p:ph type="body" idx="1"/>
          </p:nvPr>
        </p:nvSpPr>
        <p:spPr>
          <a:xfrm>
            <a:off x="685800" y="4416425"/>
            <a:ext cx="5486400" cy="4181475"/>
          </a:xfrm>
          <a:noFill/>
        </p:spPr>
        <p:txBody>
          <a:bodyPr/>
          <a:lstStyle/>
          <a:p>
            <a:r>
              <a:rPr lang="en-US" dirty="0" smtClean="0"/>
              <a:t>Themes here – contact the study director when needed</a:t>
            </a:r>
          </a:p>
          <a:p>
            <a:r>
              <a:rPr lang="en-US" dirty="0" smtClean="0"/>
              <a:t>Data must be defendable</a:t>
            </a:r>
            <a:endParaRPr lang="en-US" dirty="0"/>
          </a:p>
        </p:txBody>
      </p:sp>
      <p:sp>
        <p:nvSpPr>
          <p:cNvPr id="18436" name="Slide Number Placeholder 3"/>
          <p:cNvSpPr>
            <a:spLocks noGrp="1"/>
          </p:cNvSpPr>
          <p:nvPr>
            <p:ph type="sldNum" sz="quarter" idx="5"/>
          </p:nvPr>
        </p:nvSpPr>
        <p:spPr>
          <a:noFill/>
        </p:spPr>
        <p:txBody>
          <a:bodyPr/>
          <a:lstStyle>
            <a:lvl1pPr defTabSz="881063">
              <a:defRPr sz="2400">
                <a:solidFill>
                  <a:schemeClr val="tx1"/>
                </a:solidFill>
                <a:latin typeface="Arial" panose="020B0604020202020204" pitchFamily="34" charset="0"/>
              </a:defRPr>
            </a:lvl1pPr>
            <a:lvl2pPr marL="742950" indent="-285750" defTabSz="881063">
              <a:defRPr sz="2400">
                <a:solidFill>
                  <a:schemeClr val="tx1"/>
                </a:solidFill>
                <a:latin typeface="Arial" panose="020B0604020202020204" pitchFamily="34" charset="0"/>
              </a:defRPr>
            </a:lvl2pPr>
            <a:lvl3pPr marL="1143000" indent="-228600" defTabSz="881063">
              <a:defRPr sz="2400">
                <a:solidFill>
                  <a:schemeClr val="tx1"/>
                </a:solidFill>
                <a:latin typeface="Arial" panose="020B0604020202020204" pitchFamily="34" charset="0"/>
              </a:defRPr>
            </a:lvl3pPr>
            <a:lvl4pPr marL="1600200" indent="-228600" defTabSz="881063">
              <a:defRPr sz="2400">
                <a:solidFill>
                  <a:schemeClr val="tx1"/>
                </a:solidFill>
                <a:latin typeface="Arial" panose="020B0604020202020204" pitchFamily="34" charset="0"/>
              </a:defRPr>
            </a:lvl4pPr>
            <a:lvl5pPr marL="2057400" indent="-228600" defTabSz="881063">
              <a:defRPr sz="24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2400">
                <a:solidFill>
                  <a:schemeClr val="tx1"/>
                </a:solidFill>
                <a:latin typeface="Arial" panose="020B0604020202020204" pitchFamily="34" charset="0"/>
              </a:defRPr>
            </a:lvl9pPr>
          </a:lstStyle>
          <a:p>
            <a:fld id="{6001BD8B-EA83-401D-A00C-6DED3E4470C9}" type="slidenum">
              <a:rPr lang="en-US" altLang="en-US" sz="1200" smtClean="0"/>
              <a:pPr/>
              <a:t>19</a:t>
            </a:fld>
            <a:endParaRPr lang="en-US" altLang="en-US" sz="1200" smtClean="0"/>
          </a:p>
        </p:txBody>
      </p:sp>
    </p:spTree>
    <p:extLst>
      <p:ext uri="{BB962C8B-B14F-4D97-AF65-F5344CB8AC3E}">
        <p14:creationId xmlns:p14="http://schemas.microsoft.com/office/powerpoint/2010/main" val="30085599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altLang="en-US" dirty="0" smtClean="0"/>
          </a:p>
          <a:p>
            <a:endParaRPr lang="en-US" altLang="en-US" dirty="0"/>
          </a:p>
          <a:p>
            <a:r>
              <a:rPr lang="en-US" altLang="en-US" dirty="0" smtClean="0"/>
              <a:t>If you remember nothing else from today, remember that someone, somewhere in IR-4 will have to defend your data.</a:t>
            </a:r>
            <a:endParaRPr lang="en-US" altLang="en-US" dirty="0" smtClean="0"/>
          </a:p>
        </p:txBody>
      </p:sp>
      <p:sp>
        <p:nvSpPr>
          <p:cNvPr id="12292" name="Slide Number Placeholder 3"/>
          <p:cNvSpPr>
            <a:spLocks noGrp="1"/>
          </p:cNvSpPr>
          <p:nvPr>
            <p:ph type="sldNum" sz="quarter" idx="5"/>
          </p:nvPr>
        </p:nvSpPr>
        <p:spPr>
          <a:noFill/>
        </p:spPr>
        <p:txBody>
          <a:bodyPr/>
          <a:lstStyle>
            <a:lvl1pPr defTabSz="881063">
              <a:defRPr sz="2400">
                <a:solidFill>
                  <a:schemeClr val="tx1"/>
                </a:solidFill>
                <a:latin typeface="Arial" panose="020B0604020202020204" pitchFamily="34" charset="0"/>
              </a:defRPr>
            </a:lvl1pPr>
            <a:lvl2pPr marL="742950" indent="-285750" defTabSz="881063">
              <a:defRPr sz="2400">
                <a:solidFill>
                  <a:schemeClr val="tx1"/>
                </a:solidFill>
                <a:latin typeface="Arial" panose="020B0604020202020204" pitchFamily="34" charset="0"/>
              </a:defRPr>
            </a:lvl2pPr>
            <a:lvl3pPr marL="1143000" indent="-228600" defTabSz="881063">
              <a:defRPr sz="2400">
                <a:solidFill>
                  <a:schemeClr val="tx1"/>
                </a:solidFill>
                <a:latin typeface="Arial" panose="020B0604020202020204" pitchFamily="34" charset="0"/>
              </a:defRPr>
            </a:lvl3pPr>
            <a:lvl4pPr marL="1600200" indent="-228600" defTabSz="881063">
              <a:defRPr sz="2400">
                <a:solidFill>
                  <a:schemeClr val="tx1"/>
                </a:solidFill>
                <a:latin typeface="Arial" panose="020B0604020202020204" pitchFamily="34" charset="0"/>
              </a:defRPr>
            </a:lvl4pPr>
            <a:lvl5pPr marL="2057400" indent="-228600" defTabSz="881063">
              <a:defRPr sz="24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2400">
                <a:solidFill>
                  <a:schemeClr val="tx1"/>
                </a:solidFill>
                <a:latin typeface="Arial" panose="020B0604020202020204" pitchFamily="34" charset="0"/>
              </a:defRPr>
            </a:lvl9pPr>
          </a:lstStyle>
          <a:p>
            <a:fld id="{2AFC139B-FDD0-432A-96D1-EE4229286580}" type="slidenum">
              <a:rPr lang="en-US" altLang="en-US" sz="1200" smtClean="0"/>
              <a:pPr/>
              <a:t>20</a:t>
            </a:fld>
            <a:endParaRPr lang="en-US" altLang="en-US" sz="1200" smtClean="0"/>
          </a:p>
        </p:txBody>
      </p:sp>
    </p:spTree>
    <p:extLst>
      <p:ext uri="{BB962C8B-B14F-4D97-AF65-F5344CB8AC3E}">
        <p14:creationId xmlns:p14="http://schemas.microsoft.com/office/powerpoint/2010/main" val="455852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altLang="en-US" dirty="0" smtClean="0"/>
          </a:p>
          <a:p>
            <a:endParaRPr lang="en-US" altLang="en-US" dirty="0"/>
          </a:p>
          <a:p>
            <a:r>
              <a:rPr lang="en-US" altLang="en-US" dirty="0" smtClean="0"/>
              <a:t>’m leaving, most of the HQ folks will be finding other jobs.  Why do we continue to ask for your best work?</a:t>
            </a:r>
          </a:p>
          <a:p>
            <a:r>
              <a:rPr lang="en-US" altLang="en-US" dirty="0" smtClean="0"/>
              <a:t>Many of you do care.  I can see it in the quality of work on many of are projects.  </a:t>
            </a:r>
          </a:p>
          <a:p>
            <a:r>
              <a:rPr lang="en-US" altLang="en-US" dirty="0" smtClean="0"/>
              <a:t>If the answer is no, we can go to lunch now, and be done!</a:t>
            </a:r>
          </a:p>
          <a:p>
            <a:r>
              <a:rPr lang="en-US" altLang="en-US" dirty="0" smtClean="0"/>
              <a:t>Should you care?  How do you view yourselves, are you professionals.  Is what you do important?  Are you a pair of hands and as long as we can check the box, it is done?  </a:t>
            </a:r>
            <a:endParaRPr lang="en-US" altLang="en-US" dirty="0" smtClean="0"/>
          </a:p>
        </p:txBody>
      </p:sp>
      <p:sp>
        <p:nvSpPr>
          <p:cNvPr id="12292" name="Slide Number Placeholder 3"/>
          <p:cNvSpPr>
            <a:spLocks noGrp="1"/>
          </p:cNvSpPr>
          <p:nvPr>
            <p:ph type="sldNum" sz="quarter" idx="5"/>
          </p:nvPr>
        </p:nvSpPr>
        <p:spPr>
          <a:noFill/>
        </p:spPr>
        <p:txBody>
          <a:bodyPr/>
          <a:lstStyle>
            <a:lvl1pPr defTabSz="881063">
              <a:defRPr sz="2400">
                <a:solidFill>
                  <a:schemeClr val="tx1"/>
                </a:solidFill>
                <a:latin typeface="Arial" panose="020B0604020202020204" pitchFamily="34" charset="0"/>
              </a:defRPr>
            </a:lvl1pPr>
            <a:lvl2pPr marL="742950" indent="-285750" defTabSz="881063">
              <a:defRPr sz="2400">
                <a:solidFill>
                  <a:schemeClr val="tx1"/>
                </a:solidFill>
                <a:latin typeface="Arial" panose="020B0604020202020204" pitchFamily="34" charset="0"/>
              </a:defRPr>
            </a:lvl2pPr>
            <a:lvl3pPr marL="1143000" indent="-228600" defTabSz="881063">
              <a:defRPr sz="2400">
                <a:solidFill>
                  <a:schemeClr val="tx1"/>
                </a:solidFill>
                <a:latin typeface="Arial" panose="020B0604020202020204" pitchFamily="34" charset="0"/>
              </a:defRPr>
            </a:lvl3pPr>
            <a:lvl4pPr marL="1600200" indent="-228600" defTabSz="881063">
              <a:defRPr sz="2400">
                <a:solidFill>
                  <a:schemeClr val="tx1"/>
                </a:solidFill>
                <a:latin typeface="Arial" panose="020B0604020202020204" pitchFamily="34" charset="0"/>
              </a:defRPr>
            </a:lvl4pPr>
            <a:lvl5pPr marL="2057400" indent="-228600" defTabSz="881063">
              <a:defRPr sz="24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2400">
                <a:solidFill>
                  <a:schemeClr val="tx1"/>
                </a:solidFill>
                <a:latin typeface="Arial" panose="020B0604020202020204" pitchFamily="34" charset="0"/>
              </a:defRPr>
            </a:lvl9pPr>
          </a:lstStyle>
          <a:p>
            <a:fld id="{2AFC139B-FDD0-432A-96D1-EE4229286580}" type="slidenum">
              <a:rPr lang="en-US" altLang="en-US" sz="1200" smtClean="0"/>
              <a:pPr/>
              <a:t>21</a:t>
            </a:fld>
            <a:endParaRPr lang="en-US" altLang="en-US" sz="1200" smtClean="0"/>
          </a:p>
        </p:txBody>
      </p:sp>
    </p:spTree>
    <p:extLst>
      <p:ext uri="{BB962C8B-B14F-4D97-AF65-F5344CB8AC3E}">
        <p14:creationId xmlns:p14="http://schemas.microsoft.com/office/powerpoint/2010/main" val="36789408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altLang="en-US" dirty="0" smtClean="0"/>
          </a:p>
          <a:p>
            <a:endParaRPr lang="en-US" altLang="en-US" dirty="0"/>
          </a:p>
          <a:p>
            <a:r>
              <a:rPr lang="en-US" altLang="en-US" dirty="0" smtClean="0"/>
              <a:t>I look at my data critically – I know that I can defend what I have done.  If someone asks me, I’m sure I can reconstruct the study. For those who supervise, does everyone in your lab do this?.  I </a:t>
            </a:r>
            <a:r>
              <a:rPr lang="en-US" altLang="en-US" dirty="0" err="1" smtClean="0"/>
              <a:t>ldocument</a:t>
            </a:r>
            <a:r>
              <a:rPr lang="en-US" altLang="en-US" dirty="0" smtClean="0"/>
              <a:t> why the data is good.  I let the study director know if there are issues.</a:t>
            </a:r>
          </a:p>
          <a:p>
            <a:r>
              <a:rPr lang="en-US" altLang="en-US" dirty="0" smtClean="0"/>
              <a:t>I follow GLP 0 and a plea – if you think the GLP regulations are silly or a problem, please do everyone, your colleagues and the program a favor – don’t create a </a:t>
            </a:r>
            <a:r>
              <a:rPr lang="en-US" altLang="en-US" dirty="0" err="1" smtClean="0"/>
              <a:t>toxi</a:t>
            </a:r>
            <a:r>
              <a:rPr lang="en-US" altLang="en-US" dirty="0" smtClean="0"/>
              <a:t> environment, but move on – because this is the framework in which we must operate.</a:t>
            </a:r>
          </a:p>
          <a:p>
            <a:r>
              <a:rPr lang="en-US" altLang="en-US" dirty="0" smtClean="0"/>
              <a:t>I care about my customers – about </a:t>
            </a:r>
            <a:r>
              <a:rPr lang="en-US" altLang="en-US" dirty="0" err="1" smtClean="0"/>
              <a:t>th</a:t>
            </a:r>
            <a:r>
              <a:rPr lang="en-US" altLang="en-US" dirty="0" smtClean="0"/>
              <a:t> </a:t>
            </a:r>
            <a:r>
              <a:rPr lang="en-US" altLang="en-US" dirty="0" err="1" smtClean="0"/>
              <a:t>epeople</a:t>
            </a:r>
            <a:r>
              <a:rPr lang="en-US" altLang="en-US" dirty="0" smtClean="0"/>
              <a:t> who have to look at what I do, I know what they expect, and I put my data in the format that is needed</a:t>
            </a:r>
          </a:p>
          <a:p>
            <a:r>
              <a:rPr lang="en-US" altLang="en-US" dirty="0" smtClean="0"/>
              <a:t>I am not just a pair of hands and my work reflects that. </a:t>
            </a:r>
          </a:p>
          <a:p>
            <a:r>
              <a:rPr lang="en-US" altLang="en-US" dirty="0" smtClean="0"/>
              <a:t>Many thanks to those of you who do this every day, that this is your </a:t>
            </a:r>
            <a:r>
              <a:rPr lang="en-US" altLang="en-US" dirty="0" err="1" smtClean="0"/>
              <a:t>attidude</a:t>
            </a:r>
            <a:r>
              <a:rPr lang="en-US" altLang="en-US" dirty="0" smtClean="0"/>
              <a:t> when you come to work. </a:t>
            </a:r>
            <a:endParaRPr lang="en-US" altLang="en-US" dirty="0" smtClean="0"/>
          </a:p>
        </p:txBody>
      </p:sp>
      <p:sp>
        <p:nvSpPr>
          <p:cNvPr id="12292" name="Slide Number Placeholder 3"/>
          <p:cNvSpPr>
            <a:spLocks noGrp="1"/>
          </p:cNvSpPr>
          <p:nvPr>
            <p:ph type="sldNum" sz="quarter" idx="5"/>
          </p:nvPr>
        </p:nvSpPr>
        <p:spPr>
          <a:noFill/>
        </p:spPr>
        <p:txBody>
          <a:bodyPr/>
          <a:lstStyle>
            <a:lvl1pPr defTabSz="881063">
              <a:defRPr sz="2400">
                <a:solidFill>
                  <a:schemeClr val="tx1"/>
                </a:solidFill>
                <a:latin typeface="Arial" panose="020B0604020202020204" pitchFamily="34" charset="0"/>
              </a:defRPr>
            </a:lvl1pPr>
            <a:lvl2pPr marL="742950" indent="-285750" defTabSz="881063">
              <a:defRPr sz="2400">
                <a:solidFill>
                  <a:schemeClr val="tx1"/>
                </a:solidFill>
                <a:latin typeface="Arial" panose="020B0604020202020204" pitchFamily="34" charset="0"/>
              </a:defRPr>
            </a:lvl2pPr>
            <a:lvl3pPr marL="1143000" indent="-228600" defTabSz="881063">
              <a:defRPr sz="2400">
                <a:solidFill>
                  <a:schemeClr val="tx1"/>
                </a:solidFill>
                <a:latin typeface="Arial" panose="020B0604020202020204" pitchFamily="34" charset="0"/>
              </a:defRPr>
            </a:lvl3pPr>
            <a:lvl4pPr marL="1600200" indent="-228600" defTabSz="881063">
              <a:defRPr sz="2400">
                <a:solidFill>
                  <a:schemeClr val="tx1"/>
                </a:solidFill>
                <a:latin typeface="Arial" panose="020B0604020202020204" pitchFamily="34" charset="0"/>
              </a:defRPr>
            </a:lvl4pPr>
            <a:lvl5pPr marL="2057400" indent="-228600" defTabSz="881063">
              <a:defRPr sz="24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2400">
                <a:solidFill>
                  <a:schemeClr val="tx1"/>
                </a:solidFill>
                <a:latin typeface="Arial" panose="020B0604020202020204" pitchFamily="34" charset="0"/>
              </a:defRPr>
            </a:lvl9pPr>
          </a:lstStyle>
          <a:p>
            <a:fld id="{2AFC139B-FDD0-432A-96D1-EE4229286580}" type="slidenum">
              <a:rPr lang="en-US" altLang="en-US" sz="1200" smtClean="0"/>
              <a:pPr/>
              <a:t>22</a:t>
            </a:fld>
            <a:endParaRPr lang="en-US" altLang="en-US" sz="1200" smtClean="0"/>
          </a:p>
        </p:txBody>
      </p:sp>
    </p:spTree>
    <p:extLst>
      <p:ext uri="{BB962C8B-B14F-4D97-AF65-F5344CB8AC3E}">
        <p14:creationId xmlns:p14="http://schemas.microsoft.com/office/powerpoint/2010/main" val="519145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endParaRPr lang="en-US" altLang="en-US" dirty="0" smtClean="0"/>
          </a:p>
          <a:p>
            <a:r>
              <a:rPr lang="en-US" altLang="en-US" dirty="0" smtClean="0"/>
              <a:t>I have so much to do.  Here is another set of data – I hope it is well written and easy to follow – and that the data looks good!  </a:t>
            </a:r>
          </a:p>
          <a:p>
            <a:endParaRPr lang="en-US" altLang="en-US" dirty="0"/>
          </a:p>
          <a:p>
            <a:r>
              <a:rPr lang="en-US" altLang="en-US" dirty="0" smtClean="0"/>
              <a:t>OK Method validation – </a:t>
            </a:r>
            <a:r>
              <a:rPr lang="en-US" altLang="en-US" dirty="0" err="1" smtClean="0"/>
              <a:t>regs</a:t>
            </a:r>
            <a:r>
              <a:rPr lang="en-US" altLang="en-US" dirty="0" smtClean="0"/>
              <a:t> say 70-120% and it is in that range at all levels, and the distribution is tight…yeah, so far so good.  Running around 80% at the LLMV</a:t>
            </a:r>
          </a:p>
          <a:p>
            <a:endParaRPr lang="en-US" altLang="en-US" dirty="0"/>
          </a:p>
          <a:p>
            <a:r>
              <a:rPr lang="en-US" altLang="en-US" dirty="0" smtClean="0"/>
              <a:t>On to the residue data…mmm…concurrent recoveries are going down…80%, 70%, and here is one with all fortifications at 60% why, what’s happening….why was the data acceptable when </a:t>
            </a:r>
            <a:r>
              <a:rPr lang="en-US" altLang="en-US" dirty="0"/>
              <a:t> </a:t>
            </a:r>
            <a:r>
              <a:rPr lang="en-US" altLang="en-US" dirty="0" smtClean="0"/>
              <a:t>validation showed that recoveries could be in the </a:t>
            </a:r>
            <a:r>
              <a:rPr lang="en-US" altLang="en-US" dirty="0" err="1" smtClean="0"/>
              <a:t>eightires</a:t>
            </a:r>
            <a:r>
              <a:rPr lang="en-US" altLang="en-US" dirty="0" smtClean="0"/>
              <a:t>.</a:t>
            </a:r>
          </a:p>
          <a:p>
            <a:endParaRPr lang="en-US" altLang="en-US" dirty="0"/>
          </a:p>
          <a:p>
            <a:r>
              <a:rPr lang="en-US" altLang="en-US" dirty="0" smtClean="0"/>
              <a:t>Let me check the text….I don’t see any discussion….no discussion about why these data are acceptable even though there is one set with a 60% </a:t>
            </a:r>
            <a:r>
              <a:rPr lang="en-US" altLang="en-US" dirty="0" err="1" smtClean="0"/>
              <a:t>rrecoverie</a:t>
            </a:r>
            <a:r>
              <a:rPr lang="en-US" altLang="en-US" dirty="0" smtClean="0"/>
              <a:t> at all levels..  Is this method OK to use? Can I depend on the residue values to be real, or are they higher.  I don’t know, I really don’t know, but I have to make a decision on whether to use this data…… </a:t>
            </a:r>
          </a:p>
        </p:txBody>
      </p:sp>
      <p:sp>
        <p:nvSpPr>
          <p:cNvPr id="14340" name="Slide Number Placeholder 3"/>
          <p:cNvSpPr>
            <a:spLocks noGrp="1"/>
          </p:cNvSpPr>
          <p:nvPr>
            <p:ph type="sldNum" sz="quarter" idx="5"/>
          </p:nvPr>
        </p:nvSpPr>
        <p:spPr>
          <a:noFill/>
        </p:spPr>
        <p:txBody>
          <a:bodyPr/>
          <a:lstStyle>
            <a:lvl1pPr defTabSz="881063">
              <a:defRPr sz="2400">
                <a:solidFill>
                  <a:schemeClr val="tx1"/>
                </a:solidFill>
                <a:latin typeface="Arial" panose="020B0604020202020204" pitchFamily="34" charset="0"/>
              </a:defRPr>
            </a:lvl1pPr>
            <a:lvl2pPr marL="742950" indent="-285750" defTabSz="881063">
              <a:defRPr sz="2400">
                <a:solidFill>
                  <a:schemeClr val="tx1"/>
                </a:solidFill>
                <a:latin typeface="Arial" panose="020B0604020202020204" pitchFamily="34" charset="0"/>
              </a:defRPr>
            </a:lvl2pPr>
            <a:lvl3pPr marL="1143000" indent="-228600" defTabSz="881063">
              <a:defRPr sz="2400">
                <a:solidFill>
                  <a:schemeClr val="tx1"/>
                </a:solidFill>
                <a:latin typeface="Arial" panose="020B0604020202020204" pitchFamily="34" charset="0"/>
              </a:defRPr>
            </a:lvl3pPr>
            <a:lvl4pPr marL="1600200" indent="-228600" defTabSz="881063">
              <a:defRPr sz="2400">
                <a:solidFill>
                  <a:schemeClr val="tx1"/>
                </a:solidFill>
                <a:latin typeface="Arial" panose="020B0604020202020204" pitchFamily="34" charset="0"/>
              </a:defRPr>
            </a:lvl4pPr>
            <a:lvl5pPr marL="2057400" indent="-228600" defTabSz="881063">
              <a:defRPr sz="24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2400">
                <a:solidFill>
                  <a:schemeClr val="tx1"/>
                </a:solidFill>
                <a:latin typeface="Arial" panose="020B0604020202020204" pitchFamily="34" charset="0"/>
              </a:defRPr>
            </a:lvl9pPr>
          </a:lstStyle>
          <a:p>
            <a:fld id="{9265324A-FA06-4E67-B302-DBD41EFFEBB7}" type="slidenum">
              <a:rPr lang="en-US" altLang="en-US" sz="1200" smtClean="0"/>
              <a:pPr/>
              <a:t>5</a:t>
            </a:fld>
            <a:endParaRPr lang="en-US"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p:spPr>
        <p:txBody>
          <a:bodyPr/>
          <a:lstStyle/>
          <a:p>
            <a:endParaRPr lang="en-US" altLang="en-US" dirty="0" smtClean="0"/>
          </a:p>
          <a:p>
            <a:endParaRPr lang="en-US" altLang="en-US" dirty="0"/>
          </a:p>
          <a:p>
            <a:r>
              <a:rPr lang="en-US" altLang="en-US" dirty="0" smtClean="0"/>
              <a:t>What we do matters – to our stakeholders, to our reputation, to the farmers who grow our </a:t>
            </a:r>
            <a:r>
              <a:rPr lang="en-US" altLang="en-US" dirty="0" err="1" smtClean="0"/>
              <a:t>food.To</a:t>
            </a:r>
            <a:r>
              <a:rPr lang="en-US" altLang="en-US" dirty="0" smtClean="0"/>
              <a:t> the integrity of IR-4</a:t>
            </a:r>
          </a:p>
          <a:p>
            <a:r>
              <a:rPr lang="en-US" altLang="en-US" dirty="0" smtClean="0"/>
              <a:t>Will you do your best every day, </a:t>
            </a:r>
            <a:r>
              <a:rPr lang="en-US" altLang="en-US" dirty="0" err="1" smtClean="0"/>
              <a:t>crticiallly</a:t>
            </a:r>
            <a:r>
              <a:rPr lang="en-US" altLang="en-US" dirty="0" smtClean="0"/>
              <a:t> looking at your own data, and deciding whether it is acceptable.  </a:t>
            </a:r>
            <a:endParaRPr lang="en-US" altLang="en-US" dirty="0" smtClean="0"/>
          </a:p>
        </p:txBody>
      </p:sp>
      <p:sp>
        <p:nvSpPr>
          <p:cNvPr id="12292" name="Slide Number Placeholder 3"/>
          <p:cNvSpPr>
            <a:spLocks noGrp="1"/>
          </p:cNvSpPr>
          <p:nvPr>
            <p:ph type="sldNum" sz="quarter" idx="5"/>
          </p:nvPr>
        </p:nvSpPr>
        <p:spPr>
          <a:noFill/>
        </p:spPr>
        <p:txBody>
          <a:bodyPr/>
          <a:lstStyle>
            <a:lvl1pPr defTabSz="881063">
              <a:defRPr sz="2400">
                <a:solidFill>
                  <a:schemeClr val="tx1"/>
                </a:solidFill>
                <a:latin typeface="Arial" panose="020B0604020202020204" pitchFamily="34" charset="0"/>
              </a:defRPr>
            </a:lvl1pPr>
            <a:lvl2pPr marL="742950" indent="-285750" defTabSz="881063">
              <a:defRPr sz="2400">
                <a:solidFill>
                  <a:schemeClr val="tx1"/>
                </a:solidFill>
                <a:latin typeface="Arial" panose="020B0604020202020204" pitchFamily="34" charset="0"/>
              </a:defRPr>
            </a:lvl2pPr>
            <a:lvl3pPr marL="1143000" indent="-228600" defTabSz="881063">
              <a:defRPr sz="2400">
                <a:solidFill>
                  <a:schemeClr val="tx1"/>
                </a:solidFill>
                <a:latin typeface="Arial" panose="020B0604020202020204" pitchFamily="34" charset="0"/>
              </a:defRPr>
            </a:lvl3pPr>
            <a:lvl4pPr marL="1600200" indent="-228600" defTabSz="881063">
              <a:defRPr sz="2400">
                <a:solidFill>
                  <a:schemeClr val="tx1"/>
                </a:solidFill>
                <a:latin typeface="Arial" panose="020B0604020202020204" pitchFamily="34" charset="0"/>
              </a:defRPr>
            </a:lvl4pPr>
            <a:lvl5pPr marL="2057400" indent="-228600" defTabSz="881063">
              <a:defRPr sz="24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2400">
                <a:solidFill>
                  <a:schemeClr val="tx1"/>
                </a:solidFill>
                <a:latin typeface="Arial" panose="020B0604020202020204" pitchFamily="34" charset="0"/>
              </a:defRPr>
            </a:lvl9pPr>
          </a:lstStyle>
          <a:p>
            <a:fld id="{2AFC139B-FDD0-432A-96D1-EE4229286580}" type="slidenum">
              <a:rPr lang="en-US" altLang="en-US" sz="1200" smtClean="0"/>
              <a:pPr/>
              <a:t>23</a:t>
            </a:fld>
            <a:endParaRPr lang="en-US" altLang="en-US" sz="1200" smtClean="0"/>
          </a:p>
        </p:txBody>
      </p:sp>
    </p:spTree>
    <p:extLst>
      <p:ext uri="{BB962C8B-B14F-4D97-AF65-F5344CB8AC3E}">
        <p14:creationId xmlns:p14="http://schemas.microsoft.com/office/powerpoint/2010/main" val="14458959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881063">
              <a:defRPr sz="2400">
                <a:solidFill>
                  <a:schemeClr val="tx1"/>
                </a:solidFill>
                <a:latin typeface="Arial" panose="020B0604020202020204" pitchFamily="34" charset="0"/>
              </a:defRPr>
            </a:lvl1pPr>
            <a:lvl2pPr marL="742950" indent="-285750" defTabSz="881063">
              <a:defRPr sz="2400">
                <a:solidFill>
                  <a:schemeClr val="tx1"/>
                </a:solidFill>
                <a:latin typeface="Arial" panose="020B0604020202020204" pitchFamily="34" charset="0"/>
              </a:defRPr>
            </a:lvl2pPr>
            <a:lvl3pPr marL="1143000" indent="-228600" defTabSz="881063">
              <a:defRPr sz="2400">
                <a:solidFill>
                  <a:schemeClr val="tx1"/>
                </a:solidFill>
                <a:latin typeface="Arial" panose="020B0604020202020204" pitchFamily="34" charset="0"/>
              </a:defRPr>
            </a:lvl3pPr>
            <a:lvl4pPr marL="1600200" indent="-228600" defTabSz="881063">
              <a:defRPr sz="2400">
                <a:solidFill>
                  <a:schemeClr val="tx1"/>
                </a:solidFill>
                <a:latin typeface="Arial" panose="020B0604020202020204" pitchFamily="34" charset="0"/>
              </a:defRPr>
            </a:lvl4pPr>
            <a:lvl5pPr marL="2057400" indent="-228600" defTabSz="881063">
              <a:defRPr sz="24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2400">
                <a:solidFill>
                  <a:schemeClr val="tx1"/>
                </a:solidFill>
                <a:latin typeface="Arial" panose="020B0604020202020204" pitchFamily="34" charset="0"/>
              </a:defRPr>
            </a:lvl9pPr>
          </a:lstStyle>
          <a:p>
            <a:fld id="{806E46CE-9161-460A-9568-2DE589975132}" type="slidenum">
              <a:rPr lang="en-US" altLang="en-US" sz="1200" smtClean="0"/>
              <a:pPr/>
              <a:t>24</a:t>
            </a:fld>
            <a:endParaRPr lang="en-US" altLang="en-US" sz="1200" smtClean="0"/>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r>
              <a:rPr lang="en-US" altLang="en-US" smtClean="0"/>
              <a:t>Western Region FRDs:</a:t>
            </a:r>
          </a:p>
          <a:p>
            <a:pPr eaLnBrk="1" hangingPunct="1"/>
            <a:endParaRPr lang="en-US" altLang="en-US" smtClean="0"/>
          </a:p>
          <a:p>
            <a:pPr eaLnBrk="1" hangingPunct="1"/>
            <a:r>
              <a:rPr lang="en-US" altLang="en-US" smtClean="0"/>
              <a:t>Switch/caneberry – Ron Wight</a:t>
            </a:r>
          </a:p>
          <a:p>
            <a:pPr eaLnBrk="1" hangingPunct="1"/>
            <a:r>
              <a:rPr lang="en-US" altLang="en-US" smtClean="0"/>
              <a:t>Thia/carrot – R. Wight, B. Boutwell, R. Lee, S. Benzen, M. Miller</a:t>
            </a:r>
          </a:p>
          <a:p>
            <a:pPr eaLnBrk="1" hangingPunct="1"/>
            <a:r>
              <a:rPr lang="en-US" altLang="en-US" smtClean="0"/>
              <a:t>BAS500/cole crops – S. McDonald/C. Oman, S. Benzen, R. Lee, B. Boutwell, C. Cornwell, M. Miller, M. Straugh</a:t>
            </a:r>
          </a:p>
          <a:p>
            <a:pPr eaLnBrk="1" hangingPunct="1"/>
            <a:endParaRPr lang="en-US" altLang="en-US" smtClean="0"/>
          </a:p>
          <a:p>
            <a:pPr eaLnBrk="1" hangingPunct="1"/>
            <a:endParaRPr lang="en-US" altLang="en-US" smtClean="0"/>
          </a:p>
          <a:p>
            <a:pPr eaLnBrk="1" hangingPunct="1"/>
            <a:r>
              <a:rPr lang="en-US" altLang="en-US" smtClean="0"/>
              <a:t>Examples of the importance of IR-4 work:</a:t>
            </a:r>
          </a:p>
          <a:p>
            <a:pPr eaLnBrk="1" hangingPunct="1"/>
            <a:r>
              <a:rPr lang="en-US" altLang="en-US" smtClean="0"/>
              <a:t> - Switch saved PNW caneberry growers!</a:t>
            </a:r>
          </a:p>
          <a:p>
            <a:pPr eaLnBrk="1" hangingPunct="1"/>
            <a:r>
              <a:rPr lang="en-US" altLang="en-US" smtClean="0"/>
              <a:t> - BAS500 saved endive production for CA Vegetable Specialties in Rio Vista, CA</a:t>
            </a:r>
          </a:p>
          <a:p>
            <a:pPr eaLnBrk="1" hangingPunct="1"/>
            <a:r>
              <a:rPr lang="en-US" altLang="en-US" smtClean="0"/>
              <a:t> - Fludioxonil/pomegranite (ph) has doubled marketable fruit coming out of post-harvest storage</a:t>
            </a:r>
          </a:p>
          <a:p>
            <a:pPr eaLnBrk="1" hangingPunct="1"/>
            <a:r>
              <a:rPr lang="en-US" altLang="en-US" smtClean="0"/>
              <a:t> - Fludioxonil/stone fruit (ph) – the day it was labeled, the registrant sold half a million $ of Scholar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p:spPr>
        <p:txBody>
          <a:bodyPr/>
          <a:lstStyle/>
          <a:p>
            <a:r>
              <a:rPr lang="en-US" altLang="en-US" dirty="0" smtClean="0"/>
              <a:t>Many thanks to all, but for those who need a refresher. </a:t>
            </a:r>
            <a:endParaRPr lang="en-US" altLang="en-US" dirty="0" smtClean="0"/>
          </a:p>
        </p:txBody>
      </p:sp>
      <p:sp>
        <p:nvSpPr>
          <p:cNvPr id="14340" name="Slide Number Placeholder 3"/>
          <p:cNvSpPr>
            <a:spLocks noGrp="1"/>
          </p:cNvSpPr>
          <p:nvPr>
            <p:ph type="sldNum" sz="quarter" idx="5"/>
          </p:nvPr>
        </p:nvSpPr>
        <p:spPr>
          <a:noFill/>
        </p:spPr>
        <p:txBody>
          <a:bodyPr/>
          <a:lstStyle>
            <a:lvl1pPr defTabSz="881063">
              <a:defRPr sz="2400">
                <a:solidFill>
                  <a:schemeClr val="tx1"/>
                </a:solidFill>
                <a:latin typeface="Arial" panose="020B0604020202020204" pitchFamily="34" charset="0"/>
              </a:defRPr>
            </a:lvl1pPr>
            <a:lvl2pPr marL="742950" indent="-285750" defTabSz="881063">
              <a:defRPr sz="2400">
                <a:solidFill>
                  <a:schemeClr val="tx1"/>
                </a:solidFill>
                <a:latin typeface="Arial" panose="020B0604020202020204" pitchFamily="34" charset="0"/>
              </a:defRPr>
            </a:lvl2pPr>
            <a:lvl3pPr marL="1143000" indent="-228600" defTabSz="881063">
              <a:defRPr sz="2400">
                <a:solidFill>
                  <a:schemeClr val="tx1"/>
                </a:solidFill>
                <a:latin typeface="Arial" panose="020B0604020202020204" pitchFamily="34" charset="0"/>
              </a:defRPr>
            </a:lvl3pPr>
            <a:lvl4pPr marL="1600200" indent="-228600" defTabSz="881063">
              <a:defRPr sz="2400">
                <a:solidFill>
                  <a:schemeClr val="tx1"/>
                </a:solidFill>
                <a:latin typeface="Arial" panose="020B0604020202020204" pitchFamily="34" charset="0"/>
              </a:defRPr>
            </a:lvl4pPr>
            <a:lvl5pPr marL="2057400" indent="-228600" defTabSz="881063">
              <a:defRPr sz="24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2400">
                <a:solidFill>
                  <a:schemeClr val="tx1"/>
                </a:solidFill>
                <a:latin typeface="Arial" panose="020B0604020202020204" pitchFamily="34" charset="0"/>
              </a:defRPr>
            </a:lvl9pPr>
          </a:lstStyle>
          <a:p>
            <a:fld id="{9265324A-FA06-4E67-B302-DBD41EFFEBB7}" type="slidenum">
              <a:rPr lang="en-US" altLang="en-US" sz="1200" smtClean="0"/>
              <a:pPr/>
              <a:t>6</a:t>
            </a:fld>
            <a:endParaRPr lang="en-US" altLang="en-US" sz="1200" smtClean="0"/>
          </a:p>
        </p:txBody>
      </p:sp>
    </p:spTree>
    <p:extLst>
      <p:ext uri="{BB962C8B-B14F-4D97-AF65-F5344CB8AC3E}">
        <p14:creationId xmlns:p14="http://schemas.microsoft.com/office/powerpoint/2010/main" val="3775441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p:spPr>
        <p:txBody>
          <a:bodyPr/>
          <a:lstStyle/>
          <a:p>
            <a:r>
              <a:rPr lang="en-US" dirty="0" smtClean="0"/>
              <a:t>QC of each set by means of reagent blanks, replicates, verified standard solutions, etc.</a:t>
            </a:r>
          </a:p>
          <a:p>
            <a:endParaRPr lang="en-US" altLang="en-US" dirty="0" smtClean="0"/>
          </a:p>
        </p:txBody>
      </p:sp>
      <p:sp>
        <p:nvSpPr>
          <p:cNvPr id="16388" name="Slide Number Placeholder 3"/>
          <p:cNvSpPr>
            <a:spLocks noGrp="1"/>
          </p:cNvSpPr>
          <p:nvPr>
            <p:ph type="sldNum" sz="quarter" idx="5"/>
          </p:nvPr>
        </p:nvSpPr>
        <p:spPr>
          <a:noFill/>
        </p:spPr>
        <p:txBody>
          <a:bodyPr/>
          <a:lstStyle>
            <a:lvl1pPr defTabSz="881063">
              <a:defRPr sz="2400">
                <a:solidFill>
                  <a:schemeClr val="tx1"/>
                </a:solidFill>
                <a:latin typeface="Arial" panose="020B0604020202020204" pitchFamily="34" charset="0"/>
              </a:defRPr>
            </a:lvl1pPr>
            <a:lvl2pPr marL="742950" indent="-285750" defTabSz="881063">
              <a:defRPr sz="2400">
                <a:solidFill>
                  <a:schemeClr val="tx1"/>
                </a:solidFill>
                <a:latin typeface="Arial" panose="020B0604020202020204" pitchFamily="34" charset="0"/>
              </a:defRPr>
            </a:lvl2pPr>
            <a:lvl3pPr marL="1143000" indent="-228600" defTabSz="881063">
              <a:defRPr sz="2400">
                <a:solidFill>
                  <a:schemeClr val="tx1"/>
                </a:solidFill>
                <a:latin typeface="Arial" panose="020B0604020202020204" pitchFamily="34" charset="0"/>
              </a:defRPr>
            </a:lvl3pPr>
            <a:lvl4pPr marL="1600200" indent="-228600" defTabSz="881063">
              <a:defRPr sz="2400">
                <a:solidFill>
                  <a:schemeClr val="tx1"/>
                </a:solidFill>
                <a:latin typeface="Arial" panose="020B0604020202020204" pitchFamily="34" charset="0"/>
              </a:defRPr>
            </a:lvl4pPr>
            <a:lvl5pPr marL="2057400" indent="-228600" defTabSz="881063">
              <a:defRPr sz="24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2400">
                <a:solidFill>
                  <a:schemeClr val="tx1"/>
                </a:solidFill>
                <a:latin typeface="Arial" panose="020B0604020202020204" pitchFamily="34" charset="0"/>
              </a:defRPr>
            </a:lvl9pPr>
          </a:lstStyle>
          <a:p>
            <a:fld id="{625F34F5-DB32-4AF1-93B0-15D66F1F14DC}" type="slidenum">
              <a:rPr lang="en-US" altLang="en-US" sz="1200" smtClean="0"/>
              <a:pPr/>
              <a:t>7</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smtClean="0"/>
          </a:p>
        </p:txBody>
      </p:sp>
      <p:sp>
        <p:nvSpPr>
          <p:cNvPr id="18436" name="Slide Number Placeholder 3"/>
          <p:cNvSpPr>
            <a:spLocks noGrp="1"/>
          </p:cNvSpPr>
          <p:nvPr>
            <p:ph type="sldNum" sz="quarter" idx="5"/>
          </p:nvPr>
        </p:nvSpPr>
        <p:spPr>
          <a:noFill/>
        </p:spPr>
        <p:txBody>
          <a:bodyPr/>
          <a:lstStyle>
            <a:lvl1pPr defTabSz="881063">
              <a:defRPr sz="2400">
                <a:solidFill>
                  <a:schemeClr val="tx1"/>
                </a:solidFill>
                <a:latin typeface="Arial" panose="020B0604020202020204" pitchFamily="34" charset="0"/>
              </a:defRPr>
            </a:lvl1pPr>
            <a:lvl2pPr marL="742950" indent="-285750" defTabSz="881063">
              <a:defRPr sz="2400">
                <a:solidFill>
                  <a:schemeClr val="tx1"/>
                </a:solidFill>
                <a:latin typeface="Arial" panose="020B0604020202020204" pitchFamily="34" charset="0"/>
              </a:defRPr>
            </a:lvl2pPr>
            <a:lvl3pPr marL="1143000" indent="-228600" defTabSz="881063">
              <a:defRPr sz="2400">
                <a:solidFill>
                  <a:schemeClr val="tx1"/>
                </a:solidFill>
                <a:latin typeface="Arial" panose="020B0604020202020204" pitchFamily="34" charset="0"/>
              </a:defRPr>
            </a:lvl3pPr>
            <a:lvl4pPr marL="1600200" indent="-228600" defTabSz="881063">
              <a:defRPr sz="2400">
                <a:solidFill>
                  <a:schemeClr val="tx1"/>
                </a:solidFill>
                <a:latin typeface="Arial" panose="020B0604020202020204" pitchFamily="34" charset="0"/>
              </a:defRPr>
            </a:lvl4pPr>
            <a:lvl5pPr marL="2057400" indent="-228600" defTabSz="881063">
              <a:defRPr sz="24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2400">
                <a:solidFill>
                  <a:schemeClr val="tx1"/>
                </a:solidFill>
                <a:latin typeface="Arial" panose="020B0604020202020204" pitchFamily="34" charset="0"/>
              </a:defRPr>
            </a:lvl9pPr>
          </a:lstStyle>
          <a:p>
            <a:fld id="{6001BD8B-EA83-401D-A00C-6DED3E4470C9}" type="slidenum">
              <a:rPr lang="en-US" altLang="en-US" sz="1200" smtClean="0"/>
              <a:pPr/>
              <a:t>8</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p:spPr>
        <p:txBody>
          <a:bodyPr/>
          <a:lstStyle/>
          <a:p>
            <a:endParaRPr lang="en-US" altLang="en-US" smtClean="0"/>
          </a:p>
        </p:txBody>
      </p:sp>
      <p:sp>
        <p:nvSpPr>
          <p:cNvPr id="18436" name="Slide Number Placeholder 3"/>
          <p:cNvSpPr>
            <a:spLocks noGrp="1"/>
          </p:cNvSpPr>
          <p:nvPr>
            <p:ph type="sldNum" sz="quarter" idx="5"/>
          </p:nvPr>
        </p:nvSpPr>
        <p:spPr>
          <a:noFill/>
        </p:spPr>
        <p:txBody>
          <a:bodyPr/>
          <a:lstStyle>
            <a:lvl1pPr defTabSz="881063">
              <a:defRPr sz="2400">
                <a:solidFill>
                  <a:schemeClr val="tx1"/>
                </a:solidFill>
                <a:latin typeface="Arial" panose="020B0604020202020204" pitchFamily="34" charset="0"/>
              </a:defRPr>
            </a:lvl1pPr>
            <a:lvl2pPr marL="742950" indent="-285750" defTabSz="881063">
              <a:defRPr sz="2400">
                <a:solidFill>
                  <a:schemeClr val="tx1"/>
                </a:solidFill>
                <a:latin typeface="Arial" panose="020B0604020202020204" pitchFamily="34" charset="0"/>
              </a:defRPr>
            </a:lvl2pPr>
            <a:lvl3pPr marL="1143000" indent="-228600" defTabSz="881063">
              <a:defRPr sz="2400">
                <a:solidFill>
                  <a:schemeClr val="tx1"/>
                </a:solidFill>
                <a:latin typeface="Arial" panose="020B0604020202020204" pitchFamily="34" charset="0"/>
              </a:defRPr>
            </a:lvl3pPr>
            <a:lvl4pPr marL="1600200" indent="-228600" defTabSz="881063">
              <a:defRPr sz="2400">
                <a:solidFill>
                  <a:schemeClr val="tx1"/>
                </a:solidFill>
                <a:latin typeface="Arial" panose="020B0604020202020204" pitchFamily="34" charset="0"/>
              </a:defRPr>
            </a:lvl4pPr>
            <a:lvl5pPr marL="2057400" indent="-228600" defTabSz="881063">
              <a:defRPr sz="24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2400">
                <a:solidFill>
                  <a:schemeClr val="tx1"/>
                </a:solidFill>
                <a:latin typeface="Arial" panose="020B0604020202020204" pitchFamily="34" charset="0"/>
              </a:defRPr>
            </a:lvl9pPr>
          </a:lstStyle>
          <a:p>
            <a:fld id="{6001BD8B-EA83-401D-A00C-6DED3E4470C9}" type="slidenum">
              <a:rPr lang="en-US" altLang="en-US" sz="1200" smtClean="0"/>
              <a:pPr/>
              <a:t>9</a:t>
            </a:fld>
            <a:endParaRPr lang="en-US" altLang="en-US" sz="1200" smtClean="0"/>
          </a:p>
        </p:txBody>
      </p:sp>
    </p:spTree>
    <p:extLst>
      <p:ext uri="{BB962C8B-B14F-4D97-AF65-F5344CB8AC3E}">
        <p14:creationId xmlns:p14="http://schemas.microsoft.com/office/powerpoint/2010/main" val="2363674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219200" y="679450"/>
            <a:ext cx="4648200" cy="3486150"/>
          </a:xfrm>
          <a:ln/>
        </p:spPr>
      </p:sp>
      <p:sp>
        <p:nvSpPr>
          <p:cNvPr id="18435" name="Notes Placeholder 2"/>
          <p:cNvSpPr>
            <a:spLocks noGrp="1"/>
          </p:cNvSpPr>
          <p:nvPr>
            <p:ph type="body" idx="1"/>
          </p:nvPr>
        </p:nvSpPr>
        <p:spPr>
          <a:noFill/>
        </p:spPr>
        <p:txBody>
          <a:bodyPr/>
          <a:lstStyle/>
          <a:p>
            <a:r>
              <a:rPr lang="en-US" dirty="0" smtClean="0"/>
              <a:t>Comparing peak areas of calibration standards prepared in solvent vs. calibration standards prepared in matrix during validation will lessen the possible need for further method development during sample analysis</a:t>
            </a:r>
          </a:p>
          <a:p>
            <a:endParaRPr lang="en-US" dirty="0"/>
          </a:p>
          <a:p>
            <a:r>
              <a:rPr lang="en-US" dirty="0" smtClean="0"/>
              <a:t>Are some controls a different color, a deeper color?  Are some drier than others,  Some light and fluffy? Some have more oil than others – such as sunflower?</a:t>
            </a:r>
          </a:p>
          <a:p>
            <a:endParaRPr lang="en-US" dirty="0"/>
          </a:p>
          <a:p>
            <a:r>
              <a:rPr lang="en-US" dirty="0" smtClean="0"/>
              <a:t>On the edge – the goal isn’t to just make it…but rather to have </a:t>
            </a:r>
            <a:r>
              <a:rPr lang="en-US" dirty="0" err="1" smtClean="0"/>
              <a:t>amethod</a:t>
            </a:r>
            <a:r>
              <a:rPr lang="en-US" dirty="0" smtClean="0"/>
              <a:t> that will work throughout the analysis.  In a perfect world….no, it only has to be good enough, but it should be good enough that you don’t have to start over at method validation.  </a:t>
            </a:r>
          </a:p>
          <a:p>
            <a:endParaRPr lang="en-US" altLang="en-US" dirty="0" smtClean="0"/>
          </a:p>
        </p:txBody>
      </p:sp>
      <p:sp>
        <p:nvSpPr>
          <p:cNvPr id="18436" name="Slide Number Placeholder 3"/>
          <p:cNvSpPr>
            <a:spLocks noGrp="1"/>
          </p:cNvSpPr>
          <p:nvPr>
            <p:ph type="sldNum" sz="quarter" idx="5"/>
          </p:nvPr>
        </p:nvSpPr>
        <p:spPr>
          <a:noFill/>
        </p:spPr>
        <p:txBody>
          <a:bodyPr/>
          <a:lstStyle>
            <a:lvl1pPr defTabSz="881063">
              <a:defRPr sz="2400">
                <a:solidFill>
                  <a:schemeClr val="tx1"/>
                </a:solidFill>
                <a:latin typeface="Arial" panose="020B0604020202020204" pitchFamily="34" charset="0"/>
              </a:defRPr>
            </a:lvl1pPr>
            <a:lvl2pPr marL="742950" indent="-285750" defTabSz="881063">
              <a:defRPr sz="2400">
                <a:solidFill>
                  <a:schemeClr val="tx1"/>
                </a:solidFill>
                <a:latin typeface="Arial" panose="020B0604020202020204" pitchFamily="34" charset="0"/>
              </a:defRPr>
            </a:lvl2pPr>
            <a:lvl3pPr marL="1143000" indent="-228600" defTabSz="881063">
              <a:defRPr sz="2400">
                <a:solidFill>
                  <a:schemeClr val="tx1"/>
                </a:solidFill>
                <a:latin typeface="Arial" panose="020B0604020202020204" pitchFamily="34" charset="0"/>
              </a:defRPr>
            </a:lvl3pPr>
            <a:lvl4pPr marL="1600200" indent="-228600" defTabSz="881063">
              <a:defRPr sz="2400">
                <a:solidFill>
                  <a:schemeClr val="tx1"/>
                </a:solidFill>
                <a:latin typeface="Arial" panose="020B0604020202020204" pitchFamily="34" charset="0"/>
              </a:defRPr>
            </a:lvl4pPr>
            <a:lvl5pPr marL="2057400" indent="-228600" defTabSz="881063">
              <a:defRPr sz="24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2400">
                <a:solidFill>
                  <a:schemeClr val="tx1"/>
                </a:solidFill>
                <a:latin typeface="Arial" panose="020B0604020202020204" pitchFamily="34" charset="0"/>
              </a:defRPr>
            </a:lvl9pPr>
          </a:lstStyle>
          <a:p>
            <a:fld id="{6001BD8B-EA83-401D-A00C-6DED3E4470C9}" type="slidenum">
              <a:rPr lang="en-US" altLang="en-US" sz="1200" smtClean="0"/>
              <a:pPr/>
              <a:t>10</a:t>
            </a:fld>
            <a:endParaRPr lang="en-US" altLang="en-US" sz="1200" smtClean="0"/>
          </a:p>
        </p:txBody>
      </p:sp>
    </p:spTree>
    <p:extLst>
      <p:ext uri="{BB962C8B-B14F-4D97-AF65-F5344CB8AC3E}">
        <p14:creationId xmlns:p14="http://schemas.microsoft.com/office/powerpoint/2010/main" val="41130672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219200" y="679450"/>
            <a:ext cx="4648200" cy="3486150"/>
          </a:xfrm>
          <a:ln/>
        </p:spPr>
      </p:sp>
      <p:sp>
        <p:nvSpPr>
          <p:cNvPr id="18435" name="Notes Placeholder 2"/>
          <p:cNvSpPr>
            <a:spLocks noGrp="1"/>
          </p:cNvSpPr>
          <p:nvPr>
            <p:ph type="body" idx="1"/>
          </p:nvPr>
        </p:nvSpPr>
        <p:spPr>
          <a:noFill/>
        </p:spPr>
        <p:txBody>
          <a:bodyPr/>
          <a:lstStyle/>
          <a:p>
            <a:r>
              <a:rPr lang="en-US" dirty="0" smtClean="0"/>
              <a:t>What are you trying to do – beyond just get it done, to – I’m building a case that the method is working well.  </a:t>
            </a:r>
          </a:p>
          <a:p>
            <a:r>
              <a:rPr lang="en-US" altLang="en-US" dirty="0" smtClean="0"/>
              <a:t>Why multiple will depend on the length of the run…but you don’t want to lose the run because you don’t have a calibration </a:t>
            </a:r>
            <a:r>
              <a:rPr lang="en-US" altLang="en-US" dirty="0" err="1" smtClean="0"/>
              <a:t>std</a:t>
            </a:r>
            <a:r>
              <a:rPr lang="en-US" altLang="en-US" dirty="0" smtClean="0"/>
              <a:t>, and we shouldn’t accept runs with no calibration at the end because of a </a:t>
            </a:r>
            <a:r>
              <a:rPr lang="en-US" altLang="en-US" dirty="0" err="1" smtClean="0"/>
              <a:t>misinjection</a:t>
            </a:r>
            <a:r>
              <a:rPr lang="en-US" altLang="en-US" dirty="0" smtClean="0"/>
              <a:t>. </a:t>
            </a:r>
            <a:endParaRPr lang="en-US" altLang="en-US" dirty="0" smtClean="0"/>
          </a:p>
        </p:txBody>
      </p:sp>
      <p:sp>
        <p:nvSpPr>
          <p:cNvPr id="18436" name="Slide Number Placeholder 3"/>
          <p:cNvSpPr>
            <a:spLocks noGrp="1"/>
          </p:cNvSpPr>
          <p:nvPr>
            <p:ph type="sldNum" sz="quarter" idx="5"/>
          </p:nvPr>
        </p:nvSpPr>
        <p:spPr>
          <a:noFill/>
        </p:spPr>
        <p:txBody>
          <a:bodyPr/>
          <a:lstStyle>
            <a:lvl1pPr defTabSz="881063">
              <a:defRPr sz="2400">
                <a:solidFill>
                  <a:schemeClr val="tx1"/>
                </a:solidFill>
                <a:latin typeface="Arial" panose="020B0604020202020204" pitchFamily="34" charset="0"/>
              </a:defRPr>
            </a:lvl1pPr>
            <a:lvl2pPr marL="742950" indent="-285750" defTabSz="881063">
              <a:defRPr sz="2400">
                <a:solidFill>
                  <a:schemeClr val="tx1"/>
                </a:solidFill>
                <a:latin typeface="Arial" panose="020B0604020202020204" pitchFamily="34" charset="0"/>
              </a:defRPr>
            </a:lvl2pPr>
            <a:lvl3pPr marL="1143000" indent="-228600" defTabSz="881063">
              <a:defRPr sz="2400">
                <a:solidFill>
                  <a:schemeClr val="tx1"/>
                </a:solidFill>
                <a:latin typeface="Arial" panose="020B0604020202020204" pitchFamily="34" charset="0"/>
              </a:defRPr>
            </a:lvl3pPr>
            <a:lvl4pPr marL="1600200" indent="-228600" defTabSz="881063">
              <a:defRPr sz="2400">
                <a:solidFill>
                  <a:schemeClr val="tx1"/>
                </a:solidFill>
                <a:latin typeface="Arial" panose="020B0604020202020204" pitchFamily="34" charset="0"/>
              </a:defRPr>
            </a:lvl4pPr>
            <a:lvl5pPr marL="2057400" indent="-228600" defTabSz="881063">
              <a:defRPr sz="24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2400">
                <a:solidFill>
                  <a:schemeClr val="tx1"/>
                </a:solidFill>
                <a:latin typeface="Arial" panose="020B0604020202020204" pitchFamily="34" charset="0"/>
              </a:defRPr>
            </a:lvl9pPr>
          </a:lstStyle>
          <a:p>
            <a:fld id="{6001BD8B-EA83-401D-A00C-6DED3E4470C9}" type="slidenum">
              <a:rPr lang="en-US" altLang="en-US" sz="1200" smtClean="0"/>
              <a:pPr/>
              <a:t>11</a:t>
            </a:fld>
            <a:endParaRPr lang="en-US" altLang="en-US" sz="1200" smtClean="0"/>
          </a:p>
        </p:txBody>
      </p:sp>
    </p:spTree>
    <p:extLst>
      <p:ext uri="{BB962C8B-B14F-4D97-AF65-F5344CB8AC3E}">
        <p14:creationId xmlns:p14="http://schemas.microsoft.com/office/powerpoint/2010/main" val="33409047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1219200" y="679450"/>
            <a:ext cx="4648200" cy="3486150"/>
          </a:xfrm>
          <a:ln/>
        </p:spPr>
      </p:sp>
      <p:sp>
        <p:nvSpPr>
          <p:cNvPr id="18435" name="Notes Placeholder 2"/>
          <p:cNvSpPr>
            <a:spLocks noGrp="1"/>
          </p:cNvSpPr>
          <p:nvPr>
            <p:ph type="body" idx="1"/>
          </p:nvPr>
        </p:nvSpPr>
        <p:spPr>
          <a:noFill/>
        </p:spPr>
        <p:txBody>
          <a:bodyPr/>
          <a:lstStyle/>
          <a:p>
            <a:r>
              <a:rPr lang="en-US" dirty="0" smtClean="0"/>
              <a:t>Why is it a last resort?  Dial a peak….get the answer you want….makes it much harder to stand behind your data. If peak integration is not possible after evaluating data with instrument parameters due to interfering peaks or other analytical reasons, manual integration may be used.</a:t>
            </a:r>
          </a:p>
          <a:p>
            <a:r>
              <a:rPr lang="en-US" dirty="0" smtClean="0"/>
              <a:t>Must have a consistent approach, throughout the sequence.  No dialing in the value you want.  </a:t>
            </a:r>
            <a:endParaRPr lang="en-US" dirty="0"/>
          </a:p>
        </p:txBody>
      </p:sp>
      <p:sp>
        <p:nvSpPr>
          <p:cNvPr id="18436" name="Slide Number Placeholder 3"/>
          <p:cNvSpPr>
            <a:spLocks noGrp="1"/>
          </p:cNvSpPr>
          <p:nvPr>
            <p:ph type="sldNum" sz="quarter" idx="5"/>
          </p:nvPr>
        </p:nvSpPr>
        <p:spPr>
          <a:noFill/>
        </p:spPr>
        <p:txBody>
          <a:bodyPr/>
          <a:lstStyle>
            <a:lvl1pPr defTabSz="881063">
              <a:defRPr sz="2400">
                <a:solidFill>
                  <a:schemeClr val="tx1"/>
                </a:solidFill>
                <a:latin typeface="Arial" panose="020B0604020202020204" pitchFamily="34" charset="0"/>
              </a:defRPr>
            </a:lvl1pPr>
            <a:lvl2pPr marL="742950" indent="-285750" defTabSz="881063">
              <a:defRPr sz="2400">
                <a:solidFill>
                  <a:schemeClr val="tx1"/>
                </a:solidFill>
                <a:latin typeface="Arial" panose="020B0604020202020204" pitchFamily="34" charset="0"/>
              </a:defRPr>
            </a:lvl2pPr>
            <a:lvl3pPr marL="1143000" indent="-228600" defTabSz="881063">
              <a:defRPr sz="2400">
                <a:solidFill>
                  <a:schemeClr val="tx1"/>
                </a:solidFill>
                <a:latin typeface="Arial" panose="020B0604020202020204" pitchFamily="34" charset="0"/>
              </a:defRPr>
            </a:lvl3pPr>
            <a:lvl4pPr marL="1600200" indent="-228600" defTabSz="881063">
              <a:defRPr sz="2400">
                <a:solidFill>
                  <a:schemeClr val="tx1"/>
                </a:solidFill>
                <a:latin typeface="Arial" panose="020B0604020202020204" pitchFamily="34" charset="0"/>
              </a:defRPr>
            </a:lvl4pPr>
            <a:lvl5pPr marL="2057400" indent="-228600" defTabSz="881063">
              <a:defRPr sz="2400">
                <a:solidFill>
                  <a:schemeClr val="tx1"/>
                </a:solidFill>
                <a:latin typeface="Arial" panose="020B0604020202020204" pitchFamily="34" charset="0"/>
              </a:defRPr>
            </a:lvl5pPr>
            <a:lvl6pPr marL="2514600" indent="-228600" defTabSz="8810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8810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8810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881063" eaLnBrk="0" fontAlgn="base" hangingPunct="0">
              <a:spcBef>
                <a:spcPct val="0"/>
              </a:spcBef>
              <a:spcAft>
                <a:spcPct val="0"/>
              </a:spcAft>
              <a:defRPr sz="2400">
                <a:solidFill>
                  <a:schemeClr val="tx1"/>
                </a:solidFill>
                <a:latin typeface="Arial" panose="020B0604020202020204" pitchFamily="34" charset="0"/>
              </a:defRPr>
            </a:lvl9pPr>
          </a:lstStyle>
          <a:p>
            <a:fld id="{6001BD8B-EA83-401D-A00C-6DED3E4470C9}" type="slidenum">
              <a:rPr lang="en-US" altLang="en-US" sz="1200" smtClean="0"/>
              <a:pPr/>
              <a:t>12</a:t>
            </a:fld>
            <a:endParaRPr lang="en-US" altLang="en-US" sz="1200" smtClean="0"/>
          </a:p>
        </p:txBody>
      </p:sp>
    </p:spTree>
    <p:extLst>
      <p:ext uri="{BB962C8B-B14F-4D97-AF65-F5344CB8AC3E}">
        <p14:creationId xmlns:p14="http://schemas.microsoft.com/office/powerpoint/2010/main" val="3862909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431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04487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eaLnBrk="1" hangingPunct="1">
              <a:defRPr sz="1800">
                <a:solidFill>
                  <a:srgbClr val="000000"/>
                </a:solidFill>
              </a:defRPr>
            </a:lvl1pPr>
          </a:lstStyle>
          <a:p>
            <a:pPr>
              <a:defRPr/>
            </a:pPr>
            <a:fld id="{B791C856-B6EE-4150-8C43-0F3D6B2DD95F}" type="slidenum">
              <a:rPr lang="en-US" altLang="en-US"/>
              <a:pPr>
                <a:defRPr/>
              </a:pPr>
              <a:t>‹#›</a:t>
            </a:fld>
            <a:endParaRPr lang="en-US" altLang="en-US"/>
          </a:p>
        </p:txBody>
      </p:sp>
      <p:sp>
        <p:nvSpPr>
          <p:cNvPr id="5" name="Date Placeholder 4"/>
          <p:cNvSpPr>
            <a:spLocks noGrp="1"/>
          </p:cNvSpPr>
          <p:nvPr>
            <p:ph type="dt" sz="half" idx="11"/>
          </p:nvPr>
        </p:nvSpPr>
        <p:spPr>
          <a:xfrm>
            <a:off x="457200" y="6245225"/>
            <a:ext cx="4114800" cy="476250"/>
          </a:xfrm>
          <a:prstGeom prst="rect">
            <a:avLst/>
          </a:prstGeom>
        </p:spPr>
        <p:txBody>
          <a:bodyPr/>
          <a:lstStyle>
            <a:lvl1pPr eaLnBrk="1" hangingPunct="1">
              <a:defRPr sz="1200" baseline="0">
                <a:solidFill>
                  <a:srgbClr val="000000"/>
                </a:solidFill>
                <a:latin typeface="Arial" charset="0"/>
              </a:defRPr>
            </a:lvl1pPr>
          </a:lstStyle>
          <a:p>
            <a:pPr>
              <a:defRPr/>
            </a:pPr>
            <a:endParaRPr lang="en-US"/>
          </a:p>
        </p:txBody>
      </p:sp>
    </p:spTree>
    <p:extLst>
      <p:ext uri="{BB962C8B-B14F-4D97-AF65-F5344CB8AC3E}">
        <p14:creationId xmlns:p14="http://schemas.microsoft.com/office/powerpoint/2010/main" val="2317375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en-US"/>
              <a:t>National Education Conference, Feb 2020</a:t>
            </a: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E1A8A8A-6710-41E8-96D4-99B521C0E527}" type="slidenum">
              <a:rPr lang="en-US"/>
              <a:pPr>
                <a:defRPr/>
              </a:pPr>
              <a:t>‹#›</a:t>
            </a:fld>
            <a:endParaRPr lang="en-US" dirty="0"/>
          </a:p>
        </p:txBody>
      </p:sp>
    </p:spTree>
    <p:extLst>
      <p:ext uri="{BB962C8B-B14F-4D97-AF65-F5344CB8AC3E}">
        <p14:creationId xmlns:p14="http://schemas.microsoft.com/office/powerpoint/2010/main" val="9208665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00741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Box 1"/>
          <p:cNvSpPr txBox="1">
            <a:spLocks noChangeArrowheads="1"/>
          </p:cNvSpPr>
          <p:nvPr userDrawn="1"/>
        </p:nvSpPr>
        <p:spPr bwMode="auto">
          <a:xfrm>
            <a:off x="8382000" y="6400800"/>
            <a:ext cx="533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a:defRPr/>
            </a:pPr>
            <a:fld id="{E4550D94-6EFD-4F19-9A47-F55FD16F2EC9}" type="slidenum">
              <a:rPr lang="en-US" altLang="en-US" smtClean="0"/>
              <a:pPr>
                <a:defRPr/>
              </a:pPr>
              <a:t>‹#›</a:t>
            </a:fld>
            <a:endParaRPr lang="en-US" altLang="en-US" smtClean="0"/>
          </a:p>
        </p:txBody>
      </p:sp>
    </p:spTree>
    <p:extLst>
      <p:ext uri="{BB962C8B-B14F-4D97-AF65-F5344CB8AC3E}">
        <p14:creationId xmlns:p14="http://schemas.microsoft.com/office/powerpoint/2010/main" val="13028678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399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9625098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ewgraphicswir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0"/>
            <a:ext cx="4038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newgraphic"/>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19875" y="5334000"/>
            <a:ext cx="2286000" cy="1154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2" name="Rectangle 3"/>
          <p:cNvSpPr>
            <a:spLocks noChangeArrowheads="1"/>
          </p:cNvSpPr>
          <p:nvPr userDrawn="1"/>
        </p:nvSpPr>
        <p:spPr bwMode="auto">
          <a:xfrm>
            <a:off x="2057400" y="762000"/>
            <a:ext cx="6781800" cy="685800"/>
          </a:xfrm>
          <a:prstGeom prst="rect">
            <a:avLst/>
          </a:prstGeom>
          <a:solidFill>
            <a:srgbClr val="09A73E"/>
          </a:solidFill>
          <a:ln w="9525">
            <a:solidFill>
              <a:srgbClr val="00B050"/>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1800" smtClean="0">
              <a:solidFill>
                <a:srgbClr val="000000"/>
              </a:solidFill>
            </a:endParaRPr>
          </a:p>
        </p:txBody>
      </p:sp>
      <p:pic>
        <p:nvPicPr>
          <p:cNvPr id="1029" name="Picture 3" descr="IR-4logowotag.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457200"/>
            <a:ext cx="1905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65" r:id="rId1"/>
    <p:sldLayoutId id="2147483866" r:id="rId2"/>
    <p:sldLayoutId id="2147483868" r:id="rId3"/>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ChangeArrowheads="1"/>
          </p:cNvSpPr>
          <p:nvPr userDrawn="1"/>
        </p:nvSpPr>
        <p:spPr bwMode="auto">
          <a:xfrm>
            <a:off x="2057400" y="762000"/>
            <a:ext cx="6781800" cy="685800"/>
          </a:xfrm>
          <a:prstGeom prst="rect">
            <a:avLst/>
          </a:prstGeom>
          <a:solidFill>
            <a:srgbClr val="09A73E"/>
          </a:solidFill>
          <a:ln w="9525">
            <a:solidFill>
              <a:srgbClr val="00B050"/>
            </a:solidFill>
            <a:miter lim="800000"/>
            <a:headEnd/>
            <a:tailEnd/>
          </a:ln>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z="1800" smtClean="0">
              <a:solidFill>
                <a:srgbClr val="000000"/>
              </a:solidFill>
            </a:endParaRPr>
          </a:p>
        </p:txBody>
      </p:sp>
      <p:pic>
        <p:nvPicPr>
          <p:cNvPr id="2051" name="Picture 3" descr="IR-4logowotag.jp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28600" y="457200"/>
            <a:ext cx="1905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3"/>
          </p:nvPr>
        </p:nvSpPr>
        <p:spPr>
          <a:xfrm>
            <a:off x="381000" y="6292850"/>
            <a:ext cx="4038600" cy="365125"/>
          </a:xfrm>
          <a:prstGeom prst="rect">
            <a:avLst/>
          </a:prstGeom>
        </p:spPr>
        <p:txBody>
          <a:bodyPr vert="horz" lIns="91440" tIns="45720" rIns="91440" bIns="45720" rtlCol="0" anchor="ctr"/>
          <a:lstStyle>
            <a:lvl1pPr algn="ctr">
              <a:defRPr sz="1200" smtClean="0">
                <a:solidFill>
                  <a:schemeClr val="tx1">
                    <a:tint val="75000"/>
                  </a:schemeClr>
                </a:solidFill>
              </a:defRPr>
            </a:lvl1pPr>
          </a:lstStyle>
          <a:p>
            <a:pPr>
              <a:defRPr/>
            </a:pPr>
            <a:r>
              <a:rPr lang="en-US"/>
              <a:t>National Education Conference, Feb 2020</a:t>
            </a:r>
            <a:endParaRPr lang="en-US" dirty="0"/>
          </a:p>
        </p:txBody>
      </p:sp>
      <p:sp>
        <p:nvSpPr>
          <p:cNvPr id="3" name="Slide Number Placeholder 2"/>
          <p:cNvSpPr>
            <a:spLocks noGrp="1"/>
          </p:cNvSpPr>
          <p:nvPr>
            <p:ph type="sldNum" sz="quarter" idx="4"/>
          </p:nvPr>
        </p:nvSpPr>
        <p:spPr>
          <a:xfrm>
            <a:off x="8229600" y="6310313"/>
            <a:ext cx="3810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F1E4BAD6-322C-4D80-BF82-ECD956A9178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67" r:id="rId1"/>
    <p:sldLayoutId id="2147483869" r:id="rId2"/>
    <p:sldLayoutId id="2147483870" r:id="rId3"/>
    <p:sldLayoutId id="2147483871" r:id="rId4"/>
    <p:sldLayoutId id="2147483872" r:id="rId5"/>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laboratory.pall.com/"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clipground.com/demonstrate-clipart.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hyperlink" Target="http://cra.ca/research-services/evaluation/"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hyperlink" Target="http://cra.ca/research-services/evaluation/"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hyperlink" Target="https://elawpros.com/practice-area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6.gif"/><Relationship Id="rId21" Type="http://schemas.openxmlformats.org/officeDocument/2006/relationships/image" Target="../media/image23.pn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hyperlink" Target="http://www.ffva.com/iMISpublic/Home1/AM/ContentManagerNet/HomePages/1508site_1508_20080325T143026HomePage.aspx?Section=Home1" TargetMode="External"/><Relationship Id="rId16" Type="http://schemas.openxmlformats.org/officeDocument/2006/relationships/image" Target="../media/image18.png"/><Relationship Id="rId20" Type="http://schemas.openxmlformats.org/officeDocument/2006/relationships/image" Target="../media/image22.jpeg"/><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13.png"/><Relationship Id="rId24" Type="http://schemas.openxmlformats.org/officeDocument/2006/relationships/image" Target="../media/image26.png"/><Relationship Id="rId5" Type="http://schemas.openxmlformats.org/officeDocument/2006/relationships/hyperlink" Target="http://www.nationalwatermelonassociation.com/" TargetMode="External"/><Relationship Id="rId15" Type="http://schemas.openxmlformats.org/officeDocument/2006/relationships/image" Target="../media/image17.jpeg"/><Relationship Id="rId23" Type="http://schemas.openxmlformats.org/officeDocument/2006/relationships/image" Target="../media/image25.jpeg"/><Relationship Id="rId10" Type="http://schemas.openxmlformats.org/officeDocument/2006/relationships/image" Target="../media/image12.png"/><Relationship Id="rId19" Type="http://schemas.openxmlformats.org/officeDocument/2006/relationships/image" Target="../media/image21.jpeg"/><Relationship Id="rId4" Type="http://schemas.openxmlformats.org/officeDocument/2006/relationships/image" Target="../media/image7.jpeg"/><Relationship Id="rId9" Type="http://schemas.openxmlformats.org/officeDocument/2006/relationships/image" Target="../media/image11.png"/><Relationship Id="rId14" Type="http://schemas.openxmlformats.org/officeDocument/2006/relationships/image" Target="../media/image16.png"/><Relationship Id="rId22"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www.referenceforbusiness.com/encyclopedia/Thir-Val/Total-Quality-Management-TQM.html"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s://www.naviworld-asia.com/quality-control-managemen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981200" y="23622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endParaRPr lang="en-US" altLang="en-US" sz="1800"/>
          </a:p>
        </p:txBody>
      </p:sp>
      <p:sp>
        <p:nvSpPr>
          <p:cNvPr id="10243" name="Text Box 8"/>
          <p:cNvSpPr txBox="1">
            <a:spLocks noChangeArrowheads="1"/>
          </p:cNvSpPr>
          <p:nvPr/>
        </p:nvSpPr>
        <p:spPr bwMode="auto">
          <a:xfrm>
            <a:off x="1981200" y="23622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spcBef>
                <a:spcPct val="50000"/>
              </a:spcBef>
            </a:pPr>
            <a:endParaRPr lang="en-US" altLang="en-US" sz="1800"/>
          </a:p>
        </p:txBody>
      </p:sp>
      <p:sp>
        <p:nvSpPr>
          <p:cNvPr id="10244" name="Text Box 9"/>
          <p:cNvSpPr txBox="1">
            <a:spLocks noChangeArrowheads="1"/>
          </p:cNvSpPr>
          <p:nvPr/>
        </p:nvSpPr>
        <p:spPr bwMode="auto">
          <a:xfrm>
            <a:off x="1893248" y="1690688"/>
            <a:ext cx="551625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4000" b="1" dirty="0" smtClean="0"/>
              <a:t>Issues in Data Quality</a:t>
            </a:r>
            <a:endParaRPr lang="en-US" altLang="en-US" sz="4000" b="1" dirty="0"/>
          </a:p>
        </p:txBody>
      </p:sp>
      <p:sp>
        <p:nvSpPr>
          <p:cNvPr id="10245" name="Text Box 11"/>
          <p:cNvSpPr txBox="1">
            <a:spLocks noChangeArrowheads="1"/>
          </p:cNvSpPr>
          <p:nvPr/>
        </p:nvSpPr>
        <p:spPr bwMode="auto">
          <a:xfrm>
            <a:off x="1600200" y="3505200"/>
            <a:ext cx="87313" cy="762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246" name="Text Box 12"/>
          <p:cNvSpPr txBox="1">
            <a:spLocks noChangeArrowheads="1"/>
          </p:cNvSpPr>
          <p:nvPr/>
        </p:nvSpPr>
        <p:spPr bwMode="auto">
          <a:xfrm>
            <a:off x="4724400" y="3352800"/>
            <a:ext cx="3962400" cy="1828800"/>
          </a:xfrm>
          <a:prstGeom prst="rect">
            <a:avLst/>
          </a:prstGeom>
          <a:solidFill>
            <a:srgbClr val="FFFFFF"/>
          </a:solidFill>
          <a:ln>
            <a:noFill/>
          </a:ln>
          <a:extLst>
            <a:ext uri="{91240B29-F687-4F45-9708-019B960494DF}">
              <a14:hiddenLine xmlns:a14="http://schemas.microsoft.com/office/drawing/2010/main" w="9525">
                <a:solidFill>
                  <a:srgbClr val="FF0000"/>
                </a:solidFill>
                <a:miter lim="800000"/>
                <a:headEnd/>
                <a:tailEnd/>
              </a14:hiddenLine>
            </a:ext>
          </a:extLst>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r" eaLnBrk="1" hangingPunct="1"/>
            <a:r>
              <a:rPr lang="en-US" altLang="en-US" sz="1400" b="1">
                <a:latin typeface="Copperplate Gothic Bold" panose="020E0705020206020404" pitchFamily="34" charset="0"/>
                <a:cs typeface="Times New Roman" panose="02020603050405020304" pitchFamily="18" charset="0"/>
              </a:rPr>
              <a:t>IR-4 Headquarters </a:t>
            </a:r>
            <a:endParaRPr lang="en-US" altLang="en-US" sz="1400">
              <a:latin typeface="Copperplate Gothic Bold" panose="020E0705020206020404" pitchFamily="34" charset="0"/>
            </a:endParaRPr>
          </a:p>
          <a:p>
            <a:pPr algn="r"/>
            <a:r>
              <a:rPr lang="en-US" altLang="en-US" sz="1400" b="1">
                <a:latin typeface="Copperplate Gothic Bold" panose="020E0705020206020404" pitchFamily="34" charset="0"/>
                <a:cs typeface="Times New Roman" panose="02020603050405020304" pitchFamily="18" charset="0"/>
              </a:rPr>
              <a:t>Rutgers, </a:t>
            </a:r>
          </a:p>
          <a:p>
            <a:pPr algn="r"/>
            <a:r>
              <a:rPr lang="en-US" altLang="en-US" sz="1400" b="1">
                <a:latin typeface="Copperplate Gothic Bold" panose="020E0705020206020404" pitchFamily="34" charset="0"/>
                <a:cs typeface="Times New Roman" panose="02020603050405020304" pitchFamily="18" charset="0"/>
              </a:rPr>
              <a:t>The State University of New Jersey </a:t>
            </a:r>
            <a:endParaRPr lang="en-US" altLang="en-US" sz="1400">
              <a:latin typeface="Copperplate Gothic Bold" panose="020E0705020206020404" pitchFamily="34" charset="0"/>
            </a:endParaRPr>
          </a:p>
          <a:p>
            <a:pPr algn="r"/>
            <a:r>
              <a:rPr lang="en-US" altLang="en-US" sz="1400" b="1">
                <a:latin typeface="Copperplate Gothic Bold" panose="020E0705020206020404" pitchFamily="34" charset="0"/>
                <a:cs typeface="Times New Roman" panose="02020603050405020304" pitchFamily="18" charset="0"/>
              </a:rPr>
              <a:t>  500 College Road East, Suite 201 W</a:t>
            </a:r>
            <a:endParaRPr lang="en-US" altLang="en-US" sz="1400">
              <a:latin typeface="Copperplate Gothic Bold" panose="020E0705020206020404" pitchFamily="34" charset="0"/>
            </a:endParaRPr>
          </a:p>
          <a:p>
            <a:pPr algn="r"/>
            <a:r>
              <a:rPr lang="en-US" altLang="en-US" sz="1400" b="1">
                <a:latin typeface="Copperplate Gothic Bold" panose="020E0705020206020404" pitchFamily="34" charset="0"/>
                <a:cs typeface="Times New Roman" panose="02020603050405020304" pitchFamily="18" charset="0"/>
              </a:rPr>
              <a:t>Princeton, NJ   08540</a:t>
            </a:r>
            <a:endParaRPr lang="en-US" altLang="en-US" sz="1400">
              <a:latin typeface="Copperplate Gothic Bold" panose="020E0705020206020404" pitchFamily="34" charset="0"/>
            </a:endParaRPr>
          </a:p>
          <a:p>
            <a:pPr algn="r"/>
            <a:r>
              <a:rPr lang="en-US" altLang="en-US" sz="1400" b="1">
                <a:latin typeface="Copperplate Gothic Bold" panose="020E0705020206020404" pitchFamily="34" charset="0"/>
                <a:cs typeface="Times New Roman" panose="02020603050405020304" pitchFamily="18" charset="0"/>
              </a:rPr>
              <a:t>732.932.9575</a:t>
            </a:r>
          </a:p>
          <a:p>
            <a:pPr algn="r"/>
            <a:r>
              <a:rPr lang="en-US" altLang="en-US" sz="1400" b="1">
                <a:latin typeface="Copperplate Gothic Bold" panose="020E0705020206020404" pitchFamily="34" charset="0"/>
                <a:cs typeface="Times New Roman" panose="02020603050405020304" pitchFamily="18" charset="0"/>
              </a:rPr>
              <a:t>fax 609.514.2612</a:t>
            </a:r>
            <a:endParaRPr lang="en-US" altLang="en-US" sz="1400">
              <a:latin typeface="Copperplate Gothic Bold" panose="020E0705020206020404" pitchFamily="34" charset="0"/>
            </a:endParaRPr>
          </a:p>
          <a:p>
            <a:pPr algn="r"/>
            <a:r>
              <a:rPr lang="en-US" altLang="en-US" sz="1400" b="1">
                <a:latin typeface="Copperplate Gothic Bold" panose="020E0705020206020404" pitchFamily="34" charset="0"/>
                <a:cs typeface="Times New Roman" panose="02020603050405020304" pitchFamily="18" charset="0"/>
              </a:rPr>
              <a:t>www.ir4.rutgers.edu</a:t>
            </a:r>
            <a:endParaRPr lang="en-US" altLang="en-US" sz="1400">
              <a:latin typeface="Copperplate Gothic Bold" panose="020E0705020206020404" pitchFamily="34" charset="0"/>
            </a:endParaRPr>
          </a:p>
          <a:p>
            <a:endParaRPr lang="en-US" altLang="en-US" sz="1400"/>
          </a:p>
        </p:txBody>
      </p:sp>
      <p:sp>
        <p:nvSpPr>
          <p:cNvPr id="10247" name="Line 13"/>
          <p:cNvSpPr>
            <a:spLocks noChangeShapeType="1"/>
          </p:cNvSpPr>
          <p:nvPr/>
        </p:nvSpPr>
        <p:spPr bwMode="auto">
          <a:xfrm flipV="1">
            <a:off x="457200" y="5257800"/>
            <a:ext cx="8001000" cy="0"/>
          </a:xfrm>
          <a:prstGeom prst="line">
            <a:avLst/>
          </a:prstGeom>
          <a:noFill/>
          <a:ln w="47625" cmpd="dbl">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 name="Rectangle 14"/>
          <p:cNvSpPr>
            <a:spLocks noChangeArrowheads="1"/>
          </p:cNvSpPr>
          <p:nvPr/>
        </p:nvSpPr>
        <p:spPr bwMode="auto">
          <a:xfrm>
            <a:off x="0" y="26289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a:p>
        </p:txBody>
      </p:sp>
      <p:sp>
        <p:nvSpPr>
          <p:cNvPr id="10249" name="Text Box 15"/>
          <p:cNvSpPr txBox="1">
            <a:spLocks noChangeArrowheads="1"/>
          </p:cNvSpPr>
          <p:nvPr/>
        </p:nvSpPr>
        <p:spPr bwMode="auto">
          <a:xfrm>
            <a:off x="609600" y="3962400"/>
            <a:ext cx="4038600" cy="92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800" b="1">
                <a:latin typeface="Copperplate Gothic Bold" panose="020E0705020206020404" pitchFamily="34" charset="0"/>
              </a:rPr>
              <a:t>Debbie Carpenter, Ph.D.</a:t>
            </a:r>
          </a:p>
          <a:p>
            <a:pPr eaLnBrk="1" hangingPunct="1"/>
            <a:endParaRPr lang="en-US" altLang="en-US" sz="1800" b="1">
              <a:latin typeface="Copperplate Gothic Bold" panose="020E0705020206020404" pitchFamily="34" charset="0"/>
            </a:endParaRPr>
          </a:p>
          <a:p>
            <a:pPr eaLnBrk="1" hangingPunct="1"/>
            <a:endParaRPr lang="en-US" altLang="en-US" sz="1800" b="1">
              <a:latin typeface="Copperplate Gothic Bold" panose="020E07050202060204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057400" y="807750"/>
            <a:ext cx="6808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3200" dirty="0" smtClean="0">
                <a:solidFill>
                  <a:schemeClr val="bg1"/>
                </a:solidFill>
              </a:rPr>
              <a:t>Data Quality – Method Robustness</a:t>
            </a:r>
            <a:endParaRPr lang="en-US" altLang="en-US" sz="3200" dirty="0">
              <a:solidFill>
                <a:schemeClr val="bg1"/>
              </a:solidFill>
            </a:endParaRPr>
          </a:p>
        </p:txBody>
      </p:sp>
      <p:sp>
        <p:nvSpPr>
          <p:cNvPr id="3" name="Content Placeholder 2"/>
          <p:cNvSpPr>
            <a:spLocks noGrp="1"/>
          </p:cNvSpPr>
          <p:nvPr>
            <p:ph idx="4294967295"/>
          </p:nvPr>
        </p:nvSpPr>
        <p:spPr>
          <a:xfrm>
            <a:off x="636588" y="2057400"/>
            <a:ext cx="8229600" cy="3321050"/>
          </a:xfrm>
          <a:prstGeom prst="rect">
            <a:avLst/>
          </a:prstGeom>
        </p:spPr>
        <p:txBody>
          <a:bodyPr/>
          <a:lstStyle/>
          <a:p>
            <a:r>
              <a:rPr lang="en-US" dirty="0" smtClean="0"/>
              <a:t>Check matrix effects during validation.</a:t>
            </a:r>
          </a:p>
          <a:p>
            <a:r>
              <a:rPr lang="en-US" dirty="0" smtClean="0"/>
              <a:t>View UTC for obvious differences.</a:t>
            </a:r>
            <a:endParaRPr lang="en-US" dirty="0" smtClean="0"/>
          </a:p>
          <a:p>
            <a:r>
              <a:rPr lang="en-US" dirty="0" smtClean="0"/>
              <a:t>On the edge – any options to improve during validation?</a:t>
            </a:r>
          </a:p>
          <a:p>
            <a:pPr marL="0" indent="0">
              <a:buFontTx/>
              <a:buNone/>
              <a:defRPr/>
            </a:pPr>
            <a:endParaRPr lang="en-US" dirty="0"/>
          </a:p>
        </p:txBody>
      </p:sp>
      <p:sp>
        <p:nvSpPr>
          <p:cNvPr id="4" name="Footer Placeholder 3"/>
          <p:cNvSpPr>
            <a:spLocks noGrp="1"/>
          </p:cNvSpPr>
          <p:nvPr>
            <p:ph type="ftr" sz="quarter" idx="10"/>
          </p:nvPr>
        </p:nvSpPr>
        <p:spPr/>
        <p:txBody>
          <a:bodyPr/>
          <a:lstStyle/>
          <a:p>
            <a:pPr>
              <a:defRPr/>
            </a:pPr>
            <a:r>
              <a:rPr lang="en-US"/>
              <a:t>National Education Conference, Feb 2020</a:t>
            </a:r>
            <a:endParaRPr lang="en-US"/>
          </a:p>
        </p:txBody>
      </p:sp>
      <p:sp>
        <p:nvSpPr>
          <p:cNvPr id="5" name="Slide Number Placeholder 4"/>
          <p:cNvSpPr>
            <a:spLocks noGrp="1"/>
          </p:cNvSpPr>
          <p:nvPr>
            <p:ph type="sldNum" sz="quarter" idx="11"/>
          </p:nvPr>
        </p:nvSpPr>
        <p:spPr/>
        <p:txBody>
          <a:bodyPr/>
          <a:lstStyle/>
          <a:p>
            <a:pPr>
              <a:defRPr/>
            </a:pPr>
            <a:fld id="{1C01FB89-64E8-47C0-B109-87D01C490FFA}" type="slidenum">
              <a:rPr lang="en-US"/>
              <a:pPr>
                <a:defRPr/>
              </a:pPr>
              <a:t>10</a:t>
            </a:fld>
            <a:endParaRPr lang="en-US" dirty="0"/>
          </a:p>
        </p:txBody>
      </p:sp>
      <p:pic>
        <p:nvPicPr>
          <p:cNvPr id="7" name="Picture 6" descr="A picture containing table, indoor, sitting, toothbrush&#10;&#10;Description automatically generated">
            <a:extLst>
              <a:ext uri="{FF2B5EF4-FFF2-40B4-BE49-F238E27FC236}">
                <a16:creationId xmlns:a16="http://schemas.microsoft.com/office/drawing/2014/main" id="{BC2D9A89-22AF-C14A-965B-955FFC2E9E84}"/>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551363" y="4391434"/>
            <a:ext cx="4314825" cy="1974032"/>
          </a:xfrm>
          <a:prstGeom prst="rect">
            <a:avLst/>
          </a:prstGeom>
        </p:spPr>
      </p:pic>
    </p:spTree>
    <p:extLst>
      <p:ext uri="{BB962C8B-B14F-4D97-AF65-F5344CB8AC3E}">
        <p14:creationId xmlns:p14="http://schemas.microsoft.com/office/powerpoint/2010/main" val="2764422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057400" y="807750"/>
            <a:ext cx="6808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3200" dirty="0" smtClean="0">
                <a:solidFill>
                  <a:schemeClr val="bg1"/>
                </a:solidFill>
              </a:rPr>
              <a:t>Data Quality – Sequences</a:t>
            </a:r>
            <a:endParaRPr lang="en-US" altLang="en-US" sz="3200" dirty="0">
              <a:solidFill>
                <a:schemeClr val="bg1"/>
              </a:solidFill>
            </a:endParaRPr>
          </a:p>
        </p:txBody>
      </p:sp>
      <p:sp>
        <p:nvSpPr>
          <p:cNvPr id="3" name="Content Placeholder 2"/>
          <p:cNvSpPr>
            <a:spLocks noGrp="1"/>
          </p:cNvSpPr>
          <p:nvPr>
            <p:ph idx="4294967295"/>
          </p:nvPr>
        </p:nvSpPr>
        <p:spPr>
          <a:xfrm>
            <a:off x="636588" y="2057400"/>
            <a:ext cx="8229600" cy="3321050"/>
          </a:xfrm>
          <a:prstGeom prst="rect">
            <a:avLst/>
          </a:prstGeom>
        </p:spPr>
        <p:txBody>
          <a:bodyPr/>
          <a:lstStyle/>
          <a:p>
            <a:r>
              <a:rPr lang="en-US" dirty="0" smtClean="0"/>
              <a:t>Consider placement of unknowns, fortifications and calibration standards.</a:t>
            </a:r>
          </a:p>
          <a:p>
            <a:r>
              <a:rPr lang="en-US" dirty="0" smtClean="0"/>
              <a:t>Two calibration standards at beginning and end of sequence.</a:t>
            </a:r>
            <a:endParaRPr lang="en-US" dirty="0" smtClean="0"/>
          </a:p>
          <a:p>
            <a:r>
              <a:rPr lang="en-US" dirty="0" smtClean="0"/>
              <a:t>Calibration standards interspersed.</a:t>
            </a:r>
          </a:p>
          <a:p>
            <a:r>
              <a:rPr lang="en-US" dirty="0" smtClean="0"/>
              <a:t>Check for drift during the run.</a:t>
            </a:r>
            <a:endParaRPr lang="en-US" dirty="0" smtClean="0"/>
          </a:p>
          <a:p>
            <a:pPr marL="0" indent="0">
              <a:buFontTx/>
              <a:buNone/>
              <a:defRPr/>
            </a:pPr>
            <a:endParaRPr lang="en-US" dirty="0"/>
          </a:p>
        </p:txBody>
      </p:sp>
      <p:sp>
        <p:nvSpPr>
          <p:cNvPr id="4" name="Footer Placeholder 3"/>
          <p:cNvSpPr>
            <a:spLocks noGrp="1"/>
          </p:cNvSpPr>
          <p:nvPr>
            <p:ph type="ftr" sz="quarter" idx="10"/>
          </p:nvPr>
        </p:nvSpPr>
        <p:spPr/>
        <p:txBody>
          <a:bodyPr/>
          <a:lstStyle/>
          <a:p>
            <a:pPr>
              <a:defRPr/>
            </a:pPr>
            <a:r>
              <a:rPr lang="en-US"/>
              <a:t>National Education Conference, Feb 2020</a:t>
            </a:r>
            <a:endParaRPr lang="en-US"/>
          </a:p>
        </p:txBody>
      </p:sp>
      <p:sp>
        <p:nvSpPr>
          <p:cNvPr id="5" name="Slide Number Placeholder 4"/>
          <p:cNvSpPr>
            <a:spLocks noGrp="1"/>
          </p:cNvSpPr>
          <p:nvPr>
            <p:ph type="sldNum" sz="quarter" idx="11"/>
          </p:nvPr>
        </p:nvSpPr>
        <p:spPr/>
        <p:txBody>
          <a:bodyPr/>
          <a:lstStyle/>
          <a:p>
            <a:pPr>
              <a:defRPr/>
            </a:pPr>
            <a:fld id="{1C01FB89-64E8-47C0-B109-87D01C490FFA}" type="slidenum">
              <a:rPr lang="en-US"/>
              <a:pPr>
                <a:defRPr/>
              </a:pPr>
              <a:t>11</a:t>
            </a:fld>
            <a:endParaRPr lang="en-US" dirty="0"/>
          </a:p>
        </p:txBody>
      </p:sp>
    </p:spTree>
    <p:extLst>
      <p:ext uri="{BB962C8B-B14F-4D97-AF65-F5344CB8AC3E}">
        <p14:creationId xmlns:p14="http://schemas.microsoft.com/office/powerpoint/2010/main" val="2692054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057400" y="807750"/>
            <a:ext cx="6808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3200" dirty="0" smtClean="0">
                <a:solidFill>
                  <a:schemeClr val="bg1"/>
                </a:solidFill>
              </a:rPr>
              <a:t>Data Quality – Manual Integration</a:t>
            </a:r>
            <a:endParaRPr lang="en-US" altLang="en-US" sz="3200" dirty="0">
              <a:solidFill>
                <a:schemeClr val="bg1"/>
              </a:solidFill>
            </a:endParaRPr>
          </a:p>
        </p:txBody>
      </p:sp>
      <p:sp>
        <p:nvSpPr>
          <p:cNvPr id="3" name="Content Placeholder 2"/>
          <p:cNvSpPr>
            <a:spLocks noGrp="1"/>
          </p:cNvSpPr>
          <p:nvPr>
            <p:ph idx="4294967295"/>
          </p:nvPr>
        </p:nvSpPr>
        <p:spPr>
          <a:xfrm>
            <a:off x="636588" y="2057400"/>
            <a:ext cx="8229600" cy="3321050"/>
          </a:xfrm>
          <a:prstGeom prst="rect">
            <a:avLst/>
          </a:prstGeom>
        </p:spPr>
        <p:txBody>
          <a:bodyPr/>
          <a:lstStyle/>
          <a:p>
            <a:r>
              <a:rPr lang="en-US" dirty="0" smtClean="0"/>
              <a:t>A last resort!</a:t>
            </a:r>
          </a:p>
          <a:p>
            <a:r>
              <a:rPr lang="en-US" dirty="0" smtClean="0"/>
              <a:t>Must have a consisten</a:t>
            </a:r>
            <a:r>
              <a:rPr lang="en-US" dirty="0" smtClean="0"/>
              <a:t>t approach throughout the sequence. </a:t>
            </a:r>
          </a:p>
          <a:p>
            <a:r>
              <a:rPr lang="en-US" dirty="0" smtClean="0"/>
              <a:t>Printout of chromatogram before and after manual integration, initialed and dated.</a:t>
            </a:r>
          </a:p>
          <a:p>
            <a:pPr marL="0" indent="0">
              <a:buNone/>
            </a:pPr>
            <a:endParaRPr lang="en-US" dirty="0" smtClean="0"/>
          </a:p>
          <a:p>
            <a:endParaRPr lang="en-US" dirty="0" smtClean="0"/>
          </a:p>
          <a:p>
            <a:pPr marL="0" indent="0">
              <a:buFontTx/>
              <a:buNone/>
              <a:defRPr/>
            </a:pPr>
            <a:endParaRPr lang="en-US" dirty="0"/>
          </a:p>
        </p:txBody>
      </p:sp>
      <p:sp>
        <p:nvSpPr>
          <p:cNvPr id="4" name="Footer Placeholder 3"/>
          <p:cNvSpPr>
            <a:spLocks noGrp="1"/>
          </p:cNvSpPr>
          <p:nvPr>
            <p:ph type="ftr" sz="quarter" idx="10"/>
          </p:nvPr>
        </p:nvSpPr>
        <p:spPr/>
        <p:txBody>
          <a:bodyPr/>
          <a:lstStyle/>
          <a:p>
            <a:pPr>
              <a:defRPr/>
            </a:pPr>
            <a:r>
              <a:rPr lang="en-US"/>
              <a:t>National Education Conference, Feb 2020</a:t>
            </a:r>
            <a:endParaRPr lang="en-US"/>
          </a:p>
        </p:txBody>
      </p:sp>
      <p:sp>
        <p:nvSpPr>
          <p:cNvPr id="5" name="Slide Number Placeholder 4"/>
          <p:cNvSpPr>
            <a:spLocks noGrp="1"/>
          </p:cNvSpPr>
          <p:nvPr>
            <p:ph type="sldNum" sz="quarter" idx="11"/>
          </p:nvPr>
        </p:nvSpPr>
        <p:spPr/>
        <p:txBody>
          <a:bodyPr/>
          <a:lstStyle/>
          <a:p>
            <a:pPr>
              <a:defRPr/>
            </a:pPr>
            <a:fld id="{1C01FB89-64E8-47C0-B109-87D01C490FFA}" type="slidenum">
              <a:rPr lang="en-US"/>
              <a:pPr>
                <a:defRPr/>
              </a:pPr>
              <a:t>12</a:t>
            </a:fld>
            <a:endParaRPr lang="en-US" dirty="0"/>
          </a:p>
        </p:txBody>
      </p:sp>
    </p:spTree>
    <p:extLst>
      <p:ext uri="{BB962C8B-B14F-4D97-AF65-F5344CB8AC3E}">
        <p14:creationId xmlns:p14="http://schemas.microsoft.com/office/powerpoint/2010/main" val="28934113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057400" y="807750"/>
            <a:ext cx="6808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3200" dirty="0" smtClean="0">
                <a:solidFill>
                  <a:schemeClr val="bg1"/>
                </a:solidFill>
              </a:rPr>
              <a:t>Data Quality – Manual Integration</a:t>
            </a:r>
            <a:endParaRPr lang="en-US" altLang="en-US" sz="3200" dirty="0">
              <a:solidFill>
                <a:schemeClr val="bg1"/>
              </a:solidFill>
            </a:endParaRPr>
          </a:p>
        </p:txBody>
      </p:sp>
      <p:sp>
        <p:nvSpPr>
          <p:cNvPr id="3" name="Content Placeholder 2"/>
          <p:cNvSpPr>
            <a:spLocks noGrp="1"/>
          </p:cNvSpPr>
          <p:nvPr>
            <p:ph idx="4294967295"/>
          </p:nvPr>
        </p:nvSpPr>
        <p:spPr>
          <a:xfrm>
            <a:off x="636588" y="2057400"/>
            <a:ext cx="8229600" cy="3321050"/>
          </a:xfrm>
          <a:prstGeom prst="rect">
            <a:avLst/>
          </a:prstGeom>
        </p:spPr>
        <p:txBody>
          <a:bodyPr/>
          <a:lstStyle/>
          <a:p>
            <a:r>
              <a:rPr lang="en-US" dirty="0" smtClean="0"/>
              <a:t>Electronic file must contain the chromatogram before manual integration</a:t>
            </a:r>
            <a:r>
              <a:rPr lang="en-US" dirty="0" smtClean="0"/>
              <a:t>.</a:t>
            </a:r>
          </a:p>
          <a:p>
            <a:r>
              <a:rPr lang="en-US" dirty="0" smtClean="0"/>
              <a:t>Must have the ability to explain to an auditor how it was reprocessed and why.</a:t>
            </a:r>
          </a:p>
          <a:p>
            <a:r>
              <a:rPr lang="en-US" dirty="0" smtClean="0"/>
              <a:t>Must acknowledge manual integration.</a:t>
            </a:r>
          </a:p>
          <a:p>
            <a:endParaRPr lang="en-US" dirty="0" smtClean="0"/>
          </a:p>
          <a:p>
            <a:pPr marL="0" indent="0">
              <a:buFontTx/>
              <a:buNone/>
              <a:defRPr/>
            </a:pPr>
            <a:endParaRPr lang="en-US" dirty="0"/>
          </a:p>
        </p:txBody>
      </p:sp>
      <p:sp>
        <p:nvSpPr>
          <p:cNvPr id="4" name="Footer Placeholder 3"/>
          <p:cNvSpPr>
            <a:spLocks noGrp="1"/>
          </p:cNvSpPr>
          <p:nvPr>
            <p:ph type="ftr" sz="quarter" idx="10"/>
          </p:nvPr>
        </p:nvSpPr>
        <p:spPr/>
        <p:txBody>
          <a:bodyPr/>
          <a:lstStyle/>
          <a:p>
            <a:pPr>
              <a:defRPr/>
            </a:pPr>
            <a:r>
              <a:rPr lang="en-US"/>
              <a:t>National Education Conference, Feb 2020</a:t>
            </a:r>
            <a:endParaRPr lang="en-US"/>
          </a:p>
        </p:txBody>
      </p:sp>
      <p:sp>
        <p:nvSpPr>
          <p:cNvPr id="5" name="Slide Number Placeholder 4"/>
          <p:cNvSpPr>
            <a:spLocks noGrp="1"/>
          </p:cNvSpPr>
          <p:nvPr>
            <p:ph type="sldNum" sz="quarter" idx="11"/>
          </p:nvPr>
        </p:nvSpPr>
        <p:spPr/>
        <p:txBody>
          <a:bodyPr/>
          <a:lstStyle/>
          <a:p>
            <a:pPr>
              <a:defRPr/>
            </a:pPr>
            <a:fld id="{1C01FB89-64E8-47C0-B109-87D01C490FFA}" type="slidenum">
              <a:rPr lang="en-US"/>
              <a:pPr>
                <a:defRPr/>
              </a:pPr>
              <a:t>13</a:t>
            </a:fld>
            <a:endParaRPr lang="en-US" dirty="0"/>
          </a:p>
        </p:txBody>
      </p:sp>
    </p:spTree>
    <p:extLst>
      <p:ext uri="{BB962C8B-B14F-4D97-AF65-F5344CB8AC3E}">
        <p14:creationId xmlns:p14="http://schemas.microsoft.com/office/powerpoint/2010/main" val="23359279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057400" y="807750"/>
            <a:ext cx="6808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3200" dirty="0" smtClean="0">
                <a:solidFill>
                  <a:schemeClr val="bg1"/>
                </a:solidFill>
              </a:rPr>
              <a:t>Data Quality – Extract Stability</a:t>
            </a:r>
            <a:endParaRPr lang="en-US" altLang="en-US" sz="3200" dirty="0">
              <a:solidFill>
                <a:schemeClr val="bg1"/>
              </a:solidFill>
            </a:endParaRPr>
          </a:p>
        </p:txBody>
      </p:sp>
      <p:sp>
        <p:nvSpPr>
          <p:cNvPr id="3" name="Content Placeholder 2"/>
          <p:cNvSpPr>
            <a:spLocks noGrp="1"/>
          </p:cNvSpPr>
          <p:nvPr>
            <p:ph idx="4294967295"/>
          </p:nvPr>
        </p:nvSpPr>
        <p:spPr>
          <a:xfrm>
            <a:off x="636588" y="2057400"/>
            <a:ext cx="8229600" cy="3321050"/>
          </a:xfrm>
          <a:prstGeom prst="rect">
            <a:avLst/>
          </a:prstGeom>
        </p:spPr>
        <p:txBody>
          <a:bodyPr/>
          <a:lstStyle/>
          <a:p>
            <a:r>
              <a:rPr lang="en-US" dirty="0" smtClean="0"/>
              <a:t>Determine if samples aren’t analyzed within 24 hours of extraction.</a:t>
            </a:r>
            <a:endParaRPr lang="en-US" dirty="0" smtClean="0"/>
          </a:p>
          <a:p>
            <a:r>
              <a:rPr lang="en-US" dirty="0" smtClean="0"/>
              <a:t>Store extracts as method requires or produce stability data.</a:t>
            </a:r>
          </a:p>
          <a:p>
            <a:r>
              <a:rPr lang="en-US" dirty="0" smtClean="0"/>
              <a:t>Protocol allows storage for 14 days but you must have concurrent recoveries to support length of time stored.</a:t>
            </a:r>
          </a:p>
          <a:p>
            <a:endParaRPr lang="en-US" dirty="0" smtClean="0"/>
          </a:p>
          <a:p>
            <a:pPr marL="0" indent="0">
              <a:buFontTx/>
              <a:buNone/>
              <a:defRPr/>
            </a:pPr>
            <a:endParaRPr lang="en-US" dirty="0"/>
          </a:p>
        </p:txBody>
      </p:sp>
      <p:sp>
        <p:nvSpPr>
          <p:cNvPr id="4" name="Footer Placeholder 3"/>
          <p:cNvSpPr>
            <a:spLocks noGrp="1"/>
          </p:cNvSpPr>
          <p:nvPr>
            <p:ph type="ftr" sz="quarter" idx="10"/>
          </p:nvPr>
        </p:nvSpPr>
        <p:spPr/>
        <p:txBody>
          <a:bodyPr/>
          <a:lstStyle/>
          <a:p>
            <a:pPr>
              <a:defRPr/>
            </a:pPr>
            <a:r>
              <a:rPr lang="en-US"/>
              <a:t>National Education Conference, Feb 2020</a:t>
            </a:r>
            <a:endParaRPr lang="en-US"/>
          </a:p>
        </p:txBody>
      </p:sp>
      <p:sp>
        <p:nvSpPr>
          <p:cNvPr id="5" name="Slide Number Placeholder 4"/>
          <p:cNvSpPr>
            <a:spLocks noGrp="1"/>
          </p:cNvSpPr>
          <p:nvPr>
            <p:ph type="sldNum" sz="quarter" idx="11"/>
          </p:nvPr>
        </p:nvSpPr>
        <p:spPr/>
        <p:txBody>
          <a:bodyPr/>
          <a:lstStyle/>
          <a:p>
            <a:pPr>
              <a:defRPr/>
            </a:pPr>
            <a:fld id="{1C01FB89-64E8-47C0-B109-87D01C490FFA}" type="slidenum">
              <a:rPr lang="en-US"/>
              <a:pPr>
                <a:defRPr/>
              </a:pPr>
              <a:t>14</a:t>
            </a:fld>
            <a:endParaRPr lang="en-US" dirty="0"/>
          </a:p>
        </p:txBody>
      </p:sp>
    </p:spTree>
    <p:extLst>
      <p:ext uri="{BB962C8B-B14F-4D97-AF65-F5344CB8AC3E}">
        <p14:creationId xmlns:p14="http://schemas.microsoft.com/office/powerpoint/2010/main" val="25911151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057400" y="807750"/>
            <a:ext cx="6808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3200" dirty="0" smtClean="0">
                <a:solidFill>
                  <a:schemeClr val="bg1"/>
                </a:solidFill>
              </a:rPr>
              <a:t>Data Quality – Re-Extraction</a:t>
            </a:r>
            <a:endParaRPr lang="en-US" altLang="en-US" sz="3200" dirty="0">
              <a:solidFill>
                <a:schemeClr val="bg1"/>
              </a:solidFill>
            </a:endParaRPr>
          </a:p>
        </p:txBody>
      </p:sp>
      <p:sp>
        <p:nvSpPr>
          <p:cNvPr id="3" name="Content Placeholder 2"/>
          <p:cNvSpPr>
            <a:spLocks noGrp="1"/>
          </p:cNvSpPr>
          <p:nvPr>
            <p:ph idx="4294967295"/>
          </p:nvPr>
        </p:nvSpPr>
        <p:spPr>
          <a:xfrm>
            <a:off x="636588" y="2057400"/>
            <a:ext cx="8229600" cy="3321050"/>
          </a:xfrm>
          <a:prstGeom prst="rect">
            <a:avLst/>
          </a:prstGeom>
        </p:spPr>
        <p:txBody>
          <a:bodyPr/>
          <a:lstStyle/>
          <a:p>
            <a:r>
              <a:rPr lang="en-US" dirty="0" smtClean="0"/>
              <a:t>If something looks odd – what do you do?</a:t>
            </a:r>
          </a:p>
          <a:p>
            <a:r>
              <a:rPr lang="en-US" dirty="0" smtClean="0"/>
              <a:t>Contact the SD before re-extraction.</a:t>
            </a:r>
          </a:p>
          <a:p>
            <a:r>
              <a:rPr lang="en-US" dirty="0" smtClean="0"/>
              <a:t>If re-analysis is needed, reanalyze in duplicate or triplicate to confirm result.</a:t>
            </a:r>
          </a:p>
          <a:p>
            <a:endParaRPr lang="en-US" dirty="0" smtClean="0"/>
          </a:p>
          <a:p>
            <a:pPr marL="0" indent="0">
              <a:buFontTx/>
              <a:buNone/>
              <a:defRPr/>
            </a:pPr>
            <a:endParaRPr lang="en-US" dirty="0"/>
          </a:p>
        </p:txBody>
      </p:sp>
      <p:sp>
        <p:nvSpPr>
          <p:cNvPr id="4" name="Footer Placeholder 3"/>
          <p:cNvSpPr>
            <a:spLocks noGrp="1"/>
          </p:cNvSpPr>
          <p:nvPr>
            <p:ph type="ftr" sz="quarter" idx="10"/>
          </p:nvPr>
        </p:nvSpPr>
        <p:spPr/>
        <p:txBody>
          <a:bodyPr/>
          <a:lstStyle/>
          <a:p>
            <a:pPr>
              <a:defRPr/>
            </a:pPr>
            <a:r>
              <a:rPr lang="en-US"/>
              <a:t>National Education Conference, Feb 2020</a:t>
            </a:r>
            <a:endParaRPr lang="en-US"/>
          </a:p>
        </p:txBody>
      </p:sp>
      <p:sp>
        <p:nvSpPr>
          <p:cNvPr id="5" name="Slide Number Placeholder 4"/>
          <p:cNvSpPr>
            <a:spLocks noGrp="1"/>
          </p:cNvSpPr>
          <p:nvPr>
            <p:ph type="sldNum" sz="quarter" idx="11"/>
          </p:nvPr>
        </p:nvSpPr>
        <p:spPr/>
        <p:txBody>
          <a:bodyPr/>
          <a:lstStyle/>
          <a:p>
            <a:pPr>
              <a:defRPr/>
            </a:pPr>
            <a:fld id="{1C01FB89-64E8-47C0-B109-87D01C490FFA}" type="slidenum">
              <a:rPr lang="en-US"/>
              <a:pPr>
                <a:defRPr/>
              </a:pPr>
              <a:t>15</a:t>
            </a:fld>
            <a:endParaRPr lang="en-US" dirty="0"/>
          </a:p>
        </p:txBody>
      </p:sp>
      <p:pic>
        <p:nvPicPr>
          <p:cNvPr id="6" name="Picture 5" descr="A close up of a logo&#10;&#10;Description automatically generated">
            <a:extLst>
              <a:ext uri="{FF2B5EF4-FFF2-40B4-BE49-F238E27FC236}">
                <a16:creationId xmlns:a16="http://schemas.microsoft.com/office/drawing/2014/main" id="{94C1352A-A1C1-1740-922B-01E05DBEFFE0}"/>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3200400" y="4158655"/>
            <a:ext cx="3414712" cy="2134195"/>
          </a:xfrm>
          <a:prstGeom prst="rect">
            <a:avLst/>
          </a:prstGeom>
        </p:spPr>
      </p:pic>
    </p:spTree>
    <p:extLst>
      <p:ext uri="{BB962C8B-B14F-4D97-AF65-F5344CB8AC3E}">
        <p14:creationId xmlns:p14="http://schemas.microsoft.com/office/powerpoint/2010/main" val="4227554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057400" y="807750"/>
            <a:ext cx="6808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3200" dirty="0" smtClean="0">
                <a:solidFill>
                  <a:schemeClr val="bg1"/>
                </a:solidFill>
              </a:rPr>
              <a:t>Data Quality – Data Evaluation</a:t>
            </a:r>
            <a:endParaRPr lang="en-US" altLang="en-US" sz="3200" dirty="0">
              <a:solidFill>
                <a:schemeClr val="bg1"/>
              </a:solidFill>
            </a:endParaRPr>
          </a:p>
        </p:txBody>
      </p:sp>
      <p:sp>
        <p:nvSpPr>
          <p:cNvPr id="3" name="Content Placeholder 2"/>
          <p:cNvSpPr>
            <a:spLocks noGrp="1"/>
          </p:cNvSpPr>
          <p:nvPr>
            <p:ph idx="4294967295"/>
          </p:nvPr>
        </p:nvSpPr>
        <p:spPr>
          <a:xfrm>
            <a:off x="636588" y="2057400"/>
            <a:ext cx="8229600" cy="3321050"/>
          </a:xfrm>
          <a:prstGeom prst="rect">
            <a:avLst/>
          </a:prstGeom>
        </p:spPr>
        <p:txBody>
          <a:bodyPr/>
          <a:lstStyle/>
          <a:p>
            <a:r>
              <a:rPr lang="en-US" dirty="0" smtClean="0"/>
              <a:t>Evaluate data immediately after run is completed – initial and date.</a:t>
            </a:r>
          </a:p>
          <a:p>
            <a:r>
              <a:rPr lang="en-US" dirty="0" smtClean="0"/>
              <a:t>Check for successful run – fortifications acceptable, r-squared value, beginning and end with calibration standard.</a:t>
            </a:r>
          </a:p>
          <a:p>
            <a:r>
              <a:rPr lang="en-US" dirty="0" smtClean="0"/>
              <a:t>Are the concurrent fortifications in line with the validation data.</a:t>
            </a:r>
          </a:p>
          <a:p>
            <a:pPr marL="0" indent="0">
              <a:buFontTx/>
              <a:buNone/>
              <a:defRPr/>
            </a:pPr>
            <a:endParaRPr lang="en-US" dirty="0"/>
          </a:p>
        </p:txBody>
      </p:sp>
      <p:sp>
        <p:nvSpPr>
          <p:cNvPr id="4" name="Footer Placeholder 3"/>
          <p:cNvSpPr>
            <a:spLocks noGrp="1"/>
          </p:cNvSpPr>
          <p:nvPr>
            <p:ph type="ftr" sz="quarter" idx="10"/>
          </p:nvPr>
        </p:nvSpPr>
        <p:spPr/>
        <p:txBody>
          <a:bodyPr/>
          <a:lstStyle/>
          <a:p>
            <a:pPr>
              <a:defRPr/>
            </a:pPr>
            <a:r>
              <a:rPr lang="en-US"/>
              <a:t>National Education Conference, Feb 2020</a:t>
            </a:r>
            <a:endParaRPr lang="en-US"/>
          </a:p>
        </p:txBody>
      </p:sp>
      <p:sp>
        <p:nvSpPr>
          <p:cNvPr id="5" name="Slide Number Placeholder 4"/>
          <p:cNvSpPr>
            <a:spLocks noGrp="1"/>
          </p:cNvSpPr>
          <p:nvPr>
            <p:ph type="sldNum" sz="quarter" idx="11"/>
          </p:nvPr>
        </p:nvSpPr>
        <p:spPr/>
        <p:txBody>
          <a:bodyPr/>
          <a:lstStyle/>
          <a:p>
            <a:pPr>
              <a:defRPr/>
            </a:pPr>
            <a:fld id="{1C01FB89-64E8-47C0-B109-87D01C490FFA}" type="slidenum">
              <a:rPr lang="en-US"/>
              <a:pPr>
                <a:defRPr/>
              </a:pPr>
              <a:t>16</a:t>
            </a:fld>
            <a:endParaRPr lang="en-US" dirty="0"/>
          </a:p>
        </p:txBody>
      </p:sp>
    </p:spTree>
    <p:extLst>
      <p:ext uri="{BB962C8B-B14F-4D97-AF65-F5344CB8AC3E}">
        <p14:creationId xmlns:p14="http://schemas.microsoft.com/office/powerpoint/2010/main" val="1918916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057400" y="807750"/>
            <a:ext cx="6808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3200" dirty="0" smtClean="0">
                <a:solidFill>
                  <a:schemeClr val="bg1"/>
                </a:solidFill>
              </a:rPr>
              <a:t>Data Quality – Data Evaluation</a:t>
            </a:r>
            <a:endParaRPr lang="en-US" altLang="en-US" sz="3200" dirty="0">
              <a:solidFill>
                <a:schemeClr val="bg1"/>
              </a:solidFill>
            </a:endParaRPr>
          </a:p>
        </p:txBody>
      </p:sp>
      <p:sp>
        <p:nvSpPr>
          <p:cNvPr id="3" name="Content Placeholder 2"/>
          <p:cNvSpPr>
            <a:spLocks noGrp="1"/>
          </p:cNvSpPr>
          <p:nvPr>
            <p:ph idx="4294967295"/>
          </p:nvPr>
        </p:nvSpPr>
        <p:spPr>
          <a:xfrm>
            <a:off x="636588" y="2057400"/>
            <a:ext cx="8229600" cy="3321050"/>
          </a:xfrm>
          <a:prstGeom prst="rect">
            <a:avLst/>
          </a:prstGeom>
        </p:spPr>
        <p:txBody>
          <a:bodyPr/>
          <a:lstStyle/>
          <a:p>
            <a:r>
              <a:rPr lang="en-US" sz="3600" dirty="0" smtClean="0"/>
              <a:t>Goal – to check off that this run is done?</a:t>
            </a:r>
          </a:p>
          <a:p>
            <a:r>
              <a:rPr lang="en-US" sz="3600" dirty="0" smtClean="0"/>
              <a:t>Goal - data that we can </a:t>
            </a:r>
            <a:r>
              <a:rPr lang="en-US" sz="3600" dirty="0" smtClean="0"/>
              <a:t>defend, </a:t>
            </a:r>
            <a:r>
              <a:rPr lang="en-US" sz="3600" dirty="0" smtClean="0"/>
              <a:t>or recognize immediately that samples have to be rerun.</a:t>
            </a:r>
          </a:p>
          <a:p>
            <a:endParaRPr lang="en-US" sz="3600" dirty="0" smtClean="0"/>
          </a:p>
          <a:p>
            <a:pPr marL="0" indent="0">
              <a:buFontTx/>
              <a:buNone/>
              <a:defRPr/>
            </a:pPr>
            <a:endParaRPr lang="en-US" dirty="0"/>
          </a:p>
        </p:txBody>
      </p:sp>
      <p:sp>
        <p:nvSpPr>
          <p:cNvPr id="4" name="Footer Placeholder 3"/>
          <p:cNvSpPr>
            <a:spLocks noGrp="1"/>
          </p:cNvSpPr>
          <p:nvPr>
            <p:ph type="ftr" sz="quarter" idx="10"/>
          </p:nvPr>
        </p:nvSpPr>
        <p:spPr/>
        <p:txBody>
          <a:bodyPr/>
          <a:lstStyle/>
          <a:p>
            <a:pPr>
              <a:defRPr/>
            </a:pPr>
            <a:r>
              <a:rPr lang="en-US"/>
              <a:t>National Education Conference, Feb 2020</a:t>
            </a:r>
            <a:endParaRPr lang="en-US"/>
          </a:p>
        </p:txBody>
      </p:sp>
      <p:sp>
        <p:nvSpPr>
          <p:cNvPr id="5" name="Slide Number Placeholder 4"/>
          <p:cNvSpPr>
            <a:spLocks noGrp="1"/>
          </p:cNvSpPr>
          <p:nvPr>
            <p:ph type="sldNum" sz="quarter" idx="11"/>
          </p:nvPr>
        </p:nvSpPr>
        <p:spPr/>
        <p:txBody>
          <a:bodyPr/>
          <a:lstStyle/>
          <a:p>
            <a:pPr>
              <a:defRPr/>
            </a:pPr>
            <a:fld id="{1C01FB89-64E8-47C0-B109-87D01C490FFA}" type="slidenum">
              <a:rPr lang="en-US"/>
              <a:pPr>
                <a:defRPr/>
              </a:pPr>
              <a:t>17</a:t>
            </a:fld>
            <a:endParaRPr lang="en-US" dirty="0"/>
          </a:p>
        </p:txBody>
      </p:sp>
      <p:pic>
        <p:nvPicPr>
          <p:cNvPr id="6" name="Picture 5" descr="A picture containing bottle&#10;&#10;Description automatically generated">
            <a:extLst>
              <a:ext uri="{FF2B5EF4-FFF2-40B4-BE49-F238E27FC236}">
                <a16:creationId xmlns:a16="http://schemas.microsoft.com/office/drawing/2014/main" id="{4D7D4F0B-220F-D547-AD63-5B8B10ABF48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858000" y="4876801"/>
            <a:ext cx="2041716" cy="1781174"/>
          </a:xfrm>
          <a:prstGeom prst="rect">
            <a:avLst/>
          </a:prstGeom>
        </p:spPr>
      </p:pic>
    </p:spTree>
    <p:extLst>
      <p:ext uri="{BB962C8B-B14F-4D97-AF65-F5344CB8AC3E}">
        <p14:creationId xmlns:p14="http://schemas.microsoft.com/office/powerpoint/2010/main" val="391380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057400" y="807750"/>
            <a:ext cx="6808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3200" dirty="0" smtClean="0">
                <a:solidFill>
                  <a:schemeClr val="bg1"/>
                </a:solidFill>
              </a:rPr>
              <a:t>Data Quality – Data Evaluation</a:t>
            </a:r>
            <a:endParaRPr lang="en-US" altLang="en-US" sz="3200" dirty="0">
              <a:solidFill>
                <a:schemeClr val="bg1"/>
              </a:solidFill>
            </a:endParaRPr>
          </a:p>
        </p:txBody>
      </p:sp>
      <p:sp>
        <p:nvSpPr>
          <p:cNvPr id="3" name="Content Placeholder 2"/>
          <p:cNvSpPr>
            <a:spLocks noGrp="1"/>
          </p:cNvSpPr>
          <p:nvPr>
            <p:ph idx="4294967295"/>
          </p:nvPr>
        </p:nvSpPr>
        <p:spPr>
          <a:xfrm>
            <a:off x="636588" y="2057400"/>
            <a:ext cx="8229600" cy="3321050"/>
          </a:xfrm>
          <a:prstGeom prst="rect">
            <a:avLst/>
          </a:prstGeom>
        </p:spPr>
        <p:txBody>
          <a:bodyPr/>
          <a:lstStyle/>
          <a:p>
            <a:r>
              <a:rPr lang="en-US" sz="2800" dirty="0" smtClean="0"/>
              <a:t>Contact the study director if samples must be rerun.</a:t>
            </a:r>
          </a:p>
          <a:p>
            <a:r>
              <a:rPr lang="en-US" sz="2800" dirty="0" smtClean="0"/>
              <a:t>Ability to rerun samples immediately.</a:t>
            </a:r>
          </a:p>
          <a:p>
            <a:r>
              <a:rPr lang="en-US" sz="2800" dirty="0" smtClean="0"/>
              <a:t>Hard to defend at the end of the study, if samples should have been rerun, and weren’t.</a:t>
            </a:r>
          </a:p>
          <a:p>
            <a:endParaRPr lang="en-US" dirty="0" smtClean="0"/>
          </a:p>
          <a:p>
            <a:pPr marL="0" indent="0">
              <a:buFontTx/>
              <a:buNone/>
              <a:defRPr/>
            </a:pPr>
            <a:endParaRPr lang="en-US" dirty="0"/>
          </a:p>
        </p:txBody>
      </p:sp>
      <p:sp>
        <p:nvSpPr>
          <p:cNvPr id="4" name="Footer Placeholder 3"/>
          <p:cNvSpPr>
            <a:spLocks noGrp="1"/>
          </p:cNvSpPr>
          <p:nvPr>
            <p:ph type="ftr" sz="quarter" idx="10"/>
          </p:nvPr>
        </p:nvSpPr>
        <p:spPr/>
        <p:txBody>
          <a:bodyPr/>
          <a:lstStyle/>
          <a:p>
            <a:pPr>
              <a:defRPr/>
            </a:pPr>
            <a:r>
              <a:rPr lang="en-US"/>
              <a:t>National Education Conference, Feb 2020</a:t>
            </a:r>
            <a:endParaRPr lang="en-US"/>
          </a:p>
        </p:txBody>
      </p:sp>
      <p:sp>
        <p:nvSpPr>
          <p:cNvPr id="5" name="Slide Number Placeholder 4"/>
          <p:cNvSpPr>
            <a:spLocks noGrp="1"/>
          </p:cNvSpPr>
          <p:nvPr>
            <p:ph type="sldNum" sz="quarter" idx="11"/>
          </p:nvPr>
        </p:nvSpPr>
        <p:spPr/>
        <p:txBody>
          <a:bodyPr/>
          <a:lstStyle/>
          <a:p>
            <a:pPr>
              <a:defRPr/>
            </a:pPr>
            <a:fld id="{1C01FB89-64E8-47C0-B109-87D01C490FFA}" type="slidenum">
              <a:rPr lang="en-US"/>
              <a:pPr>
                <a:defRPr/>
              </a:pPr>
              <a:t>18</a:t>
            </a:fld>
            <a:endParaRPr lang="en-US" dirty="0"/>
          </a:p>
        </p:txBody>
      </p:sp>
      <p:pic>
        <p:nvPicPr>
          <p:cNvPr id="6" name="Picture 5" descr="A picture containing bottle&#10;&#10;Description automatically generated">
            <a:extLst>
              <a:ext uri="{FF2B5EF4-FFF2-40B4-BE49-F238E27FC236}">
                <a16:creationId xmlns:a16="http://schemas.microsoft.com/office/drawing/2014/main" id="{4D7D4F0B-220F-D547-AD63-5B8B10ABF482}"/>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6858000" y="4876801"/>
            <a:ext cx="2041716" cy="1781174"/>
          </a:xfrm>
          <a:prstGeom prst="rect">
            <a:avLst/>
          </a:prstGeom>
        </p:spPr>
      </p:pic>
    </p:spTree>
    <p:extLst>
      <p:ext uri="{BB962C8B-B14F-4D97-AF65-F5344CB8AC3E}">
        <p14:creationId xmlns:p14="http://schemas.microsoft.com/office/powerpoint/2010/main" val="4085469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057400" y="807750"/>
            <a:ext cx="68087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3200" dirty="0" smtClean="0">
                <a:solidFill>
                  <a:schemeClr val="bg1"/>
                </a:solidFill>
              </a:rPr>
              <a:t>Data Quality – Documentation</a:t>
            </a:r>
            <a:endParaRPr lang="en-US" altLang="en-US" sz="3200" dirty="0">
              <a:solidFill>
                <a:schemeClr val="bg1"/>
              </a:solidFill>
            </a:endParaRPr>
          </a:p>
        </p:txBody>
      </p:sp>
      <p:sp>
        <p:nvSpPr>
          <p:cNvPr id="3" name="Content Placeholder 2"/>
          <p:cNvSpPr>
            <a:spLocks noGrp="1"/>
          </p:cNvSpPr>
          <p:nvPr>
            <p:ph idx="4294967295"/>
          </p:nvPr>
        </p:nvSpPr>
        <p:spPr>
          <a:xfrm>
            <a:off x="636588" y="2057400"/>
            <a:ext cx="8229600" cy="3321050"/>
          </a:xfrm>
          <a:prstGeom prst="rect">
            <a:avLst/>
          </a:prstGeom>
        </p:spPr>
        <p:txBody>
          <a:bodyPr/>
          <a:lstStyle/>
          <a:p>
            <a:r>
              <a:rPr lang="en-US" sz="2800" dirty="0" smtClean="0"/>
              <a:t>If it isn’t documented, it wasn’t done.</a:t>
            </a:r>
          </a:p>
          <a:p>
            <a:r>
              <a:rPr lang="en-US" sz="2800" dirty="0" smtClean="0"/>
              <a:t>Ensures traceability.</a:t>
            </a:r>
          </a:p>
          <a:p>
            <a:r>
              <a:rPr lang="en-US" sz="2800" dirty="0" smtClean="0"/>
              <a:t>Reminds you of next steps.</a:t>
            </a:r>
          </a:p>
          <a:p>
            <a:r>
              <a:rPr lang="en-US" sz="2800" dirty="0" smtClean="0"/>
              <a:t>Who (initials), what, when (date), where and why entered promptly in the data file.</a:t>
            </a:r>
          </a:p>
          <a:p>
            <a:endParaRPr lang="en-US" dirty="0" smtClean="0"/>
          </a:p>
          <a:p>
            <a:pPr marL="0" indent="0">
              <a:buFontTx/>
              <a:buNone/>
              <a:defRPr/>
            </a:pPr>
            <a:endParaRPr lang="en-US" dirty="0"/>
          </a:p>
        </p:txBody>
      </p:sp>
      <p:sp>
        <p:nvSpPr>
          <p:cNvPr id="4" name="Footer Placeholder 3"/>
          <p:cNvSpPr>
            <a:spLocks noGrp="1"/>
          </p:cNvSpPr>
          <p:nvPr>
            <p:ph type="ftr" sz="quarter" idx="10"/>
          </p:nvPr>
        </p:nvSpPr>
        <p:spPr/>
        <p:txBody>
          <a:bodyPr/>
          <a:lstStyle/>
          <a:p>
            <a:pPr>
              <a:defRPr/>
            </a:pPr>
            <a:r>
              <a:rPr lang="en-US"/>
              <a:t>National Education Conference, Feb 2020</a:t>
            </a:r>
            <a:endParaRPr lang="en-US"/>
          </a:p>
        </p:txBody>
      </p:sp>
      <p:sp>
        <p:nvSpPr>
          <p:cNvPr id="5" name="Slide Number Placeholder 4"/>
          <p:cNvSpPr>
            <a:spLocks noGrp="1"/>
          </p:cNvSpPr>
          <p:nvPr>
            <p:ph type="sldNum" sz="quarter" idx="11"/>
          </p:nvPr>
        </p:nvSpPr>
        <p:spPr/>
        <p:txBody>
          <a:bodyPr/>
          <a:lstStyle/>
          <a:p>
            <a:pPr>
              <a:defRPr/>
            </a:pPr>
            <a:fld id="{1C01FB89-64E8-47C0-B109-87D01C490FFA}" type="slidenum">
              <a:rPr lang="en-US"/>
              <a:pPr>
                <a:defRPr/>
              </a:pPr>
              <a:t>19</a:t>
            </a:fld>
            <a:endParaRPr lang="en-US" dirty="0"/>
          </a:p>
        </p:txBody>
      </p:sp>
      <p:pic>
        <p:nvPicPr>
          <p:cNvPr id="7" name="Picture 6" descr="A picture containing sitting&#10;&#10;Description automatically generated">
            <a:extLst>
              <a:ext uri="{FF2B5EF4-FFF2-40B4-BE49-F238E27FC236}">
                <a16:creationId xmlns:a16="http://schemas.microsoft.com/office/drawing/2014/main" id="{B1FFF5C6-CBAA-6F4F-96CE-910683113D3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077524" y="3886200"/>
            <a:ext cx="3810000" cy="3352800"/>
          </a:xfrm>
          <a:prstGeom prst="rect">
            <a:avLst/>
          </a:prstGeom>
        </p:spPr>
      </p:pic>
    </p:spTree>
    <p:extLst>
      <p:ext uri="{BB962C8B-B14F-4D97-AF65-F5344CB8AC3E}">
        <p14:creationId xmlns:p14="http://schemas.microsoft.com/office/powerpoint/2010/main" val="370245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6588" y="2057400"/>
            <a:ext cx="8229600" cy="3321050"/>
          </a:xfrm>
          <a:prstGeom prst="rect">
            <a:avLst/>
          </a:prstGeom>
        </p:spPr>
        <p:txBody>
          <a:bodyPr/>
          <a:lstStyle/>
          <a:p>
            <a:pPr>
              <a:defRPr/>
            </a:pPr>
            <a:r>
              <a:rPr lang="en-US" sz="3600" dirty="0" smtClean="0"/>
              <a:t>Why do I care?</a:t>
            </a:r>
            <a:endParaRPr lang="en-US" sz="3600" dirty="0" smtClean="0"/>
          </a:p>
          <a:p>
            <a:pPr>
              <a:defRPr/>
            </a:pPr>
            <a:r>
              <a:rPr lang="en-US" sz="3600" dirty="0" smtClean="0"/>
              <a:t>Why do you care?</a:t>
            </a:r>
            <a:endParaRPr lang="en-US" sz="3600" dirty="0" smtClean="0"/>
          </a:p>
          <a:p>
            <a:pPr>
              <a:defRPr/>
            </a:pPr>
            <a:r>
              <a:rPr lang="en-US" sz="3600" dirty="0"/>
              <a:t>D</a:t>
            </a:r>
            <a:r>
              <a:rPr lang="en-US" sz="3600" dirty="0" smtClean="0"/>
              <a:t>oes it matter?</a:t>
            </a:r>
            <a:endParaRPr lang="en-US" sz="3600" dirty="0" smtClean="0"/>
          </a:p>
          <a:p>
            <a:pPr>
              <a:defRPr/>
            </a:pPr>
            <a:r>
              <a:rPr lang="en-US" sz="3600" dirty="0" smtClean="0"/>
              <a:t>Should I care? </a:t>
            </a:r>
            <a:endParaRPr lang="en-US" sz="3600" dirty="0" smtClean="0"/>
          </a:p>
          <a:p>
            <a:pPr marL="0" indent="0">
              <a:buFontTx/>
              <a:buNone/>
              <a:defRPr/>
            </a:pPr>
            <a:endParaRPr lang="en-US" dirty="0" smtClean="0"/>
          </a:p>
          <a:p>
            <a:pPr marL="0" indent="0">
              <a:buFontTx/>
              <a:buNone/>
              <a:defRPr/>
            </a:pPr>
            <a:endParaRPr lang="en-US" dirty="0"/>
          </a:p>
        </p:txBody>
      </p:sp>
      <p:sp>
        <p:nvSpPr>
          <p:cNvPr id="4" name="Footer Placeholder 3"/>
          <p:cNvSpPr>
            <a:spLocks noGrp="1"/>
          </p:cNvSpPr>
          <p:nvPr>
            <p:ph type="ftr" sz="quarter" idx="10"/>
          </p:nvPr>
        </p:nvSpPr>
        <p:spPr/>
        <p:txBody>
          <a:bodyPr/>
          <a:lstStyle/>
          <a:p>
            <a:pPr>
              <a:defRPr/>
            </a:pPr>
            <a:r>
              <a:rPr lang="en-US"/>
              <a:t>National Education Conference, Feb 2020</a:t>
            </a:r>
            <a:endParaRPr lang="en-US"/>
          </a:p>
        </p:txBody>
      </p:sp>
      <p:sp>
        <p:nvSpPr>
          <p:cNvPr id="5" name="Slide Number Placeholder 4"/>
          <p:cNvSpPr>
            <a:spLocks noGrp="1"/>
          </p:cNvSpPr>
          <p:nvPr>
            <p:ph type="sldNum" sz="quarter" idx="11"/>
          </p:nvPr>
        </p:nvSpPr>
        <p:spPr/>
        <p:txBody>
          <a:bodyPr/>
          <a:lstStyle/>
          <a:p>
            <a:pPr>
              <a:defRPr/>
            </a:pPr>
            <a:fld id="{48ACA43B-1794-4A6E-BDFC-ECF0DB378D6E}" type="slidenum">
              <a:rPr lang="en-US"/>
              <a:pPr>
                <a:defRPr/>
              </a:pPr>
              <a:t>2</a:t>
            </a:fld>
            <a:endParaRPr lang="en-US" dirty="0"/>
          </a:p>
        </p:txBody>
      </p:sp>
      <p:pic>
        <p:nvPicPr>
          <p:cNvPr id="2" name="Picture 1" descr="Clipart - Business man - think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1676400"/>
            <a:ext cx="2158556" cy="4114800"/>
          </a:xfrm>
          <a:prstGeom prst="rect">
            <a:avLst/>
          </a:prstGeom>
        </p:spPr>
      </p:pic>
      <p:sp>
        <p:nvSpPr>
          <p:cNvPr id="7" name="Rectangle 6"/>
          <p:cNvSpPr/>
          <p:nvPr/>
        </p:nvSpPr>
        <p:spPr>
          <a:xfrm>
            <a:off x="2209800" y="838200"/>
            <a:ext cx="6197156" cy="707886"/>
          </a:xfrm>
          <a:prstGeom prst="rect">
            <a:avLst/>
          </a:prstGeom>
        </p:spPr>
        <p:txBody>
          <a:bodyPr wrap="square">
            <a:spAutoFit/>
          </a:bodyPr>
          <a:lstStyle/>
          <a:p>
            <a:pPr algn="ctr" eaLnBrk="1" hangingPunct="1">
              <a:spcBef>
                <a:spcPct val="50000"/>
              </a:spcBef>
            </a:pPr>
            <a:r>
              <a:rPr lang="en-US" altLang="en-US" sz="4000" dirty="0" smtClean="0">
                <a:solidFill>
                  <a:schemeClr val="bg1"/>
                </a:solidFill>
              </a:rPr>
              <a:t>Data Quality</a:t>
            </a:r>
            <a:endParaRPr lang="en-US" altLang="en-US" sz="4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iterate type="wd">
                                    <p:tmAbs val="500"/>
                                  </p:iterate>
                                  <p:childTnLst>
                                    <p:set>
                                      <p:cBhvr>
                                        <p:cTn id="6" dur="1" fill="hold">
                                          <p:stCondLst>
                                            <p:cond delay="0"/>
                                          </p:stCondLst>
                                        </p:cTn>
                                        <p:tgtEl>
                                          <p:spTgt spid="3">
                                            <p:txEl>
                                              <p:pRg st="0" end="0"/>
                                            </p:txEl>
                                          </p:spTgt>
                                        </p:tgtEl>
                                        <p:attrNameLst>
                                          <p:attrName>style.visibility</p:attrName>
                                        </p:attrNameLst>
                                      </p:cBhvr>
                                      <p:to>
                                        <p:strVal val="visible"/>
                                      </p:to>
                                    </p:set>
                                  </p:childTnLst>
                                  <p:subTnLst>
                                    <p:set>
                                      <p:cBhvr override="childStyle">
                                        <p:cTn dur="1" fill="hold" display="0" masterRel="nextClick" afterEffect="1"/>
                                        <p:tgtEl>
                                          <p:spTgt spid="3">
                                            <p:txEl>
                                              <p:pRg st="0" end="0"/>
                                            </p:txEl>
                                          </p:spTgt>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iterate type="wd">
                                    <p:tmAbs val="500"/>
                                  </p:iterate>
                                  <p:childTnLst>
                                    <p:set>
                                      <p:cBhvr>
                                        <p:cTn id="10" dur="1" fill="hold">
                                          <p:stCondLst>
                                            <p:cond delay="0"/>
                                          </p:stCondLst>
                                        </p:cTn>
                                        <p:tgtEl>
                                          <p:spTgt spid="3">
                                            <p:txEl>
                                              <p:pRg st="1" end="1"/>
                                            </p:txEl>
                                          </p:spTgt>
                                        </p:tgtEl>
                                        <p:attrNameLst>
                                          <p:attrName>style.visibility</p:attrName>
                                        </p:attrNameLst>
                                      </p:cBhvr>
                                      <p:to>
                                        <p:strVal val="visible"/>
                                      </p:to>
                                    </p:set>
                                  </p:childTnLst>
                                  <p:subTnLst>
                                    <p:set>
                                      <p:cBhvr override="childStyle">
                                        <p:cTn dur="1" fill="hold" display="0" masterRel="nextClick" afterEffect="1"/>
                                        <p:tgtEl>
                                          <p:spTgt spid="3">
                                            <p:txEl>
                                              <p:pRg st="1" end="1"/>
                                            </p:txEl>
                                          </p:spTgt>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iterate type="wd">
                                    <p:tmAbs val="500"/>
                                  </p:iterate>
                                  <p:childTnLst>
                                    <p:set>
                                      <p:cBhvr>
                                        <p:cTn id="14" dur="1" fill="hold">
                                          <p:stCondLst>
                                            <p:cond delay="0"/>
                                          </p:stCondLst>
                                        </p:cTn>
                                        <p:tgtEl>
                                          <p:spTgt spid="3">
                                            <p:txEl>
                                              <p:pRg st="2" end="2"/>
                                            </p:txEl>
                                          </p:spTgt>
                                        </p:tgtEl>
                                        <p:attrNameLst>
                                          <p:attrName>style.visibility</p:attrName>
                                        </p:attrNameLst>
                                      </p:cBhvr>
                                      <p:to>
                                        <p:strVal val="visible"/>
                                      </p:to>
                                    </p:set>
                                  </p:childTnLst>
                                  <p:subTnLst>
                                    <p:set>
                                      <p:cBhvr override="childStyle">
                                        <p:cTn dur="1" fill="hold" display="0" masterRel="nextClick" afterEffect="1"/>
                                        <p:tgtEl>
                                          <p:spTgt spid="3">
                                            <p:txEl>
                                              <p:pRg st="2" end="2"/>
                                            </p:txEl>
                                          </p:spTgt>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6588" y="2057400"/>
            <a:ext cx="8229600" cy="3321050"/>
          </a:xfrm>
          <a:prstGeom prst="rect">
            <a:avLst/>
          </a:prstGeom>
        </p:spPr>
        <p:txBody>
          <a:bodyPr/>
          <a:lstStyle/>
          <a:p>
            <a:pPr>
              <a:defRPr/>
            </a:pPr>
            <a:r>
              <a:rPr lang="en-US" dirty="0" smtClean="0"/>
              <a:t>Data must be defendable.</a:t>
            </a:r>
          </a:p>
          <a:p>
            <a:pPr>
              <a:defRPr/>
            </a:pPr>
            <a:r>
              <a:rPr lang="en-US" dirty="0" smtClean="0"/>
              <a:t>Empowered labs – look at data critically.</a:t>
            </a:r>
            <a:endParaRPr lang="en-US" dirty="0" smtClean="0"/>
          </a:p>
          <a:p>
            <a:pPr>
              <a:defRPr/>
            </a:pPr>
            <a:r>
              <a:rPr lang="en-US" dirty="0" smtClean="0"/>
              <a:t>Well trained in GLP </a:t>
            </a:r>
            <a:r>
              <a:rPr lang="en-US" dirty="0" err="1" smtClean="0"/>
              <a:t>regs</a:t>
            </a:r>
            <a:r>
              <a:rPr lang="en-US" dirty="0" smtClean="0"/>
              <a:t> /other guidelines.</a:t>
            </a:r>
            <a:endParaRPr lang="en-US" dirty="0" smtClean="0"/>
          </a:p>
          <a:p>
            <a:pPr>
              <a:defRPr/>
            </a:pPr>
            <a:r>
              <a:rPr lang="en-US" dirty="0" smtClean="0"/>
              <a:t>Constant recognition of our customers.</a:t>
            </a:r>
          </a:p>
          <a:p>
            <a:pPr>
              <a:defRPr/>
            </a:pPr>
            <a:r>
              <a:rPr lang="en-US" sz="3600" dirty="0" smtClean="0"/>
              <a:t> </a:t>
            </a:r>
            <a:r>
              <a:rPr lang="en-US" dirty="0" smtClean="0"/>
              <a:t>Accountable for your job performance.</a:t>
            </a:r>
          </a:p>
          <a:p>
            <a:pPr marL="0" indent="0">
              <a:buFontTx/>
              <a:buNone/>
              <a:defRPr/>
            </a:pPr>
            <a:endParaRPr lang="en-US" dirty="0"/>
          </a:p>
        </p:txBody>
      </p:sp>
      <p:sp>
        <p:nvSpPr>
          <p:cNvPr id="4" name="Footer Placeholder 3"/>
          <p:cNvSpPr>
            <a:spLocks noGrp="1"/>
          </p:cNvSpPr>
          <p:nvPr>
            <p:ph type="ftr" sz="quarter" idx="10"/>
          </p:nvPr>
        </p:nvSpPr>
        <p:spPr/>
        <p:txBody>
          <a:bodyPr/>
          <a:lstStyle/>
          <a:p>
            <a:pPr>
              <a:defRPr/>
            </a:pPr>
            <a:r>
              <a:rPr lang="en-US" dirty="0"/>
              <a:t>National Education Conference, Feb 2020</a:t>
            </a:r>
            <a:endParaRPr lang="en-US" dirty="0"/>
          </a:p>
        </p:txBody>
      </p:sp>
      <p:sp>
        <p:nvSpPr>
          <p:cNvPr id="5" name="Slide Number Placeholder 4"/>
          <p:cNvSpPr>
            <a:spLocks noGrp="1"/>
          </p:cNvSpPr>
          <p:nvPr>
            <p:ph type="sldNum" sz="quarter" idx="11"/>
          </p:nvPr>
        </p:nvSpPr>
        <p:spPr/>
        <p:txBody>
          <a:bodyPr/>
          <a:lstStyle/>
          <a:p>
            <a:pPr>
              <a:defRPr/>
            </a:pPr>
            <a:fld id="{48ACA43B-1794-4A6E-BDFC-ECF0DB378D6E}" type="slidenum">
              <a:rPr lang="en-US"/>
              <a:pPr>
                <a:defRPr/>
              </a:pPr>
              <a:t>20</a:t>
            </a:fld>
            <a:endParaRPr lang="en-US" dirty="0"/>
          </a:p>
        </p:txBody>
      </p:sp>
      <p:sp>
        <p:nvSpPr>
          <p:cNvPr id="7" name="Rectangle 6"/>
          <p:cNvSpPr/>
          <p:nvPr/>
        </p:nvSpPr>
        <p:spPr>
          <a:xfrm>
            <a:off x="2209800" y="838200"/>
            <a:ext cx="6197156" cy="646331"/>
          </a:xfrm>
          <a:prstGeom prst="rect">
            <a:avLst/>
          </a:prstGeom>
        </p:spPr>
        <p:txBody>
          <a:bodyPr wrap="square">
            <a:spAutoFit/>
          </a:bodyPr>
          <a:lstStyle/>
          <a:p>
            <a:pPr algn="ctr" eaLnBrk="1" hangingPunct="1">
              <a:spcBef>
                <a:spcPct val="50000"/>
              </a:spcBef>
            </a:pPr>
            <a:r>
              <a:rPr lang="en-US" altLang="en-US" sz="3600" dirty="0" smtClean="0">
                <a:solidFill>
                  <a:schemeClr val="bg1"/>
                </a:solidFill>
              </a:rPr>
              <a:t>Data Quality – Expectations</a:t>
            </a:r>
            <a:endParaRPr lang="en-US" altLang="en-US" sz="3600" dirty="0">
              <a:solidFill>
                <a:schemeClr val="bg1"/>
              </a:solidFill>
            </a:endParaRPr>
          </a:p>
        </p:txBody>
      </p:sp>
    </p:spTree>
    <p:extLst>
      <p:ext uri="{BB962C8B-B14F-4D97-AF65-F5344CB8AC3E}">
        <p14:creationId xmlns:p14="http://schemas.microsoft.com/office/powerpoint/2010/main" val="3243732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6588" y="2057400"/>
            <a:ext cx="8229600" cy="3321050"/>
          </a:xfrm>
          <a:prstGeom prst="rect">
            <a:avLst/>
          </a:prstGeom>
        </p:spPr>
        <p:txBody>
          <a:bodyPr/>
          <a:lstStyle/>
          <a:p>
            <a:pPr>
              <a:defRPr/>
            </a:pPr>
            <a:r>
              <a:rPr lang="en-US" dirty="0" smtClean="0"/>
              <a:t>Do my expectations matter?</a:t>
            </a:r>
            <a:endParaRPr lang="en-US" dirty="0" smtClean="0"/>
          </a:p>
          <a:p>
            <a:pPr marL="0" indent="0">
              <a:buFontTx/>
              <a:buNone/>
              <a:defRPr/>
            </a:pPr>
            <a:endParaRPr lang="en-US" dirty="0" smtClean="0"/>
          </a:p>
          <a:p>
            <a:pPr marL="0" indent="0">
              <a:buFontTx/>
              <a:buNone/>
              <a:defRPr/>
            </a:pPr>
            <a:endParaRPr lang="en-US" dirty="0"/>
          </a:p>
        </p:txBody>
      </p:sp>
      <p:sp>
        <p:nvSpPr>
          <p:cNvPr id="4" name="Footer Placeholder 3"/>
          <p:cNvSpPr>
            <a:spLocks noGrp="1"/>
          </p:cNvSpPr>
          <p:nvPr>
            <p:ph type="ftr" sz="quarter" idx="10"/>
          </p:nvPr>
        </p:nvSpPr>
        <p:spPr/>
        <p:txBody>
          <a:bodyPr/>
          <a:lstStyle/>
          <a:p>
            <a:pPr>
              <a:defRPr/>
            </a:pPr>
            <a:r>
              <a:rPr lang="en-US" dirty="0"/>
              <a:t>National Education Conference, Feb 2020</a:t>
            </a:r>
            <a:endParaRPr lang="en-US" dirty="0"/>
          </a:p>
        </p:txBody>
      </p:sp>
      <p:sp>
        <p:nvSpPr>
          <p:cNvPr id="5" name="Slide Number Placeholder 4"/>
          <p:cNvSpPr>
            <a:spLocks noGrp="1"/>
          </p:cNvSpPr>
          <p:nvPr>
            <p:ph type="sldNum" sz="quarter" idx="11"/>
          </p:nvPr>
        </p:nvSpPr>
        <p:spPr/>
        <p:txBody>
          <a:bodyPr/>
          <a:lstStyle/>
          <a:p>
            <a:pPr>
              <a:defRPr/>
            </a:pPr>
            <a:fld id="{48ACA43B-1794-4A6E-BDFC-ECF0DB378D6E}" type="slidenum">
              <a:rPr lang="en-US"/>
              <a:pPr>
                <a:defRPr/>
              </a:pPr>
              <a:t>21</a:t>
            </a:fld>
            <a:endParaRPr lang="en-US" dirty="0"/>
          </a:p>
        </p:txBody>
      </p:sp>
      <p:sp>
        <p:nvSpPr>
          <p:cNvPr id="7" name="Rectangle 6"/>
          <p:cNvSpPr/>
          <p:nvPr/>
        </p:nvSpPr>
        <p:spPr>
          <a:xfrm>
            <a:off x="2209800" y="838200"/>
            <a:ext cx="6197156" cy="646331"/>
          </a:xfrm>
          <a:prstGeom prst="rect">
            <a:avLst/>
          </a:prstGeom>
        </p:spPr>
        <p:txBody>
          <a:bodyPr wrap="square">
            <a:spAutoFit/>
          </a:bodyPr>
          <a:lstStyle/>
          <a:p>
            <a:pPr algn="ctr" eaLnBrk="1" hangingPunct="1">
              <a:spcBef>
                <a:spcPct val="50000"/>
              </a:spcBef>
            </a:pPr>
            <a:r>
              <a:rPr lang="en-US" altLang="en-US" sz="3600" dirty="0" smtClean="0">
                <a:solidFill>
                  <a:schemeClr val="bg1"/>
                </a:solidFill>
              </a:rPr>
              <a:t>Data Quality – Expectations</a:t>
            </a:r>
            <a:endParaRPr lang="en-US" altLang="en-US" sz="3600" dirty="0">
              <a:solidFill>
                <a:schemeClr val="bg1"/>
              </a:solidFill>
            </a:endParaRPr>
          </a:p>
        </p:txBody>
      </p:sp>
      <p:pic>
        <p:nvPicPr>
          <p:cNvPr id="9" name="Picture 8" descr="“You can never rise higher than your expectations of your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2714255"/>
            <a:ext cx="4762500" cy="3567113"/>
          </a:xfrm>
          <a:prstGeom prst="rect">
            <a:avLst/>
          </a:prstGeom>
        </p:spPr>
      </p:pic>
    </p:spTree>
    <p:extLst>
      <p:ext uri="{BB962C8B-B14F-4D97-AF65-F5344CB8AC3E}">
        <p14:creationId xmlns:p14="http://schemas.microsoft.com/office/powerpoint/2010/main" val="145175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6588" y="2057400"/>
            <a:ext cx="8229600" cy="3321050"/>
          </a:xfrm>
          <a:prstGeom prst="rect">
            <a:avLst/>
          </a:prstGeom>
        </p:spPr>
        <p:txBody>
          <a:bodyPr/>
          <a:lstStyle/>
          <a:p>
            <a:pPr>
              <a:defRPr/>
            </a:pPr>
            <a:r>
              <a:rPr lang="en-US" sz="3600" dirty="0" smtClean="0"/>
              <a:t>I look at my data critically. </a:t>
            </a:r>
            <a:endParaRPr lang="en-US" sz="3600" dirty="0" smtClean="0"/>
          </a:p>
          <a:p>
            <a:pPr>
              <a:defRPr/>
            </a:pPr>
            <a:r>
              <a:rPr lang="en-US" sz="3600" dirty="0" smtClean="0"/>
              <a:t>I am well trained.</a:t>
            </a:r>
          </a:p>
          <a:p>
            <a:pPr>
              <a:defRPr/>
            </a:pPr>
            <a:r>
              <a:rPr lang="en-US" sz="3600" dirty="0" smtClean="0"/>
              <a:t>I know the GLP regulations and other guidelines and I follow them.</a:t>
            </a:r>
          </a:p>
          <a:p>
            <a:pPr>
              <a:defRPr/>
            </a:pPr>
            <a:r>
              <a:rPr lang="en-US" sz="3600" dirty="0" smtClean="0"/>
              <a:t> I know my customer’s needs.</a:t>
            </a:r>
          </a:p>
          <a:p>
            <a:pPr>
              <a:defRPr/>
            </a:pPr>
            <a:r>
              <a:rPr lang="en-US" sz="3600" dirty="0" smtClean="0"/>
              <a:t>I do my job well.  My data packages show I am proud of  what I do! </a:t>
            </a:r>
            <a:endParaRPr lang="en-US" sz="3600" dirty="0" smtClean="0"/>
          </a:p>
          <a:p>
            <a:pPr marL="0" indent="0">
              <a:buFontTx/>
              <a:buNone/>
              <a:defRPr/>
            </a:pPr>
            <a:endParaRPr lang="en-US" dirty="0" smtClean="0"/>
          </a:p>
          <a:p>
            <a:pPr marL="0" indent="0">
              <a:buFontTx/>
              <a:buNone/>
              <a:defRPr/>
            </a:pPr>
            <a:endParaRPr lang="en-US" dirty="0"/>
          </a:p>
        </p:txBody>
      </p:sp>
      <p:sp>
        <p:nvSpPr>
          <p:cNvPr id="4" name="Footer Placeholder 3"/>
          <p:cNvSpPr>
            <a:spLocks noGrp="1"/>
          </p:cNvSpPr>
          <p:nvPr>
            <p:ph type="ftr" sz="quarter" idx="10"/>
          </p:nvPr>
        </p:nvSpPr>
        <p:spPr/>
        <p:txBody>
          <a:bodyPr/>
          <a:lstStyle/>
          <a:p>
            <a:pPr>
              <a:defRPr/>
            </a:pPr>
            <a:r>
              <a:rPr lang="en-US"/>
              <a:t>National Education Conference, Feb 2020</a:t>
            </a:r>
            <a:endParaRPr lang="en-US"/>
          </a:p>
        </p:txBody>
      </p:sp>
      <p:sp>
        <p:nvSpPr>
          <p:cNvPr id="5" name="Slide Number Placeholder 4"/>
          <p:cNvSpPr>
            <a:spLocks noGrp="1"/>
          </p:cNvSpPr>
          <p:nvPr>
            <p:ph type="sldNum" sz="quarter" idx="11"/>
          </p:nvPr>
        </p:nvSpPr>
        <p:spPr/>
        <p:txBody>
          <a:bodyPr/>
          <a:lstStyle/>
          <a:p>
            <a:pPr>
              <a:defRPr/>
            </a:pPr>
            <a:fld id="{48ACA43B-1794-4A6E-BDFC-ECF0DB378D6E}" type="slidenum">
              <a:rPr lang="en-US"/>
              <a:pPr>
                <a:defRPr/>
              </a:pPr>
              <a:t>22</a:t>
            </a:fld>
            <a:endParaRPr lang="en-US" dirty="0"/>
          </a:p>
        </p:txBody>
      </p:sp>
      <p:sp>
        <p:nvSpPr>
          <p:cNvPr id="7" name="Rectangle 6"/>
          <p:cNvSpPr/>
          <p:nvPr/>
        </p:nvSpPr>
        <p:spPr>
          <a:xfrm>
            <a:off x="2209800" y="838200"/>
            <a:ext cx="6197156" cy="646331"/>
          </a:xfrm>
          <a:prstGeom prst="rect">
            <a:avLst/>
          </a:prstGeom>
        </p:spPr>
        <p:txBody>
          <a:bodyPr wrap="square">
            <a:spAutoFit/>
          </a:bodyPr>
          <a:lstStyle/>
          <a:p>
            <a:pPr algn="ctr" eaLnBrk="1" hangingPunct="1">
              <a:spcBef>
                <a:spcPct val="50000"/>
              </a:spcBef>
            </a:pPr>
            <a:r>
              <a:rPr lang="en-US" altLang="en-US" sz="3600" dirty="0" smtClean="0">
                <a:solidFill>
                  <a:schemeClr val="bg1"/>
                </a:solidFill>
              </a:rPr>
              <a:t>Data Quality – Attitude</a:t>
            </a:r>
            <a:endParaRPr lang="en-US" altLang="en-US" sz="3600" dirty="0">
              <a:solidFill>
                <a:schemeClr val="bg1"/>
              </a:solidFill>
            </a:endParaRPr>
          </a:p>
        </p:txBody>
      </p:sp>
    </p:spTree>
    <p:extLst>
      <p:ext uri="{BB962C8B-B14F-4D97-AF65-F5344CB8AC3E}">
        <p14:creationId xmlns:p14="http://schemas.microsoft.com/office/powerpoint/2010/main" val="3483282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36588" y="2057400"/>
            <a:ext cx="3783012" cy="3581400"/>
          </a:xfrm>
          <a:prstGeom prst="rect">
            <a:avLst/>
          </a:prstGeom>
        </p:spPr>
        <p:txBody>
          <a:bodyPr/>
          <a:lstStyle/>
          <a:p>
            <a:pPr>
              <a:defRPr/>
            </a:pPr>
            <a:r>
              <a:rPr lang="en-US" sz="3600" dirty="0" smtClean="0"/>
              <a:t>What we do matters. </a:t>
            </a:r>
          </a:p>
          <a:p>
            <a:pPr>
              <a:defRPr/>
            </a:pPr>
            <a:r>
              <a:rPr lang="en-US" sz="3600" dirty="0" smtClean="0"/>
              <a:t> Will you do your very best each day?</a:t>
            </a:r>
            <a:endParaRPr lang="en-US" sz="3600" dirty="0" smtClean="0"/>
          </a:p>
          <a:p>
            <a:pPr marL="0" indent="0">
              <a:buFontTx/>
              <a:buNone/>
              <a:defRPr/>
            </a:pPr>
            <a:endParaRPr lang="en-US" dirty="0" smtClean="0"/>
          </a:p>
          <a:p>
            <a:pPr marL="0" indent="0">
              <a:buFontTx/>
              <a:buNone/>
              <a:defRPr/>
            </a:pPr>
            <a:endParaRPr lang="en-US" dirty="0"/>
          </a:p>
        </p:txBody>
      </p:sp>
      <p:sp>
        <p:nvSpPr>
          <p:cNvPr id="4" name="Footer Placeholder 3"/>
          <p:cNvSpPr>
            <a:spLocks noGrp="1"/>
          </p:cNvSpPr>
          <p:nvPr>
            <p:ph type="ftr" sz="quarter" idx="10"/>
          </p:nvPr>
        </p:nvSpPr>
        <p:spPr/>
        <p:txBody>
          <a:bodyPr/>
          <a:lstStyle/>
          <a:p>
            <a:pPr>
              <a:defRPr/>
            </a:pPr>
            <a:r>
              <a:rPr lang="en-US"/>
              <a:t>National Education Conference, Feb 2020</a:t>
            </a:r>
            <a:endParaRPr lang="en-US"/>
          </a:p>
        </p:txBody>
      </p:sp>
      <p:sp>
        <p:nvSpPr>
          <p:cNvPr id="5" name="Slide Number Placeholder 4"/>
          <p:cNvSpPr>
            <a:spLocks noGrp="1"/>
          </p:cNvSpPr>
          <p:nvPr>
            <p:ph type="sldNum" sz="quarter" idx="11"/>
          </p:nvPr>
        </p:nvSpPr>
        <p:spPr/>
        <p:txBody>
          <a:bodyPr/>
          <a:lstStyle/>
          <a:p>
            <a:pPr>
              <a:defRPr/>
            </a:pPr>
            <a:fld id="{48ACA43B-1794-4A6E-BDFC-ECF0DB378D6E}" type="slidenum">
              <a:rPr lang="en-US"/>
              <a:pPr>
                <a:defRPr/>
              </a:pPr>
              <a:t>23</a:t>
            </a:fld>
            <a:endParaRPr lang="en-US" dirty="0"/>
          </a:p>
        </p:txBody>
      </p:sp>
      <p:sp>
        <p:nvSpPr>
          <p:cNvPr id="7" name="Rectangle 6"/>
          <p:cNvSpPr/>
          <p:nvPr/>
        </p:nvSpPr>
        <p:spPr>
          <a:xfrm>
            <a:off x="2209800" y="838200"/>
            <a:ext cx="6197156" cy="707886"/>
          </a:xfrm>
          <a:prstGeom prst="rect">
            <a:avLst/>
          </a:prstGeom>
        </p:spPr>
        <p:txBody>
          <a:bodyPr wrap="square">
            <a:spAutoFit/>
          </a:bodyPr>
          <a:lstStyle/>
          <a:p>
            <a:pPr algn="ctr" eaLnBrk="1" hangingPunct="1">
              <a:spcBef>
                <a:spcPct val="50000"/>
              </a:spcBef>
            </a:pPr>
            <a:r>
              <a:rPr lang="en-US" altLang="en-US" sz="4000" dirty="0" smtClean="0">
                <a:solidFill>
                  <a:schemeClr val="bg1"/>
                </a:solidFill>
              </a:rPr>
              <a:t>Data Quality</a:t>
            </a:r>
            <a:endParaRPr lang="en-US" altLang="en-US" sz="4000" dirty="0">
              <a:solidFill>
                <a:schemeClr val="bg1"/>
              </a:solidFill>
            </a:endParaRPr>
          </a:p>
        </p:txBody>
      </p:sp>
      <p:pic>
        <p:nvPicPr>
          <p:cNvPr id="6" name="Picture 5" descr="Sparks of entrepreneu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057400"/>
            <a:ext cx="4800600" cy="4418012"/>
          </a:xfrm>
          <a:prstGeom prst="rect">
            <a:avLst/>
          </a:prstGeom>
        </p:spPr>
      </p:pic>
    </p:spTree>
    <p:extLst>
      <p:ext uri="{BB962C8B-B14F-4D97-AF65-F5344CB8AC3E}">
        <p14:creationId xmlns:p14="http://schemas.microsoft.com/office/powerpoint/2010/main" val="2850791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bwMode="auto">
          <a:xfrm>
            <a:off x="1981200" y="990600"/>
            <a:ext cx="7162800" cy="42703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b="1" smtClean="0">
                <a:solidFill>
                  <a:schemeClr val="bg1"/>
                </a:solidFill>
                <a:latin typeface="Copperplate Gothic Bold" panose="020E0705020206020404" pitchFamily="34" charset="0"/>
              </a:rPr>
              <a:t>IR-4 Teamwork  Produces Results</a:t>
            </a:r>
          </a:p>
        </p:txBody>
      </p:sp>
      <p:sp>
        <p:nvSpPr>
          <p:cNvPr id="22531" name="Rectangle 3"/>
          <p:cNvSpPr>
            <a:spLocks noGrp="1" noChangeArrowheads="1"/>
          </p:cNvSpPr>
          <p:nvPr>
            <p:ph idx="4294967295"/>
          </p:nvPr>
        </p:nvSpPr>
        <p:spPr bwMode="auto">
          <a:xfrm>
            <a:off x="800100" y="2133600"/>
            <a:ext cx="7620000" cy="3810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2400" smtClean="0"/>
              <a:t>IR-4 is successful due to dedicated field and lab researchers who generate solid data and provide research documentation sufficient to reconstruct the study. </a:t>
            </a:r>
            <a:endParaRPr lang="en-US" altLang="en-US" sz="700" smtClean="0"/>
          </a:p>
          <a:p>
            <a:pPr lvl="1">
              <a:buFontTx/>
              <a:buNone/>
            </a:pPr>
            <a:endParaRPr lang="en-US" altLang="en-US" sz="900" smtClean="0"/>
          </a:p>
          <a:p>
            <a:pPr lvl="1">
              <a:buFontTx/>
              <a:buNone/>
            </a:pPr>
            <a:r>
              <a:rPr lang="en-US" altLang="en-US" sz="3600" smtClean="0"/>
              <a:t>	 </a:t>
            </a:r>
            <a:r>
              <a:rPr lang="en-US" altLang="en-US" sz="3600" b="1" smtClean="0"/>
              <a:t>THANKS FOR ALL YOUR           		 HARD WORK!!</a:t>
            </a:r>
            <a:endParaRPr lang="en-US" altLang="en-US" sz="2600" b="1" smtClean="0"/>
          </a:p>
        </p:txBody>
      </p:sp>
      <p:sp>
        <p:nvSpPr>
          <p:cNvPr id="2" name="Footer Placeholder 1"/>
          <p:cNvSpPr>
            <a:spLocks noGrp="1"/>
          </p:cNvSpPr>
          <p:nvPr>
            <p:ph type="ftr" sz="quarter" idx="10"/>
          </p:nvPr>
        </p:nvSpPr>
        <p:spPr/>
        <p:txBody>
          <a:bodyPr/>
          <a:lstStyle/>
          <a:p>
            <a:pPr>
              <a:defRPr/>
            </a:pPr>
            <a:r>
              <a:rPr lang="en-US"/>
              <a:t>National Education Conference, Feb 2020</a:t>
            </a:r>
            <a:endParaRPr lang="en-US"/>
          </a:p>
        </p:txBody>
      </p:sp>
      <p:sp>
        <p:nvSpPr>
          <p:cNvPr id="3" name="Slide Number Placeholder 2"/>
          <p:cNvSpPr>
            <a:spLocks noGrp="1"/>
          </p:cNvSpPr>
          <p:nvPr>
            <p:ph type="sldNum" sz="quarter" idx="11"/>
          </p:nvPr>
        </p:nvSpPr>
        <p:spPr/>
        <p:txBody>
          <a:bodyPr/>
          <a:lstStyle/>
          <a:p>
            <a:pPr>
              <a:defRPr/>
            </a:pPr>
            <a:fld id="{AAA111B3-F79E-4D7A-93A2-4DFC532A1AE5}" type="slidenum">
              <a:rPr lang="en-US"/>
              <a:pPr>
                <a:defRPr/>
              </a:pPr>
              <a:t>24</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S:\Sherrilynn\IR-4Throughout the years\BuurmaFarms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594626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bwMode="auto">
          <a:xfrm>
            <a:off x="2057400" y="762000"/>
            <a:ext cx="6629400" cy="5794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4000" smtClean="0">
                <a:solidFill>
                  <a:schemeClr val="bg1"/>
                </a:solidFill>
              </a:rPr>
              <a:t>Commodity Liaison Committee Process</a:t>
            </a:r>
          </a:p>
        </p:txBody>
      </p:sp>
      <p:pic>
        <p:nvPicPr>
          <p:cNvPr id="44035" name="Picture 4" descr="http://www.ffva.com/imispublic/AM/Images/Layout_Assets/1508site_1508_20080325T143026/imagelibrary/header_home.gif">
            <a:hlinkClick r:id="rId2"/>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92837" y="235357"/>
            <a:ext cx="2665413"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6" descr="http://www.usahops.org/userfiles/image/hop%20log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1095" y="5930193"/>
            <a:ext cx="2413000" cy="62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8" descr="http://www.nationalwatermelonassociation.com/images/ban_logo.gif">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748" y="2500770"/>
            <a:ext cx="19304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0" descr="http://www.choosecherries.com/images/header_cherrylogo.g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18927" y="779263"/>
            <a:ext cx="793750" cy="95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11" descr="http://foodfetepress.files.wordpress.com/2011/01/peas_logo.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19750" y="3617351"/>
            <a:ext cx="3238500"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13" descr="http://forms.safnow.org/templates/saf/images/logo.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3748" y="4989398"/>
            <a:ext cx="1554162"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15" descr="http://www.google.com/url?source=imglanding&amp;ct=img&amp;q=http://www.wrigley.com/global/Images/product-showcase-teaser.png&amp;sa=X&amp;ei=W3ZfT5acBKOMigLZ4PGcBA&amp;ved=0CAsQ8wc&amp;usg=AFQjCNEwsRgAjEcho_i6xZhhqXZCih6L1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29100" y="2243389"/>
            <a:ext cx="22860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17" descr="http://www.blueskysearch.com/images/CranberryInstitute001.gif"/>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887076" y="5420605"/>
            <a:ext cx="1857375"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Picture 19" descr="http://www.blueberries.com/support/images/BlueberryPeopleLogoSM.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316" y="3654488"/>
            <a:ext cx="20828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4" name="Picture 21" descr="http://www.saveir-4.org/images/GBW%20Logo%20-%20High%20Resolution.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01394" y="924559"/>
            <a:ext cx="1085850"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5" name="Picture 23" descr="http://www.chilicookoff.com/img/noa-logo.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671202" y="1222578"/>
            <a:ext cx="193833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6" name="Picture 25" descr="http://mushroominfo.com/wp-content/uploads/ami_logo.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97764" y="4522080"/>
            <a:ext cx="1371600" cy="109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7" name="Picture 27" descr="http://www.svbest.com/ESW/Images/National_Potato_Council.gif"/>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901394" y="4982312"/>
            <a:ext cx="1266825"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8" name="Picture 29" descr="http://foodfetepress.files.wordpress.com/2011/06/usapplelogo.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668026" y="3896801"/>
            <a:ext cx="236855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9" name="Picture 31" descr="http://media.ruralradio.com/images/FarmBureau_logo2.jpe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239000" y="2452687"/>
            <a:ext cx="14478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0" name="Picture 33" descr="http://www.cfahr.org/images/index-header-left.jp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731706" y="2939761"/>
            <a:ext cx="1219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1" name="Picture 35" descr="http://www.valleyagonline.com/images/tcm_logo.jp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436252" y="1754099"/>
            <a:ext cx="1876425" cy="79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2" name="Picture 37" descr="http://www.nasga.org/images/second_01.gif"/>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96323" y="1398588"/>
            <a:ext cx="160496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3" name="Picture 41" descr="http://www.asparagus.org/pics/logo2.JP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929022" y="5295713"/>
            <a:ext cx="738188"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4" name="Picture 2" descr="C:\Users\jbaron\AppData\Local\Microsoft\Windows\Temporary Internet Files\Content.Outlook\JI1M102B\NAGHVG_logo_colour_TM (2).jp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640371" y="4505210"/>
            <a:ext cx="1312862" cy="131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55" name="Picture 1"/>
          <p:cNvPicPr>
            <a:picLocks noChangeAspect="1"/>
          </p:cNvPicPr>
          <p:nvPr/>
        </p:nvPicPr>
        <p:blipFill>
          <a:blip r:embed="rId24">
            <a:extLst>
              <a:ext uri="{28A0092B-C50C-407E-A947-70E740481C1C}">
                <a14:useLocalDpi xmlns:a14="http://schemas.microsoft.com/office/drawing/2010/main" val="0"/>
              </a:ext>
            </a:extLst>
          </a:blip>
          <a:srcRect/>
          <a:stretch>
            <a:fillRect/>
          </a:stretch>
        </p:blipFill>
        <p:spPr bwMode="auto">
          <a:xfrm>
            <a:off x="340403" y="164306"/>
            <a:ext cx="22574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40207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057400" y="749300"/>
            <a:ext cx="68087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000" dirty="0" smtClean="0">
                <a:solidFill>
                  <a:schemeClr val="bg1"/>
                </a:solidFill>
              </a:rPr>
              <a:t>Regulatory Reviewers </a:t>
            </a:r>
            <a:endParaRPr lang="en-US" altLang="en-US" sz="4000" dirty="0">
              <a:solidFill>
                <a:schemeClr val="bg1"/>
              </a:solidFill>
            </a:endParaRPr>
          </a:p>
        </p:txBody>
      </p:sp>
      <p:sp>
        <p:nvSpPr>
          <p:cNvPr id="13315" name="Content Placeholder 2"/>
          <p:cNvSpPr>
            <a:spLocks noGrp="1"/>
          </p:cNvSpPr>
          <p:nvPr>
            <p:ph idx="4294967295"/>
          </p:nvPr>
        </p:nvSpPr>
        <p:spPr bwMode="auto">
          <a:xfrm>
            <a:off x="636588" y="2057400"/>
            <a:ext cx="4835525" cy="303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smtClean="0"/>
          </a:p>
          <a:p>
            <a:pPr marL="0" indent="0">
              <a:buFontTx/>
              <a:buNone/>
            </a:pPr>
            <a:endParaRPr lang="en-US" altLang="en-US" smtClean="0"/>
          </a:p>
        </p:txBody>
      </p:sp>
      <p:sp>
        <p:nvSpPr>
          <p:cNvPr id="4" name="Footer Placeholder 3"/>
          <p:cNvSpPr>
            <a:spLocks noGrp="1"/>
          </p:cNvSpPr>
          <p:nvPr>
            <p:ph type="ftr" sz="quarter" idx="10"/>
          </p:nvPr>
        </p:nvSpPr>
        <p:spPr/>
        <p:txBody>
          <a:bodyPr/>
          <a:lstStyle/>
          <a:p>
            <a:pPr>
              <a:defRPr/>
            </a:pPr>
            <a:r>
              <a:rPr lang="en-US"/>
              <a:t>National Education Conference, Feb 2020</a:t>
            </a:r>
            <a:endParaRPr lang="en-US"/>
          </a:p>
        </p:txBody>
      </p:sp>
      <p:sp>
        <p:nvSpPr>
          <p:cNvPr id="5" name="Slide Number Placeholder 4"/>
          <p:cNvSpPr>
            <a:spLocks noGrp="1"/>
          </p:cNvSpPr>
          <p:nvPr>
            <p:ph type="sldNum" sz="quarter" idx="11"/>
          </p:nvPr>
        </p:nvSpPr>
        <p:spPr/>
        <p:txBody>
          <a:bodyPr/>
          <a:lstStyle/>
          <a:p>
            <a:pPr>
              <a:defRPr/>
            </a:pPr>
            <a:fld id="{54BCD3AE-CB86-42D0-8FD4-D4AFFBCEC865}" type="slidenum">
              <a:rPr lang="en-US"/>
              <a:pPr>
                <a:defRPr/>
              </a:pPr>
              <a:t>5</a:t>
            </a:fld>
            <a:endParaRPr lang="en-US" dirty="0"/>
          </a:p>
        </p:txBody>
      </p:sp>
      <p:pic>
        <p:nvPicPr>
          <p:cNvPr id="3" name="Picture 2" descr="Mesothelioma Blog: Alabama | myMes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375" y="2124228"/>
            <a:ext cx="3600450" cy="360045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2057400" y="749300"/>
            <a:ext cx="68087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000" dirty="0">
                <a:solidFill>
                  <a:schemeClr val="bg1"/>
                </a:solidFill>
              </a:rPr>
              <a:t>What to Do?</a:t>
            </a:r>
          </a:p>
        </p:txBody>
      </p:sp>
      <p:sp>
        <p:nvSpPr>
          <p:cNvPr id="13315" name="Content Placeholder 2"/>
          <p:cNvSpPr>
            <a:spLocks noGrp="1"/>
          </p:cNvSpPr>
          <p:nvPr>
            <p:ph idx="4294967295"/>
          </p:nvPr>
        </p:nvSpPr>
        <p:spPr bwMode="auto">
          <a:xfrm>
            <a:off x="636588" y="2057400"/>
            <a:ext cx="4835525" cy="3033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Tx/>
              <a:buNone/>
            </a:pPr>
            <a:endParaRPr lang="en-US" altLang="en-US" smtClean="0"/>
          </a:p>
          <a:p>
            <a:pPr marL="0" indent="0">
              <a:buFontTx/>
              <a:buNone/>
            </a:pPr>
            <a:endParaRPr lang="en-US" altLang="en-US" smtClean="0"/>
          </a:p>
        </p:txBody>
      </p:sp>
      <p:sp>
        <p:nvSpPr>
          <p:cNvPr id="4" name="Footer Placeholder 3"/>
          <p:cNvSpPr>
            <a:spLocks noGrp="1"/>
          </p:cNvSpPr>
          <p:nvPr>
            <p:ph type="ftr" sz="quarter" idx="10"/>
          </p:nvPr>
        </p:nvSpPr>
        <p:spPr/>
        <p:txBody>
          <a:bodyPr/>
          <a:lstStyle/>
          <a:p>
            <a:pPr>
              <a:defRPr/>
            </a:pPr>
            <a:r>
              <a:rPr lang="en-US"/>
              <a:t>National Education Conference, Feb 2020</a:t>
            </a:r>
            <a:endParaRPr lang="en-US"/>
          </a:p>
        </p:txBody>
      </p:sp>
      <p:sp>
        <p:nvSpPr>
          <p:cNvPr id="5" name="Slide Number Placeholder 4"/>
          <p:cNvSpPr>
            <a:spLocks noGrp="1"/>
          </p:cNvSpPr>
          <p:nvPr>
            <p:ph type="sldNum" sz="quarter" idx="11"/>
          </p:nvPr>
        </p:nvSpPr>
        <p:spPr/>
        <p:txBody>
          <a:bodyPr/>
          <a:lstStyle/>
          <a:p>
            <a:pPr>
              <a:defRPr/>
            </a:pPr>
            <a:fld id="{54BCD3AE-CB86-42D0-8FD4-D4AFFBCEC865}" type="slidenum">
              <a:rPr lang="en-US"/>
              <a:pPr>
                <a:defRPr/>
              </a:pPr>
              <a:t>6</a:t>
            </a:fld>
            <a:endParaRPr lang="en-US" dirty="0"/>
          </a:p>
        </p:txBody>
      </p:sp>
      <p:pic>
        <p:nvPicPr>
          <p:cNvPr id="3" name="Picture 2" descr="User experience design training | Illustration by Clair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1828801"/>
            <a:ext cx="6896100" cy="4464049"/>
          </a:xfrm>
          <a:prstGeom prst="rect">
            <a:avLst/>
          </a:prstGeom>
        </p:spPr>
      </p:pic>
    </p:spTree>
    <p:extLst>
      <p:ext uri="{BB962C8B-B14F-4D97-AF65-F5344CB8AC3E}">
        <p14:creationId xmlns:p14="http://schemas.microsoft.com/office/powerpoint/2010/main" val="3956577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2057400" y="749300"/>
            <a:ext cx="680878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4000" dirty="0" smtClean="0">
                <a:solidFill>
                  <a:schemeClr val="bg1"/>
                </a:solidFill>
              </a:rPr>
              <a:t>Data Quality</a:t>
            </a:r>
            <a:endParaRPr lang="en-US" altLang="en-US" sz="4000" dirty="0">
              <a:solidFill>
                <a:schemeClr val="bg1"/>
              </a:solidFill>
            </a:endParaRPr>
          </a:p>
        </p:txBody>
      </p:sp>
      <p:sp>
        <p:nvSpPr>
          <p:cNvPr id="3" name="Content Placeholder 2"/>
          <p:cNvSpPr>
            <a:spLocks noGrp="1"/>
          </p:cNvSpPr>
          <p:nvPr>
            <p:ph idx="4294967295"/>
          </p:nvPr>
        </p:nvSpPr>
        <p:spPr>
          <a:xfrm>
            <a:off x="636588" y="2057400"/>
            <a:ext cx="8229600" cy="3321050"/>
          </a:xfrm>
          <a:prstGeom prst="rect">
            <a:avLst/>
          </a:prstGeom>
        </p:spPr>
        <p:txBody>
          <a:bodyPr/>
          <a:lstStyle/>
          <a:p>
            <a:r>
              <a:rPr lang="en-US" dirty="0" smtClean="0"/>
              <a:t>Quality in the laboratory should prevent mistakes by means of:</a:t>
            </a:r>
          </a:p>
          <a:p>
            <a:pPr lvl="1"/>
            <a:r>
              <a:rPr lang="en-US" dirty="0" smtClean="0"/>
              <a:t>QA measures</a:t>
            </a:r>
          </a:p>
          <a:p>
            <a:pPr lvl="1"/>
            <a:r>
              <a:rPr lang="en-US" dirty="0" smtClean="0"/>
              <a:t>QC of results</a:t>
            </a:r>
          </a:p>
          <a:p>
            <a:pPr lvl="1"/>
            <a:r>
              <a:rPr lang="en-US" dirty="0" smtClean="0"/>
              <a:t>Thorough documentation</a:t>
            </a:r>
          </a:p>
          <a:p>
            <a:pPr lvl="1"/>
            <a:r>
              <a:rPr lang="en-US" dirty="0" smtClean="0"/>
              <a:t>Efficient maintenance of records</a:t>
            </a:r>
          </a:p>
          <a:p>
            <a:pPr lvl="1"/>
            <a:r>
              <a:rPr lang="en-US" dirty="0" smtClean="0"/>
              <a:t>Routine audits</a:t>
            </a:r>
          </a:p>
          <a:p>
            <a:pPr lvl="1"/>
            <a:endParaRPr lang="en-US" dirty="0" smtClean="0"/>
          </a:p>
          <a:p>
            <a:pPr marL="0" indent="0">
              <a:buFontTx/>
              <a:buNone/>
              <a:defRPr/>
            </a:pPr>
            <a:endParaRPr lang="en-US" dirty="0"/>
          </a:p>
        </p:txBody>
      </p:sp>
      <p:sp>
        <p:nvSpPr>
          <p:cNvPr id="4" name="Footer Placeholder 3"/>
          <p:cNvSpPr>
            <a:spLocks noGrp="1"/>
          </p:cNvSpPr>
          <p:nvPr>
            <p:ph type="ftr" sz="quarter" idx="10"/>
          </p:nvPr>
        </p:nvSpPr>
        <p:spPr/>
        <p:txBody>
          <a:bodyPr/>
          <a:lstStyle/>
          <a:p>
            <a:pPr>
              <a:defRPr/>
            </a:pPr>
            <a:r>
              <a:rPr lang="en-US" dirty="0"/>
              <a:t>National Education Conference, Feb 2020</a:t>
            </a:r>
            <a:endParaRPr lang="en-US" dirty="0"/>
          </a:p>
        </p:txBody>
      </p:sp>
      <p:sp>
        <p:nvSpPr>
          <p:cNvPr id="5" name="Slide Number Placeholder 4"/>
          <p:cNvSpPr>
            <a:spLocks noGrp="1"/>
          </p:cNvSpPr>
          <p:nvPr>
            <p:ph type="sldNum" sz="quarter" idx="11"/>
          </p:nvPr>
        </p:nvSpPr>
        <p:spPr/>
        <p:txBody>
          <a:bodyPr/>
          <a:lstStyle/>
          <a:p>
            <a:pPr>
              <a:defRPr/>
            </a:pPr>
            <a:fld id="{4DB39D46-002C-426C-AC7F-B254B5BF365A}" type="slidenum">
              <a:rPr lang="en-US"/>
              <a:pPr>
                <a:defRPr/>
              </a:pPr>
              <a:t>7</a:t>
            </a:fld>
            <a:endParaRPr lang="en-US" dirty="0"/>
          </a:p>
        </p:txBody>
      </p:sp>
      <p:pic>
        <p:nvPicPr>
          <p:cNvPr id="6" name="Picture 5" descr="A picture containing pan&#10;&#10;Description automatically generated">
            <a:extLst>
              <a:ext uri="{FF2B5EF4-FFF2-40B4-BE49-F238E27FC236}">
                <a16:creationId xmlns:a16="http://schemas.microsoft.com/office/drawing/2014/main" id="{75FB03C0-8BE4-EF46-943B-C697D9128BB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5942208" y="2771775"/>
            <a:ext cx="2592192" cy="18923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057400" y="776972"/>
            <a:ext cx="68087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3600" dirty="0" smtClean="0">
                <a:solidFill>
                  <a:schemeClr val="bg1"/>
                </a:solidFill>
              </a:rPr>
              <a:t>Data Quality – Common Issues</a:t>
            </a:r>
            <a:endParaRPr lang="en-US" altLang="en-US" sz="3600" dirty="0">
              <a:solidFill>
                <a:schemeClr val="bg1"/>
              </a:solidFill>
            </a:endParaRPr>
          </a:p>
        </p:txBody>
      </p:sp>
      <p:sp>
        <p:nvSpPr>
          <p:cNvPr id="3" name="Content Placeholder 2"/>
          <p:cNvSpPr>
            <a:spLocks noGrp="1"/>
          </p:cNvSpPr>
          <p:nvPr>
            <p:ph idx="4294967295"/>
          </p:nvPr>
        </p:nvSpPr>
        <p:spPr>
          <a:xfrm>
            <a:off x="636588" y="2057400"/>
            <a:ext cx="8229600" cy="3321050"/>
          </a:xfrm>
          <a:prstGeom prst="rect">
            <a:avLst/>
          </a:prstGeom>
        </p:spPr>
        <p:txBody>
          <a:bodyPr/>
          <a:lstStyle/>
          <a:p>
            <a:r>
              <a:rPr lang="en-US" sz="3600" dirty="0" smtClean="0"/>
              <a:t>Method robustness</a:t>
            </a:r>
          </a:p>
          <a:p>
            <a:r>
              <a:rPr lang="en-US" sz="3600" dirty="0" smtClean="0"/>
              <a:t>Sequence structure</a:t>
            </a:r>
          </a:p>
          <a:p>
            <a:r>
              <a:rPr lang="en-US" sz="3600" dirty="0" smtClean="0"/>
              <a:t>Manual integrations</a:t>
            </a:r>
          </a:p>
          <a:p>
            <a:r>
              <a:rPr lang="en-US" sz="3600" dirty="0" smtClean="0"/>
              <a:t>Stability</a:t>
            </a:r>
          </a:p>
          <a:p>
            <a:pPr marL="0" indent="0">
              <a:buFontTx/>
              <a:buNone/>
              <a:defRPr/>
            </a:pPr>
            <a:endParaRPr lang="en-US" dirty="0"/>
          </a:p>
        </p:txBody>
      </p:sp>
      <p:sp>
        <p:nvSpPr>
          <p:cNvPr id="4" name="Footer Placeholder 3"/>
          <p:cNvSpPr>
            <a:spLocks noGrp="1"/>
          </p:cNvSpPr>
          <p:nvPr>
            <p:ph type="ftr" sz="quarter" idx="10"/>
          </p:nvPr>
        </p:nvSpPr>
        <p:spPr/>
        <p:txBody>
          <a:bodyPr/>
          <a:lstStyle/>
          <a:p>
            <a:pPr>
              <a:defRPr/>
            </a:pPr>
            <a:r>
              <a:rPr lang="en-US"/>
              <a:t>National Education Conference, Feb 2020</a:t>
            </a:r>
            <a:endParaRPr lang="en-US"/>
          </a:p>
        </p:txBody>
      </p:sp>
      <p:sp>
        <p:nvSpPr>
          <p:cNvPr id="5" name="Slide Number Placeholder 4"/>
          <p:cNvSpPr>
            <a:spLocks noGrp="1"/>
          </p:cNvSpPr>
          <p:nvPr>
            <p:ph type="sldNum" sz="quarter" idx="11"/>
          </p:nvPr>
        </p:nvSpPr>
        <p:spPr/>
        <p:txBody>
          <a:bodyPr/>
          <a:lstStyle/>
          <a:p>
            <a:pPr>
              <a:defRPr/>
            </a:pPr>
            <a:fld id="{1C01FB89-64E8-47C0-B109-87D01C490FFA}" type="slidenum">
              <a:rPr lang="en-US"/>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2057400" y="776972"/>
            <a:ext cx="68087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spcBef>
                <a:spcPct val="50000"/>
              </a:spcBef>
            </a:pPr>
            <a:r>
              <a:rPr lang="en-US" altLang="en-US" sz="3600" dirty="0" smtClean="0">
                <a:solidFill>
                  <a:schemeClr val="bg1"/>
                </a:solidFill>
              </a:rPr>
              <a:t>Data Quality – Common Issues</a:t>
            </a:r>
            <a:endParaRPr lang="en-US" altLang="en-US" sz="3600" dirty="0">
              <a:solidFill>
                <a:schemeClr val="bg1"/>
              </a:solidFill>
            </a:endParaRPr>
          </a:p>
        </p:txBody>
      </p:sp>
      <p:sp>
        <p:nvSpPr>
          <p:cNvPr id="3" name="Content Placeholder 2"/>
          <p:cNvSpPr>
            <a:spLocks noGrp="1"/>
          </p:cNvSpPr>
          <p:nvPr>
            <p:ph idx="4294967295"/>
          </p:nvPr>
        </p:nvSpPr>
        <p:spPr>
          <a:xfrm>
            <a:off x="636588" y="2057400"/>
            <a:ext cx="8229600" cy="3321050"/>
          </a:xfrm>
          <a:prstGeom prst="rect">
            <a:avLst/>
          </a:prstGeom>
        </p:spPr>
        <p:txBody>
          <a:bodyPr/>
          <a:lstStyle/>
          <a:p>
            <a:r>
              <a:rPr lang="en-US" sz="3600" dirty="0" smtClean="0"/>
              <a:t>Re-extraction</a:t>
            </a:r>
          </a:p>
          <a:p>
            <a:r>
              <a:rPr lang="en-US" sz="3600" dirty="0" smtClean="0"/>
              <a:t>Data evaluation</a:t>
            </a:r>
          </a:p>
          <a:p>
            <a:r>
              <a:rPr lang="en-US" sz="3600" dirty="0" smtClean="0"/>
              <a:t>Documentation</a:t>
            </a:r>
          </a:p>
          <a:p>
            <a:pPr marL="0" indent="0">
              <a:buFontTx/>
              <a:buNone/>
              <a:defRPr/>
            </a:pPr>
            <a:endParaRPr lang="en-US" dirty="0"/>
          </a:p>
        </p:txBody>
      </p:sp>
      <p:sp>
        <p:nvSpPr>
          <p:cNvPr id="4" name="Footer Placeholder 3"/>
          <p:cNvSpPr>
            <a:spLocks noGrp="1"/>
          </p:cNvSpPr>
          <p:nvPr>
            <p:ph type="ftr" sz="quarter" idx="10"/>
          </p:nvPr>
        </p:nvSpPr>
        <p:spPr/>
        <p:txBody>
          <a:bodyPr/>
          <a:lstStyle/>
          <a:p>
            <a:pPr>
              <a:defRPr/>
            </a:pPr>
            <a:r>
              <a:rPr lang="en-US"/>
              <a:t>National Education Conference, Feb 2020</a:t>
            </a:r>
            <a:endParaRPr lang="en-US"/>
          </a:p>
        </p:txBody>
      </p:sp>
      <p:sp>
        <p:nvSpPr>
          <p:cNvPr id="5" name="Slide Number Placeholder 4"/>
          <p:cNvSpPr>
            <a:spLocks noGrp="1"/>
          </p:cNvSpPr>
          <p:nvPr>
            <p:ph type="sldNum" sz="quarter" idx="11"/>
          </p:nvPr>
        </p:nvSpPr>
        <p:spPr/>
        <p:txBody>
          <a:bodyPr/>
          <a:lstStyle/>
          <a:p>
            <a:pPr>
              <a:defRPr/>
            </a:pPr>
            <a:fld id="{1C01FB89-64E8-47C0-B109-87D01C490FFA}" type="slidenum">
              <a:rPr lang="en-US"/>
              <a:pPr>
                <a:defRPr/>
              </a:pPr>
              <a:t>9</a:t>
            </a:fld>
            <a:endParaRPr lang="en-US" dirty="0"/>
          </a:p>
        </p:txBody>
      </p:sp>
      <p:pic>
        <p:nvPicPr>
          <p:cNvPr id="6" name="Picture 5" descr="A picture containing person, indoor, woman, man&#10;&#10;Description automatically generated">
            <a:extLst>
              <a:ext uri="{FF2B5EF4-FFF2-40B4-BE49-F238E27FC236}">
                <a16:creationId xmlns:a16="http://schemas.microsoft.com/office/drawing/2014/main" id="{00076699-31D3-AC4D-A133-21DE01AC27C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4319201" y="3986565"/>
            <a:ext cx="4291399" cy="2306285"/>
          </a:xfrm>
          <a:prstGeom prst="rect">
            <a:avLst/>
          </a:prstGeom>
        </p:spPr>
      </p:pic>
    </p:spTree>
    <p:extLst>
      <p:ext uri="{BB962C8B-B14F-4D97-AF65-F5344CB8AC3E}">
        <p14:creationId xmlns:p14="http://schemas.microsoft.com/office/powerpoint/2010/main" val="4172680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a:themeElements>
    <a:clrScheme name="Custo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CC00"/>
      </a:hlink>
      <a:folHlink>
        <a:srgbClr val="99CC00"/>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blank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1B2EC365C871D4CAD73E44205EBC702" ma:contentTypeVersion="12" ma:contentTypeDescription="Create a new document." ma:contentTypeScope="" ma:versionID="bbb4de0dd6a2688cc44862ddb8f3b29b">
  <xsd:schema xmlns:xsd="http://www.w3.org/2001/XMLSchema" xmlns:xs="http://www.w3.org/2001/XMLSchema" xmlns:p="http://schemas.microsoft.com/office/2006/metadata/properties" xmlns:ns2="d1183218-db97-4848-9163-4e2b73f67c99" xmlns:ns3="ef681f15-ec5c-4e76-a0fa-b5ed7fbb22f3" targetNamespace="http://schemas.microsoft.com/office/2006/metadata/properties" ma:root="true" ma:fieldsID="2cb8003ac89622dfe7bed9eb152d4277" ns2:_="" ns3:_="">
    <xsd:import namespace="d1183218-db97-4848-9163-4e2b73f67c99"/>
    <xsd:import namespace="ef681f15-ec5c-4e76-a0fa-b5ed7fbb22f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183218-db97-4848-9163-4e2b73f67c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681f15-ec5c-4e76-a0fa-b5ed7fbb22f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C6A3E20-3822-4475-AFF5-5B8F583F3944}"/>
</file>

<file path=customXml/itemProps2.xml><?xml version="1.0" encoding="utf-8"?>
<ds:datastoreItem xmlns:ds="http://schemas.openxmlformats.org/officeDocument/2006/customXml" ds:itemID="{F326E454-6A5B-4C07-8C5E-2659352A7708}"/>
</file>

<file path=customXml/itemProps3.xml><?xml version="1.0" encoding="utf-8"?>
<ds:datastoreItem xmlns:ds="http://schemas.openxmlformats.org/officeDocument/2006/customXml" ds:itemID="{31464AC6-B10C-4AED-B828-59F44F158809}"/>
</file>

<file path=docProps/app.xml><?xml version="1.0" encoding="utf-8"?>
<Properties xmlns="http://schemas.openxmlformats.org/officeDocument/2006/extended-properties" xmlns:vt="http://schemas.openxmlformats.org/officeDocument/2006/docPropsVTypes">
  <Template>template</Template>
  <TotalTime>5054</TotalTime>
  <Words>2153</Words>
  <Application>Microsoft Office PowerPoint</Application>
  <PresentationFormat>On-screen Show (4:3)</PresentationFormat>
  <Paragraphs>230</Paragraphs>
  <Slides>24</Slides>
  <Notes>21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24</vt:i4>
      </vt:variant>
    </vt:vector>
  </HeadingPairs>
  <TitlesOfParts>
    <vt:vector size="29" baseType="lpstr">
      <vt:lpstr>Arial</vt:lpstr>
      <vt:lpstr>Times New Roman</vt:lpstr>
      <vt:lpstr>Copperplate Gothic Bold</vt:lpstr>
      <vt:lpstr>3_blank</vt:lpstr>
      <vt:lpstr>2_blank</vt:lpstr>
      <vt:lpstr>PowerPoint Presentation</vt:lpstr>
      <vt:lpstr>PowerPoint Presentation</vt:lpstr>
      <vt:lpstr>PowerPoint Presentation</vt:lpstr>
      <vt:lpstr>Commodity Liaison Committee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IR-4 Teamwork  Produces Results</vt:lpstr>
    </vt:vector>
  </TitlesOfParts>
  <Company>Cook/IR-4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Sherrilynn Novack</dc:creator>
  <cp:lastModifiedBy>Deborah Carpenter</cp:lastModifiedBy>
  <cp:revision>249</cp:revision>
  <dcterms:created xsi:type="dcterms:W3CDTF">2003-11-20T19:32:30Z</dcterms:created>
  <dcterms:modified xsi:type="dcterms:W3CDTF">2020-02-18T16:12:19Z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0x010100F1B2EC365C871D4CAD73E44205EBC702</vt:lpwstr>
  </property>
</Properties>
</file>