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leo Ligh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acial Indifference" panose="020B0604020202020204" charset="0"/>
      <p:regular r:id="rId21"/>
    </p:embeddedFont>
    <p:embeddedFont>
      <p:font typeface="Glacial Indifferen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26364" y="-188262"/>
            <a:ext cx="7806943" cy="1068253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601" r="5601"/>
          <a:stretch>
            <a:fillRect/>
          </a:stretch>
        </p:blipFill>
        <p:spPr>
          <a:xfrm>
            <a:off x="-543867" y="509596"/>
            <a:ext cx="12352120" cy="92678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280270" y="1028700"/>
            <a:ext cx="14443187" cy="8229600"/>
          </a:xfrm>
          <a:prstGeom prst="rect">
            <a:avLst/>
          </a:prstGeom>
          <a:solidFill>
            <a:srgbClr val="638C80">
              <a:alpha val="92941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945417">
            <a:off x="-2238846" y="4454113"/>
            <a:ext cx="5087291" cy="23401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44451">
            <a:off x="14089051" y="1384303"/>
            <a:ext cx="7103843" cy="18114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434745" y="1778233"/>
            <a:ext cx="9748361" cy="50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spc="320" dirty="0">
                <a:solidFill>
                  <a:srgbClr val="FDFAE6"/>
                </a:solidFill>
                <a:latin typeface="Glacial Indifference Bold"/>
              </a:rPr>
              <a:t>IR-4 NORTH CENTRAL REGION LABORATORY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434745" y="3633287"/>
            <a:ext cx="11337596" cy="4798784"/>
            <a:chOff x="0" y="0"/>
            <a:chExt cx="15116795" cy="6398378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5116795" cy="5364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8800" spc="-87">
                  <a:solidFill>
                    <a:srgbClr val="FDFAE6"/>
                  </a:solidFill>
                  <a:latin typeface="Glacial Indifference Bold"/>
                </a:rPr>
                <a:t>Method Development for Flonicamid on Prickly Pear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61451"/>
              <a:ext cx="15116795" cy="636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3200" spc="84" dirty="0">
                  <a:solidFill>
                    <a:srgbClr val="FDFAE6"/>
                  </a:solidFill>
                  <a:latin typeface="Glacial Indifference"/>
                </a:rPr>
                <a:t>Lester Geissel, </a:t>
              </a:r>
              <a:r>
                <a:rPr lang="en-US" sz="3200" spc="84" dirty="0" err="1">
                  <a:solidFill>
                    <a:srgbClr val="FDFAE6"/>
                  </a:solidFill>
                  <a:latin typeface="Glacial Indifference"/>
                </a:rPr>
                <a:t>Sima</a:t>
              </a:r>
              <a:r>
                <a:rPr lang="en-US" sz="3200" spc="84" dirty="0">
                  <a:solidFill>
                    <a:srgbClr val="FDFAE6"/>
                  </a:solidFill>
                  <a:latin typeface="Glacial Indifference"/>
                </a:rPr>
                <a:t> Kumar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28150" y="-404981"/>
            <a:ext cx="13131150" cy="8229600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3131150" cy="8229600"/>
          </a:xfrm>
          <a:prstGeom prst="rect">
            <a:avLst/>
          </a:prstGeom>
          <a:solidFill>
            <a:srgbClr val="638C80">
              <a:alpha val="9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570818" y="2492603"/>
            <a:ext cx="11535582" cy="5229293"/>
            <a:chOff x="-4" y="-9525"/>
            <a:chExt cx="14482961" cy="6972391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4482957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70">
                  <a:solidFill>
                    <a:srgbClr val="FDFAE6"/>
                  </a:solidFill>
                  <a:latin typeface="Glacial Indifference Bold"/>
                </a:rPr>
                <a:t>Recovery Issues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4" y="2384690"/>
              <a:ext cx="14482961" cy="457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	- Spiked blank solutions at various points</a:t>
              </a:r>
            </a:p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	- Loss occurring during evaporation steps</a:t>
              </a:r>
            </a:p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	- N-EVAP was taking a long time for evaporation of:</a:t>
              </a:r>
            </a:p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		- </a:t>
              </a:r>
              <a:r>
                <a:rPr lang="en-US" sz="3600" spc="30" dirty="0" err="1">
                  <a:solidFill>
                    <a:srgbClr val="FDFAE6"/>
                  </a:solidFill>
                  <a:latin typeface="Glacial Indifference"/>
                </a:rPr>
                <a:t>Acetonitrile:water</a:t>
              </a: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 after C18 column</a:t>
              </a:r>
            </a:p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		- Ethyl acetate from the partition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28150" y="-404981"/>
            <a:ext cx="13131150" cy="8229600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3131150" cy="8229600"/>
          </a:xfrm>
          <a:prstGeom prst="rect">
            <a:avLst/>
          </a:prstGeom>
          <a:solidFill>
            <a:srgbClr val="638C80">
              <a:alpha val="9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531332" y="1237059"/>
            <a:ext cx="10862221" cy="7648995"/>
            <a:chOff x="0" y="277812"/>
            <a:chExt cx="14482961" cy="10198658"/>
          </a:xfrm>
        </p:grpSpPr>
        <p:sp>
          <p:nvSpPr>
            <p:cNvPr id="5" name="TextBox 5"/>
            <p:cNvSpPr txBox="1"/>
            <p:nvPr/>
          </p:nvSpPr>
          <p:spPr>
            <a:xfrm>
              <a:off x="0" y="277812"/>
              <a:ext cx="14482957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70" dirty="0">
                  <a:solidFill>
                    <a:srgbClr val="FDFAE6"/>
                  </a:solidFill>
                  <a:latin typeface="Glacial Indifference Bold"/>
                </a:rPr>
                <a:t>Recovery Issues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68186"/>
              <a:ext cx="14482961" cy="840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Tried</a:t>
              </a: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:</a:t>
              </a:r>
            </a:p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	- increasing bore size of N-EVAP needles</a:t>
              </a:r>
            </a:p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	- increasing water bath from 45C to 50C</a:t>
              </a:r>
            </a:p>
            <a:p>
              <a:pPr>
                <a:lnSpc>
                  <a:spcPts val="4500"/>
                </a:lnSpc>
              </a:pPr>
              <a:r>
                <a:rPr lang="en-US" sz="3600" spc="30" dirty="0">
                  <a:solidFill>
                    <a:srgbClr val="FDFAE6"/>
                  </a:solidFill>
                  <a:latin typeface="Glacial Indifference"/>
                </a:rPr>
                <a:t>Result</a:t>
              </a: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:</a:t>
              </a:r>
            </a:p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	- This combo slightly improved recoveries</a:t>
              </a:r>
            </a:p>
            <a:p>
              <a:pPr>
                <a:lnSpc>
                  <a:spcPts val="4500"/>
                </a:lnSpc>
              </a:pPr>
              <a:endParaRPr lang="en-US" sz="3200" spc="30" dirty="0">
                <a:solidFill>
                  <a:srgbClr val="FDFAE6"/>
                </a:solidFill>
                <a:latin typeface="Glacial Indifference"/>
              </a:endParaRP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Increased recovery with 1ml of water added before </a:t>
              </a:r>
              <a:r>
                <a:rPr lang="en-US" sz="3200" spc="30" dirty="0" err="1">
                  <a:solidFill>
                    <a:srgbClr val="FDFAE6"/>
                  </a:solidFill>
                  <a:latin typeface="Glacial Indifference"/>
                </a:rPr>
                <a:t>evap</a:t>
              </a: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 of ethyl acetate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Also collected fourth ethyl acetate partition and found small amount of analytes (added fourth partition to working outline)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88848"/>
            <a:ext cx="11400783" cy="1098677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208584" y="1028700"/>
            <a:ext cx="11476843" cy="8229600"/>
          </a:xfrm>
          <a:prstGeom prst="rect">
            <a:avLst/>
          </a:prstGeom>
          <a:solidFill>
            <a:srgbClr val="638C80"/>
          </a:solidFill>
        </p:spPr>
      </p:sp>
      <p:sp>
        <p:nvSpPr>
          <p:cNvPr id="6" name="TextBox 6"/>
          <p:cNvSpPr txBox="1"/>
          <p:nvPr/>
        </p:nvSpPr>
        <p:spPr>
          <a:xfrm>
            <a:off x="8241537" y="4157663"/>
            <a:ext cx="9840114" cy="5152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Using the </a:t>
            </a:r>
            <a:r>
              <a:rPr lang="en-US" sz="3200" spc="30" dirty="0" err="1">
                <a:solidFill>
                  <a:srgbClr val="FDFAE6"/>
                </a:solidFill>
                <a:latin typeface="Glacial Indifference"/>
              </a:rPr>
              <a:t>Turbovap</a:t>
            </a: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, we tried: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- addition of 0.5ml of water to the ethyl acetate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- water bath temp set at 50C</a:t>
            </a:r>
          </a:p>
          <a:p>
            <a:pPr>
              <a:lnSpc>
                <a:spcPts val="4500"/>
              </a:lnSpc>
            </a:pPr>
            <a:endParaRPr lang="en-US" sz="3200" spc="30" dirty="0">
              <a:solidFill>
                <a:srgbClr val="FDFAE6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Result: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- Evaporation rate increased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- Recovery in acceptable range</a:t>
            </a:r>
          </a:p>
          <a:p>
            <a:pPr>
              <a:lnSpc>
                <a:spcPts val="4500"/>
              </a:lnSpc>
            </a:pPr>
            <a:endParaRPr lang="en-US" sz="3200" spc="30" dirty="0">
              <a:solidFill>
                <a:srgbClr val="FDFAE6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3200" spc="30" dirty="0">
              <a:solidFill>
                <a:srgbClr val="FDFAE6"/>
              </a:solidFill>
              <a:latin typeface="Glacial Indifference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4756" t="12205" r="5268" b="10778"/>
          <a:stretch>
            <a:fillRect/>
          </a:stretch>
        </p:blipFill>
        <p:spPr>
          <a:xfrm>
            <a:off x="206349" y="736798"/>
            <a:ext cx="6864021" cy="88134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98961" y="1548202"/>
            <a:ext cx="950291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7000" spc="70" dirty="0">
                <a:solidFill>
                  <a:srgbClr val="FDFAE6"/>
                </a:solidFill>
                <a:latin typeface="Glacial Indifference Bold"/>
              </a:rPr>
              <a:t>CA Working Outline mentioned </a:t>
            </a:r>
            <a:r>
              <a:rPr lang="en-US" sz="7000" spc="70" dirty="0" err="1">
                <a:solidFill>
                  <a:srgbClr val="FDFAE6"/>
                </a:solidFill>
                <a:latin typeface="Glacial Indifference Bold"/>
              </a:rPr>
              <a:t>Turbovap</a:t>
            </a:r>
            <a:endParaRPr lang="en-US" sz="7000" spc="70" dirty="0">
              <a:solidFill>
                <a:srgbClr val="FDFAE6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506" y="1028700"/>
            <a:ext cx="12328989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78153" y="8061178"/>
            <a:ext cx="5523050" cy="27891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53400" y="2397125"/>
            <a:ext cx="6051679" cy="549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638C80"/>
                </a:solidFill>
                <a:latin typeface="Aleo Light"/>
              </a:rPr>
              <a:t>Prickly</a:t>
            </a:r>
          </a:p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638C80"/>
                </a:solidFill>
                <a:latin typeface="Aleo Light"/>
              </a:rPr>
              <a:t>Beyond</a:t>
            </a:r>
          </a:p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dirty="0">
                <a:solidFill>
                  <a:srgbClr val="638C80"/>
                </a:solidFill>
                <a:latin typeface="Aleo Light"/>
              </a:rPr>
              <a:t>Com-pear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88334" y="-378412"/>
            <a:ext cx="8187243" cy="6023857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756598" y="1028700"/>
            <a:ext cx="7502702" cy="7982405"/>
          </a:xfrm>
          <a:prstGeom prst="rect">
            <a:avLst/>
          </a:prstGeom>
          <a:solidFill>
            <a:srgbClr val="638C80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0"/>
            <a:ext cx="3703474" cy="7681941"/>
            <a:chOff x="0" y="0"/>
            <a:chExt cx="4937965" cy="1024258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6372" r="6372"/>
            <a:stretch>
              <a:fillRect/>
            </a:stretch>
          </p:blipFill>
          <p:spPr>
            <a:xfrm>
              <a:off x="0" y="0"/>
              <a:ext cx="4937965" cy="49942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7063" r="17063"/>
            <a:stretch>
              <a:fillRect/>
            </a:stretch>
          </p:blipFill>
          <p:spPr>
            <a:xfrm>
              <a:off x="0" y="5248294"/>
              <a:ext cx="4937965" cy="499429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4965161" y="1823554"/>
            <a:ext cx="3703474" cy="8518602"/>
            <a:chOff x="0" y="0"/>
            <a:chExt cx="4937965" cy="1135813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t="9528" b="9528"/>
            <a:stretch>
              <a:fillRect/>
            </a:stretch>
          </p:blipFill>
          <p:spPr>
            <a:xfrm>
              <a:off x="0" y="0"/>
              <a:ext cx="4937965" cy="555206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3425" r="44803" b="3425"/>
            <a:stretch>
              <a:fillRect/>
            </a:stretch>
          </p:blipFill>
          <p:spPr>
            <a:xfrm>
              <a:off x="0" y="5806068"/>
              <a:ext cx="4937965" cy="5552068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1028700" y="7875998"/>
            <a:ext cx="3699697" cy="2411002"/>
          </a:xfrm>
          <a:prstGeom prst="rect">
            <a:avLst/>
          </a:prstGeom>
          <a:solidFill>
            <a:srgbClr val="638C80"/>
          </a:solidFill>
        </p:spPr>
      </p:sp>
      <p:sp>
        <p:nvSpPr>
          <p:cNvPr id="11" name="AutoShape 11"/>
          <p:cNvSpPr/>
          <p:nvPr/>
        </p:nvSpPr>
        <p:spPr>
          <a:xfrm>
            <a:off x="4965161" y="-205039"/>
            <a:ext cx="3699697" cy="1840551"/>
          </a:xfrm>
          <a:prstGeom prst="rect">
            <a:avLst/>
          </a:prstGeom>
          <a:solidFill>
            <a:srgbClr val="638C80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38901">
            <a:off x="12450508" y="118898"/>
            <a:ext cx="6799278" cy="17338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133325">
            <a:off x="-1576756" y="8973530"/>
            <a:ext cx="5210912" cy="239701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453717" y="6646735"/>
            <a:ext cx="6108464" cy="1511710"/>
            <a:chOff x="0" y="0"/>
            <a:chExt cx="8144618" cy="201561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8144618" cy="77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190" dirty="0">
                  <a:solidFill>
                    <a:srgbClr val="FDFAE6"/>
                  </a:solidFill>
                  <a:latin typeface="Glacial Indifference Bold"/>
                </a:rPr>
                <a:t>SIMA KUMAR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01743"/>
              <a:ext cx="8144618" cy="71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LC/MS/MS Analyst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54814"/>
            <a:ext cx="9784506" cy="8362705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026230" y="7246614"/>
            <a:ext cx="10792302" cy="2011686"/>
          </a:xfrm>
          <a:prstGeom prst="rect">
            <a:avLst/>
          </a:prstGeom>
          <a:solidFill>
            <a:srgbClr val="638C80">
              <a:alpha val="9098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84000"/>
          </a:blip>
          <a:srcRect/>
          <a:stretch>
            <a:fillRect/>
          </a:stretch>
        </p:blipFill>
        <p:spPr>
          <a:xfrm rot="1522741">
            <a:off x="12856792" y="15330"/>
            <a:ext cx="7103843" cy="1811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2692" b="12931"/>
          <a:stretch>
            <a:fillRect/>
          </a:stretch>
        </p:blipFill>
        <p:spPr>
          <a:xfrm>
            <a:off x="515334" y="493621"/>
            <a:ext cx="10972800" cy="612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6230" y="2877270"/>
            <a:ext cx="9834141" cy="66148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 rot="-1473021">
            <a:off x="-888022" y="8870"/>
            <a:ext cx="5479837" cy="252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5290" y="387002"/>
            <a:ext cx="14297419" cy="95129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78153" y="8061178"/>
            <a:ext cx="5523050" cy="2789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15439" y="4890639"/>
            <a:ext cx="13397361" cy="5396361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365079" y="1028700"/>
            <a:ext cx="6894221" cy="7126728"/>
          </a:xfrm>
          <a:prstGeom prst="rect">
            <a:avLst/>
          </a:prstGeom>
          <a:solidFill>
            <a:srgbClr val="638C8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858611">
            <a:off x="14389909" y="6991182"/>
            <a:ext cx="7695204" cy="19622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6026" y="376384"/>
            <a:ext cx="7154647" cy="9534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93000"/>
          </a:blip>
          <a:srcRect/>
          <a:stretch>
            <a:fillRect/>
          </a:stretch>
        </p:blipFill>
        <p:spPr>
          <a:xfrm rot="-973816">
            <a:off x="-2529897" y="-333129"/>
            <a:ext cx="6116340" cy="28135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81213" y="1545527"/>
            <a:ext cx="5461953" cy="538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400" spc="42" dirty="0">
                <a:solidFill>
                  <a:srgbClr val="FDFAE6"/>
                </a:solidFill>
                <a:latin typeface="Glacial Indifference"/>
              </a:rPr>
              <a:t>Ingredients</a:t>
            </a:r>
            <a:r>
              <a:rPr lang="en-US" sz="4200" spc="42" dirty="0">
                <a:solidFill>
                  <a:srgbClr val="FDFAE6"/>
                </a:solidFill>
                <a:latin typeface="Glacial Indifference"/>
              </a:rPr>
              <a:t>: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Hibiscus Flower 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(reduce blood pressure)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Chamomile Flower </a:t>
            </a:r>
          </a:p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	(reduce anxiety)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Orange Peel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Natural Flavor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Sunflower Lecithin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3200" spc="30" dirty="0">
                <a:solidFill>
                  <a:srgbClr val="FDFAE6"/>
                </a:solidFill>
                <a:latin typeface="Glacial Indifference"/>
              </a:rPr>
              <a:t>Soy Lecithin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4000"/>
          </a:blip>
          <a:srcRect/>
          <a:stretch>
            <a:fillRect/>
          </a:stretch>
        </p:blipFill>
        <p:spPr>
          <a:xfrm rot="-6893959">
            <a:off x="-1849053" y="8159044"/>
            <a:ext cx="4779373" cy="21985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0707" y="0"/>
            <a:ext cx="15100183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333249">
            <a:off x="15006242" y="-1371525"/>
            <a:ext cx="5963154" cy="27430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4270B8-4771-4742-B564-F05685395F37}"/>
              </a:ext>
            </a:extLst>
          </p:cNvPr>
          <p:cNvGrpSpPr/>
          <p:nvPr/>
        </p:nvGrpSpPr>
        <p:grpSpPr>
          <a:xfrm>
            <a:off x="1028700" y="1028700"/>
            <a:ext cx="9080950" cy="7538531"/>
            <a:chOff x="1028700" y="1028700"/>
            <a:chExt cx="9080950" cy="7538531"/>
          </a:xfrm>
        </p:grpSpPr>
        <p:sp>
          <p:nvSpPr>
            <p:cNvPr id="5" name="AutoShape 5"/>
            <p:cNvSpPr/>
            <p:nvPr/>
          </p:nvSpPr>
          <p:spPr>
            <a:xfrm>
              <a:off x="1028700" y="1028700"/>
              <a:ext cx="9080950" cy="7538531"/>
            </a:xfrm>
            <a:prstGeom prst="rect">
              <a:avLst/>
            </a:prstGeom>
            <a:solidFill>
              <a:srgbClr val="FDFAE6"/>
            </a:solidFill>
          </p:spPr>
        </p:sp>
        <p:grpSp>
          <p:nvGrpSpPr>
            <p:cNvPr id="7" name="Group 7"/>
            <p:cNvGrpSpPr/>
            <p:nvPr/>
          </p:nvGrpSpPr>
          <p:grpSpPr>
            <a:xfrm>
              <a:off x="2001537" y="2380916"/>
              <a:ext cx="7135275" cy="5525168"/>
              <a:chOff x="0" y="0"/>
              <a:chExt cx="9513700" cy="7366891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9513700" cy="901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460"/>
                  </a:lnSpc>
                </a:pPr>
                <a:r>
                  <a:rPr lang="en-US" sz="4200" spc="420" dirty="0">
                    <a:solidFill>
                      <a:srgbClr val="638C80"/>
                    </a:solidFill>
                    <a:latin typeface="Glacial Indifference"/>
                  </a:rPr>
                  <a:t>THE PROBLEM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099007"/>
                <a:ext cx="9513700" cy="704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0"/>
                  </a:lnSpc>
                </a:pPr>
                <a:endParaRPr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2729132"/>
                <a:ext cx="9513700" cy="901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460"/>
                  </a:lnSpc>
                </a:pPr>
                <a:r>
                  <a:rPr lang="en-US" sz="4200" spc="420" dirty="0">
                    <a:solidFill>
                      <a:srgbClr val="638C80"/>
                    </a:solidFill>
                    <a:latin typeface="Glacial Indifference"/>
                  </a:rPr>
                  <a:t>SOLUTIONS ATTEMPTED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3875764"/>
                <a:ext cx="9513700" cy="704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0"/>
                  </a:lnSpc>
                </a:pPr>
                <a:endParaRPr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5515408"/>
                <a:ext cx="9513700" cy="901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460"/>
                  </a:lnSpc>
                </a:pPr>
                <a:r>
                  <a:rPr lang="en-US" sz="4200" spc="420">
                    <a:solidFill>
                      <a:srgbClr val="638C80"/>
                    </a:solidFill>
                    <a:latin typeface="Glacial Indifference"/>
                  </a:rPr>
                  <a:t>RESULTS OF ATTEMPTS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6662041"/>
                <a:ext cx="9513700" cy="704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0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88848"/>
            <a:ext cx="11400783" cy="1098677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208584" y="1028700"/>
            <a:ext cx="11476843" cy="8229600"/>
          </a:xfrm>
          <a:prstGeom prst="rect">
            <a:avLst/>
          </a:prstGeom>
          <a:solidFill>
            <a:srgbClr val="638C80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8241355" y="2445459"/>
            <a:ext cx="9017945" cy="5941917"/>
            <a:chOff x="-3" y="2025991"/>
            <a:chExt cx="12023926" cy="9198016"/>
          </a:xfrm>
        </p:grpSpPr>
        <p:sp>
          <p:nvSpPr>
            <p:cNvPr id="5" name="TextBox 5"/>
            <p:cNvSpPr txBox="1"/>
            <p:nvPr/>
          </p:nvSpPr>
          <p:spPr>
            <a:xfrm>
              <a:off x="0" y="2025991"/>
              <a:ext cx="12023923" cy="83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en-US" sz="3600" spc="337" dirty="0">
                  <a:solidFill>
                    <a:srgbClr val="FDFAE6"/>
                  </a:solidFill>
                  <a:latin typeface="Glacial Indifference"/>
                </a:rPr>
                <a:t>FLONICAMID AND THREE METABOLITES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63137"/>
              <a:ext cx="12023683" cy="261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5300" lvl="1" indent="-247650">
                <a:lnSpc>
                  <a:spcPts val="4500"/>
                </a:lnSpc>
                <a:buFont typeface="Arial"/>
                <a:buChar char="•"/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TFNA</a:t>
              </a:r>
            </a:p>
            <a:p>
              <a:pPr marL="495300" lvl="1" indent="-247650">
                <a:lnSpc>
                  <a:spcPts val="4500"/>
                </a:lnSpc>
                <a:buFont typeface="Arial"/>
                <a:buChar char="•"/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TFNG</a:t>
              </a:r>
            </a:p>
            <a:p>
              <a:pPr marL="495300" lvl="1" indent="-247650">
                <a:lnSpc>
                  <a:spcPts val="4500"/>
                </a:lnSpc>
                <a:buFont typeface="Arial"/>
                <a:buChar char="•"/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TFNA-AM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" y="6669747"/>
              <a:ext cx="12023683" cy="83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600" spc="340" dirty="0">
                  <a:solidFill>
                    <a:srgbClr val="FDFAE6"/>
                  </a:solidFill>
                  <a:latin typeface="Glacial Indifference"/>
                </a:rPr>
                <a:t>FOLLOWED REFERENCE METHOD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" y="7725192"/>
              <a:ext cx="12023683" cy="3498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- Two cleanup steps: C18 SPE column, and ethyl acetate partition</a:t>
              </a:r>
            </a:p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- First control showed significant interference or contamination for: TFNA and TFNA-AM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9" y="9980031"/>
              <a:ext cx="12023684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3816">
            <a:off x="-1582144" y="-125450"/>
            <a:ext cx="6116340" cy="28135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3328" y="7124700"/>
            <a:ext cx="5810629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7000" spc="70" dirty="0">
                <a:solidFill>
                  <a:srgbClr val="638C80"/>
                </a:solidFill>
                <a:latin typeface="Glacial Indifference Bold"/>
              </a:rPr>
              <a:t>Method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88848"/>
            <a:ext cx="11400783" cy="1098677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208584" y="1028700"/>
            <a:ext cx="11476843" cy="8229600"/>
          </a:xfrm>
          <a:prstGeom prst="rect">
            <a:avLst/>
          </a:prstGeom>
          <a:solidFill>
            <a:srgbClr val="638C80"/>
          </a:solidFill>
        </p:spPr>
      </p:sp>
      <p:grpSp>
        <p:nvGrpSpPr>
          <p:cNvPr id="4" name="Group 4"/>
          <p:cNvGrpSpPr/>
          <p:nvPr/>
        </p:nvGrpSpPr>
        <p:grpSpPr>
          <a:xfrm>
            <a:off x="8241358" y="1424826"/>
            <a:ext cx="9818042" cy="7422683"/>
            <a:chOff x="0" y="-28575"/>
            <a:chExt cx="12582723" cy="9896912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2582723" cy="2222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en-US" sz="3600" spc="337" dirty="0">
                  <a:solidFill>
                    <a:srgbClr val="FDFAE6"/>
                  </a:solidFill>
                  <a:latin typeface="Glacial Indifference"/>
                </a:rPr>
                <a:t>PSA (3-AMINOPROPYL FUNCTIONALIZED SILICA GEL) CLEAN UP AT </a:t>
              </a:r>
            </a:p>
            <a:p>
              <a:pPr>
                <a:lnSpc>
                  <a:spcPts val="4392"/>
                </a:lnSpc>
              </a:pPr>
              <a:r>
                <a:rPr lang="en-US" sz="3600" spc="337" dirty="0">
                  <a:solidFill>
                    <a:srgbClr val="FDFAE6"/>
                  </a:solidFill>
                  <a:latin typeface="Glacial Indifference"/>
                </a:rPr>
                <a:t>0.2G AND 0.4G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9" y="2419645"/>
              <a:ext cx="12023684" cy="71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No improvement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9" y="4059294"/>
              <a:ext cx="12023684" cy="1477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600" spc="340" dirty="0">
                  <a:solidFill>
                    <a:srgbClr val="FDFAE6"/>
                  </a:solidFill>
                  <a:latin typeface="Glacial Indifference"/>
                </a:rPr>
                <a:t>SOLVENT BLANK THROUGH REFERENCE METHOD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38" y="5782293"/>
              <a:ext cx="12023684" cy="71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Came up clean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9" y="7431464"/>
              <a:ext cx="12023684" cy="1477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600" spc="340" dirty="0">
                  <a:solidFill>
                    <a:srgbClr val="FDFAE6"/>
                  </a:solidFill>
                  <a:latin typeface="Glacial Indifference"/>
                </a:rPr>
                <a:t>TRIAL CONTROL WITH GLASSWARE FROM SOLVENT BLANK TEST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8" y="9154466"/>
              <a:ext cx="12023684" cy="71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Peaks still present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3816">
            <a:off x="-1582144" y="-125450"/>
            <a:ext cx="6116340" cy="2813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11682" r="6996"/>
          <a:stretch>
            <a:fillRect/>
          </a:stretch>
        </p:blipFill>
        <p:spPr>
          <a:xfrm>
            <a:off x="2603953" y="699810"/>
            <a:ext cx="4403099" cy="72152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833135" y="8191500"/>
            <a:ext cx="357946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7000" spc="70">
                <a:solidFill>
                  <a:srgbClr val="638C80"/>
                </a:solidFill>
                <a:latin typeface="Glacial Indifference Bold"/>
              </a:rPr>
              <a:t>Steps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88848"/>
            <a:ext cx="11400783" cy="1098677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208584" y="1028700"/>
            <a:ext cx="11476843" cy="8229600"/>
          </a:xfrm>
          <a:prstGeom prst="rect">
            <a:avLst/>
          </a:prstGeom>
          <a:solidFill>
            <a:srgbClr val="638C80"/>
          </a:solidFill>
        </p:spPr>
      </p:sp>
      <p:grpSp>
        <p:nvGrpSpPr>
          <p:cNvPr id="4" name="Group 4"/>
          <p:cNvGrpSpPr/>
          <p:nvPr/>
        </p:nvGrpSpPr>
        <p:grpSpPr>
          <a:xfrm>
            <a:off x="8241358" y="2132232"/>
            <a:ext cx="9665642" cy="6077196"/>
            <a:chOff x="0" y="712357"/>
            <a:chExt cx="12023923" cy="8102928"/>
          </a:xfrm>
        </p:grpSpPr>
        <p:sp>
          <p:nvSpPr>
            <p:cNvPr id="5" name="TextBox 5"/>
            <p:cNvSpPr txBox="1"/>
            <p:nvPr/>
          </p:nvSpPr>
          <p:spPr>
            <a:xfrm>
              <a:off x="0" y="712357"/>
              <a:ext cx="12023923" cy="222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en-US" sz="3600" spc="337" dirty="0">
                  <a:solidFill>
                    <a:srgbClr val="FDFAE6"/>
                  </a:solidFill>
                  <a:latin typeface="Glacial Indifference"/>
                </a:rPr>
                <a:t>TRIED CONTROL FROM INITIAL TRIAL AND ONE FROM EACH REMAINING TRIAL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9" y="2498532"/>
              <a:ext cx="12023684" cy="225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All peaks still present</a:t>
              </a:r>
            </a:p>
            <a:p>
              <a:pPr>
                <a:lnSpc>
                  <a:spcPts val="4500"/>
                </a:lnSpc>
              </a:pPr>
              <a:endParaRPr lang="en-US" sz="3200" spc="30" dirty="0">
                <a:solidFill>
                  <a:srgbClr val="FDFAE6"/>
                </a:solidFill>
                <a:latin typeface="Glacial Indifference"/>
              </a:endParaRPr>
            </a:p>
            <a:p>
              <a:pPr>
                <a:lnSpc>
                  <a:spcPts val="4500"/>
                </a:lnSpc>
              </a:pPr>
              <a:endParaRPr lang="en-US" sz="3200" spc="30" dirty="0">
                <a:solidFill>
                  <a:srgbClr val="FDFAE6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9" y="4839531"/>
              <a:ext cx="12023684" cy="1477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600" spc="340" dirty="0">
                  <a:solidFill>
                    <a:srgbClr val="FDFAE6"/>
                  </a:solidFill>
                  <a:latin typeface="Glacial Indifference"/>
                </a:rPr>
                <a:t>CONTACTED CA LAB - THEY SENT THEIR FLONICAMID ON HOPS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39" y="6562532"/>
              <a:ext cx="12023684" cy="225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Had the C18 and ethyl acetate clean up, plus additional Nexus SPE clean up column</a:t>
              </a:r>
            </a:p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Peaks still present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3816">
            <a:off x="-1582144" y="-125450"/>
            <a:ext cx="6116340" cy="2813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595" t="12452" r="1569" b="6453"/>
          <a:stretch>
            <a:fillRect/>
          </a:stretch>
        </p:blipFill>
        <p:spPr>
          <a:xfrm rot="-5400000">
            <a:off x="1344617" y="965391"/>
            <a:ext cx="6041921" cy="6673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33135" y="8191500"/>
            <a:ext cx="357946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7000" spc="70">
                <a:solidFill>
                  <a:srgbClr val="638C80"/>
                </a:solidFill>
                <a:latin typeface="Glacial Indifference Bold"/>
              </a:rPr>
              <a:t>Steps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88848"/>
            <a:ext cx="11400783" cy="10986779"/>
          </a:xfrm>
          <a:prstGeom prst="rect">
            <a:avLst/>
          </a:prstGeom>
          <a:solidFill>
            <a:srgbClr val="638C80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208584" y="1028700"/>
            <a:ext cx="11476843" cy="8229600"/>
          </a:xfrm>
          <a:prstGeom prst="rect">
            <a:avLst/>
          </a:prstGeom>
          <a:solidFill>
            <a:srgbClr val="638C8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688" r="10961"/>
          <a:stretch>
            <a:fillRect/>
          </a:stretch>
        </p:blipFill>
        <p:spPr>
          <a:xfrm>
            <a:off x="605416" y="1804998"/>
            <a:ext cx="7008524" cy="6441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73816">
            <a:off x="-1582144" y="-125450"/>
            <a:ext cx="6116340" cy="28135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33135" y="8191500"/>
            <a:ext cx="357946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7000" spc="70">
                <a:solidFill>
                  <a:srgbClr val="638C80"/>
                </a:solidFill>
                <a:latin typeface="Glacial Indifference Bold"/>
              </a:rPr>
              <a:t>Steps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241358" y="2631674"/>
            <a:ext cx="9017942" cy="4349419"/>
            <a:chOff x="0" y="-28575"/>
            <a:chExt cx="12023923" cy="57992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12023923" cy="715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en-US" sz="3600" spc="337" dirty="0">
                  <a:solidFill>
                    <a:srgbClr val="FDFAE6"/>
                  </a:solidFill>
                  <a:latin typeface="Glacial Indifference"/>
                </a:rPr>
                <a:t>HORROCK'S FARM MARKET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9" y="932118"/>
              <a:ext cx="12023684" cy="3022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They sold prickly pear pads - some were purchased for test run</a:t>
              </a:r>
            </a:p>
            <a:p>
              <a:pPr>
                <a:lnSpc>
                  <a:spcPts val="4500"/>
                </a:lnSpc>
              </a:pPr>
              <a:endParaRPr lang="en-US" sz="3200" spc="30" dirty="0">
                <a:solidFill>
                  <a:srgbClr val="FDFAE6"/>
                </a:solidFill>
                <a:latin typeface="Glacial Indifference"/>
              </a:endParaRPr>
            </a:p>
            <a:p>
              <a:pPr>
                <a:lnSpc>
                  <a:spcPts val="4500"/>
                </a:lnSpc>
              </a:pPr>
              <a:endParaRPr lang="en-US" sz="3200" spc="30" dirty="0">
                <a:solidFill>
                  <a:srgbClr val="FDFAE6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9" y="4087074"/>
              <a:ext cx="12023684" cy="728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600" spc="340" dirty="0">
                  <a:solidFill>
                    <a:srgbClr val="FDFAE6"/>
                  </a:solidFill>
                  <a:latin typeface="Glacial Indifference"/>
                </a:rPr>
                <a:t>RAN HORROCK'S PRICKLY PEAR PADS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9" y="5056781"/>
              <a:ext cx="12023684" cy="71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spc="30" dirty="0">
                  <a:solidFill>
                    <a:srgbClr val="FDFAE6"/>
                  </a:solidFill>
                  <a:latin typeface="Glacial Indifference"/>
                </a:rPr>
                <a:t>Results were good - no peaks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ABEC44-6864-414F-B8EE-4FA18B9B531D}"/>
</file>

<file path=customXml/itemProps2.xml><?xml version="1.0" encoding="utf-8"?>
<ds:datastoreItem xmlns:ds="http://schemas.openxmlformats.org/officeDocument/2006/customXml" ds:itemID="{85EF92C2-1AF1-4F18-A14B-3A41482ACAAB}"/>
</file>

<file path=customXml/itemProps3.xml><?xml version="1.0" encoding="utf-8"?>
<ds:datastoreItem xmlns:ds="http://schemas.openxmlformats.org/officeDocument/2006/customXml" ds:itemID="{C33DA9F0-DE83-4717-8994-5D48AF8FB959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357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Glacial Indifference Bold</vt:lpstr>
      <vt:lpstr>Glacial Indifference</vt:lpstr>
      <vt:lpstr>Aleo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Geissel - Prickly Pear Presentation</dc:title>
  <cp:lastModifiedBy>Connie Geissel</cp:lastModifiedBy>
  <cp:revision>4</cp:revision>
  <dcterms:created xsi:type="dcterms:W3CDTF">2006-08-16T00:00:00Z</dcterms:created>
  <dcterms:modified xsi:type="dcterms:W3CDTF">2020-02-19T21:17:37Z</dcterms:modified>
  <dc:identifier>DAD0BSGFj9A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