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4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72" r:id="rId2"/>
    <p:sldId id="279" r:id="rId3"/>
    <p:sldId id="271" r:id="rId4"/>
    <p:sldId id="265" r:id="rId5"/>
    <p:sldId id="267" r:id="rId6"/>
    <p:sldId id="269" r:id="rId7"/>
    <p:sldId id="268" r:id="rId8"/>
    <p:sldId id="266" r:id="rId9"/>
    <p:sldId id="259" r:id="rId10"/>
    <p:sldId id="262" r:id="rId11"/>
    <p:sldId id="260" r:id="rId12"/>
    <p:sldId id="256" r:id="rId13"/>
    <p:sldId id="264" r:id="rId14"/>
    <p:sldId id="263" r:id="rId15"/>
    <p:sldId id="261" r:id="rId16"/>
    <p:sldId id="275" r:id="rId17"/>
    <p:sldId id="258" r:id="rId18"/>
    <p:sldId id="257" r:id="rId19"/>
    <p:sldId id="27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hardt, Susan" initials="ES" lastIdx="1" clrIdx="0">
    <p:extLst>
      <p:ext uri="{19B8F6BF-5375-455C-9EA6-DF929625EA0E}">
        <p15:presenceInfo xmlns:p15="http://schemas.microsoft.com/office/powerpoint/2012/main" userId="S::serhardt@msu.edu::75cbbc36-e606-42be-ae56-41c50a71d7b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4" autoAdjust="0"/>
    <p:restoredTop sz="94660"/>
  </p:normalViewPr>
  <p:slideViewPr>
    <p:cSldViewPr snapToGrid="0">
      <p:cViewPr varScale="1">
        <p:scale>
          <a:sx n="87" d="100"/>
          <a:sy n="87" d="100"/>
        </p:scale>
        <p:origin x="51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Relationship Id="rId27" Type="http://schemas.openxmlformats.org/officeDocument/2006/relationships/customXml" Target="../customXml/item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2-19T13:40:47.116" idx="1">
    <p:pos x="8652" y="981"/>
    <p:text/>
    <p:extLst>
      <p:ext uri="{C676402C-5697-4E1C-873F-D02D1690AC5C}">
        <p15:threadingInfo xmlns:p15="http://schemas.microsoft.com/office/powerpoint/2012/main" timeZoneBias="30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BB562A-7728-4E2D-B3AC-5B65ABEB586C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2E915D-F1A3-49D9-B1B4-67DC8EBE1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807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2E915D-F1A3-49D9-B1B4-67DC8EBE109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9572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want to tell everyone how yucky prickly pears are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2E915D-F1A3-49D9-B1B4-67DC8EBE109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1363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2E915D-F1A3-49D9-B1B4-67DC8EBE109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7806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2E915D-F1A3-49D9-B1B4-67DC8EBE109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1239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DF358-7209-481F-86B4-7D885BB2FD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92E0A7-A56E-45D1-A37A-AB6AC06BEC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1F1154-A087-4890-B1A2-635BEE155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5FBCE-27E3-44BB-B51B-F781802520D0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B69D3A-C3D9-4B36-A971-3244F45E45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A1D7C4-5C69-474B-8663-855562821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AC816-52B1-4452-9B3C-30F71103B7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59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C3AE92-C0BB-478E-8D33-D81A26DC3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3283C7-F1AD-41F3-BC08-BBEBA6F1A3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C9C6BA-4EF8-4531-B5BB-7F5D5C4F2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5FBCE-27E3-44BB-B51B-F781802520D0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D1EE8A-993B-4190-8C53-DE32D7A52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806AF8-6F98-4FD1-99B9-57B8F54FB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AC816-52B1-4452-9B3C-30F71103B7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661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99F85C5-6B5A-422B-BA2D-98649E657C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EE9DD9-7630-4FE3-96E1-074A4F1186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BD3ED8-3369-4439-BC53-5C1ED0CE8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5FBCE-27E3-44BB-B51B-F781802520D0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86A23D-F7C0-4CAB-A27E-F5312F64E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43E8FF-A930-4930-B110-31B977E31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AC816-52B1-4452-9B3C-30F71103B7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170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F892C-FEE4-4C2F-8569-C0B075E8C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EA6D68-E2B1-4E77-A02A-38AF632EE4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A611A9-170D-490A-9D89-ACB6FE692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5FBCE-27E3-44BB-B51B-F781802520D0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5837E2-1427-499C-8DEB-F6236C240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8B8D8E-98C4-4F2A-AE8D-775970856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AC816-52B1-4452-9B3C-30F71103B7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132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D43528-A588-414C-B66C-1B8BC47F2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8FE9BD-E9A2-496F-A93A-C5144C5173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725305-509D-480D-A25D-553672AED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5FBCE-27E3-44BB-B51B-F781802520D0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C1E8B5-C477-4FDF-8960-6C190162F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B5A4E0-6BEB-4D8A-ABA2-F4ACB8F94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AC816-52B1-4452-9B3C-30F71103B7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293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70A3B2-5996-476C-B8AC-A1F690554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FAB8A9-0D50-4A8F-8824-B0C74D845B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6C4AD5-DF38-4D4D-BA13-D3F4204C1D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6BA6A4-9B3F-498C-AE87-7EB7E431A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5FBCE-27E3-44BB-B51B-F781802520D0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479F9B-1B1A-4F93-9AAC-B2D253285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D36EAC-03B0-4E12-BA78-F2BB692B2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AC816-52B1-4452-9B3C-30F71103B7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885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E5378-BDBA-4F50-93AD-0729E48AE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35903A-84E5-460E-9113-41972C2719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47D899-165C-4888-A9D0-F5ADC7D738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48C959-3788-450D-BAAA-DF4748BCAC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DDDA91D-684C-404F-A370-6EE91C7AE1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1A3B03E-4674-41B0-A0DF-D801690C5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5FBCE-27E3-44BB-B51B-F781802520D0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B070849-72A8-4C56-9631-049051E9F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02E5C3-CECB-4DE1-B814-48A55B023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AC816-52B1-4452-9B3C-30F71103B7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781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2F0E9-2DCF-4DD3-87C9-DCB072DB5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885961-2867-48A0-B97C-50725556B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5FBCE-27E3-44BB-B51B-F781802520D0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F72D2D-2258-443E-875B-AEC176221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1AD879-EC59-4CE0-997F-8D16FF9F0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AC816-52B1-4452-9B3C-30F71103B7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448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AD3B6B-9454-4DB3-8319-D1F18DCE8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5FBCE-27E3-44BB-B51B-F781802520D0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DC6E99-0850-4DE9-A6A7-F1A3C2832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30D857-B84B-4D8A-AEB3-5D35AF8A7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AC816-52B1-4452-9B3C-30F71103B7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882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2B831-652F-463D-BD8C-E82862DE5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06801A-4001-4B30-8138-C71209F4A5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72D3D4-2E44-4ABF-AFAB-734CC049C5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7230DD-041E-4817-8C98-2929B8FA7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5FBCE-27E3-44BB-B51B-F781802520D0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84429D-9885-4537-A304-4515E647C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9E08CE-D0C4-4732-B501-7C0C89751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AC816-52B1-4452-9B3C-30F71103B7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628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8E423-6C27-4661-825C-FE4D7F8949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B55B15-9AAD-4129-857B-30AA7E5B45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140D75-BB42-47B3-8577-27CF1DDDF2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855133-7C99-49FF-AE15-FB7983553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5FBCE-27E3-44BB-B51B-F781802520D0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911476-5A1C-4BD3-925B-5FDBC5194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31EFD5-9108-4887-94C9-FB5F2A3D3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AC816-52B1-4452-9B3C-30F71103B7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256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9E82E43-78E7-4328-AEA1-E5366A4B5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9658F2-11E9-4644-9708-F13C106B12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145FEB-E9FE-42A0-B561-26BFDFBEFF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85FBCE-27E3-44BB-B51B-F781802520D0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8937EE-4D50-40AD-8749-0D2FBE20C4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2DFBCB-44A2-45EE-8D4C-77CA0F2B77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FAC816-52B1-4452-9B3C-30F71103B7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052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D9C3AAE7-6FFD-46F5-ADEF-683A7F84C0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58D011F-4F2B-4BF2-9FDD-CE33C63061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40" r="-2" b="-2"/>
          <a:stretch/>
        </p:blipFill>
        <p:spPr>
          <a:xfrm>
            <a:off x="3504644" y="10"/>
            <a:ext cx="8687357" cy="6437136"/>
          </a:xfrm>
          <a:custGeom>
            <a:avLst/>
            <a:gdLst/>
            <a:ahLst/>
            <a:cxnLst/>
            <a:rect l="l" t="t" r="r" b="b"/>
            <a:pathLst>
              <a:path w="8687357" h="6437146">
                <a:moveTo>
                  <a:pt x="3944493" y="3980202"/>
                </a:moveTo>
                <a:cubicBezTo>
                  <a:pt x="3944493" y="3980202"/>
                  <a:pt x="3944493" y="3980202"/>
                  <a:pt x="5117486" y="3980944"/>
                </a:cubicBezTo>
                <a:cubicBezTo>
                  <a:pt x="5193569" y="3981041"/>
                  <a:pt x="5262972" y="4020215"/>
                  <a:pt x="5301098" y="4086251"/>
                </a:cubicBezTo>
                <a:cubicBezTo>
                  <a:pt x="5301098" y="4086251"/>
                  <a:pt x="5301098" y="4086251"/>
                  <a:pt x="5889509" y="5105408"/>
                </a:cubicBezTo>
                <a:cubicBezTo>
                  <a:pt x="5926364" y="5169243"/>
                  <a:pt x="5926858" y="5251135"/>
                  <a:pt x="5887630" y="5314873"/>
                </a:cubicBezTo>
                <a:cubicBezTo>
                  <a:pt x="5887630" y="5314873"/>
                  <a:pt x="5887630" y="5314873"/>
                  <a:pt x="5303047" y="6333287"/>
                </a:cubicBezTo>
                <a:cubicBezTo>
                  <a:pt x="5267284" y="6397959"/>
                  <a:pt x="5197106" y="6438477"/>
                  <a:pt x="5123215" y="6437113"/>
                </a:cubicBezTo>
                <a:cubicBezTo>
                  <a:pt x="5123215" y="6437113"/>
                  <a:pt x="5123215" y="6437113"/>
                  <a:pt x="3948952" y="6434170"/>
                </a:cubicBezTo>
                <a:cubicBezTo>
                  <a:pt x="3874139" y="6436273"/>
                  <a:pt x="3803467" y="6394898"/>
                  <a:pt x="3766612" y="6331063"/>
                </a:cubicBezTo>
                <a:cubicBezTo>
                  <a:pt x="3766612" y="6331063"/>
                  <a:pt x="3766612" y="6331063"/>
                  <a:pt x="3178202" y="5311907"/>
                </a:cubicBezTo>
                <a:cubicBezTo>
                  <a:pt x="3140076" y="5245870"/>
                  <a:pt x="3140850" y="5166180"/>
                  <a:pt x="3178808" y="5100241"/>
                </a:cubicBezTo>
                <a:cubicBezTo>
                  <a:pt x="3178808" y="5100241"/>
                  <a:pt x="3178808" y="5100241"/>
                  <a:pt x="3764660" y="4084028"/>
                </a:cubicBezTo>
                <a:cubicBezTo>
                  <a:pt x="3800424" y="4019355"/>
                  <a:pt x="3870604" y="3978838"/>
                  <a:pt x="3944493" y="3980202"/>
                </a:cubicBezTo>
                <a:close/>
                <a:moveTo>
                  <a:pt x="5699720" y="3489582"/>
                </a:moveTo>
                <a:cubicBezTo>
                  <a:pt x="5699720" y="3489582"/>
                  <a:pt x="5699720" y="3489582"/>
                  <a:pt x="6163751" y="3489876"/>
                </a:cubicBezTo>
                <a:cubicBezTo>
                  <a:pt x="6193849" y="3489915"/>
                  <a:pt x="6221305" y="3505412"/>
                  <a:pt x="6236387" y="3531535"/>
                </a:cubicBezTo>
                <a:cubicBezTo>
                  <a:pt x="6236387" y="3531535"/>
                  <a:pt x="6236387" y="3531535"/>
                  <a:pt x="6469160" y="3934709"/>
                </a:cubicBezTo>
                <a:cubicBezTo>
                  <a:pt x="6483740" y="3959962"/>
                  <a:pt x="6483935" y="3992359"/>
                  <a:pt x="6468416" y="4017573"/>
                </a:cubicBezTo>
                <a:cubicBezTo>
                  <a:pt x="6468416" y="4017573"/>
                  <a:pt x="6468416" y="4017573"/>
                  <a:pt x="6237158" y="4420453"/>
                </a:cubicBezTo>
                <a:cubicBezTo>
                  <a:pt x="6223010" y="4446037"/>
                  <a:pt x="6195248" y="4462066"/>
                  <a:pt x="6166018" y="4461526"/>
                </a:cubicBezTo>
                <a:cubicBezTo>
                  <a:pt x="6166018" y="4461526"/>
                  <a:pt x="6166018" y="4461526"/>
                  <a:pt x="5701483" y="4460362"/>
                </a:cubicBezTo>
                <a:cubicBezTo>
                  <a:pt x="5671888" y="4461195"/>
                  <a:pt x="5643930" y="4444826"/>
                  <a:pt x="5629350" y="4419573"/>
                </a:cubicBezTo>
                <a:cubicBezTo>
                  <a:pt x="5629350" y="4419573"/>
                  <a:pt x="5629350" y="4419573"/>
                  <a:pt x="5396578" y="4016399"/>
                </a:cubicBezTo>
                <a:cubicBezTo>
                  <a:pt x="5381495" y="3990276"/>
                  <a:pt x="5381802" y="3958751"/>
                  <a:pt x="5396817" y="3932665"/>
                </a:cubicBezTo>
                <a:cubicBezTo>
                  <a:pt x="5396817" y="3932665"/>
                  <a:pt x="5396817" y="3932665"/>
                  <a:pt x="5628579" y="3530655"/>
                </a:cubicBezTo>
                <a:cubicBezTo>
                  <a:pt x="5642727" y="3505071"/>
                  <a:pt x="5670489" y="3489043"/>
                  <a:pt x="5699720" y="3489582"/>
                </a:cubicBezTo>
                <a:close/>
                <a:moveTo>
                  <a:pt x="6388346" y="3258305"/>
                </a:moveTo>
                <a:cubicBezTo>
                  <a:pt x="6388346" y="3258305"/>
                  <a:pt x="6388346" y="3258305"/>
                  <a:pt x="6555837" y="3258411"/>
                </a:cubicBezTo>
                <a:cubicBezTo>
                  <a:pt x="6566700" y="3258425"/>
                  <a:pt x="6576611" y="3264018"/>
                  <a:pt x="6582055" y="3273448"/>
                </a:cubicBezTo>
                <a:cubicBezTo>
                  <a:pt x="6582055" y="3273448"/>
                  <a:pt x="6582055" y="3273448"/>
                  <a:pt x="6666073" y="3418972"/>
                </a:cubicBezTo>
                <a:cubicBezTo>
                  <a:pt x="6671336" y="3428087"/>
                  <a:pt x="6671406" y="3439780"/>
                  <a:pt x="6665805" y="3448882"/>
                </a:cubicBezTo>
                <a:cubicBezTo>
                  <a:pt x="6665805" y="3448882"/>
                  <a:pt x="6665805" y="3448882"/>
                  <a:pt x="6582333" y="3594300"/>
                </a:cubicBezTo>
                <a:cubicBezTo>
                  <a:pt x="6577226" y="3603534"/>
                  <a:pt x="6567205" y="3609320"/>
                  <a:pt x="6556655" y="3609125"/>
                </a:cubicBezTo>
                <a:cubicBezTo>
                  <a:pt x="6556655" y="3609125"/>
                  <a:pt x="6556655" y="3609125"/>
                  <a:pt x="6388983" y="3608705"/>
                </a:cubicBezTo>
                <a:cubicBezTo>
                  <a:pt x="6378300" y="3609004"/>
                  <a:pt x="6368209" y="3603097"/>
                  <a:pt x="6362947" y="3593982"/>
                </a:cubicBezTo>
                <a:cubicBezTo>
                  <a:pt x="6362947" y="3593982"/>
                  <a:pt x="6362947" y="3593982"/>
                  <a:pt x="6278928" y="3448458"/>
                </a:cubicBezTo>
                <a:cubicBezTo>
                  <a:pt x="6273484" y="3439028"/>
                  <a:pt x="6273595" y="3427649"/>
                  <a:pt x="6279015" y="3418234"/>
                </a:cubicBezTo>
                <a:cubicBezTo>
                  <a:pt x="6279015" y="3418234"/>
                  <a:pt x="6279015" y="3418234"/>
                  <a:pt x="6362668" y="3273130"/>
                </a:cubicBezTo>
                <a:cubicBezTo>
                  <a:pt x="6367774" y="3263896"/>
                  <a:pt x="6377796" y="3258110"/>
                  <a:pt x="6388346" y="3258305"/>
                </a:cubicBezTo>
                <a:close/>
                <a:moveTo>
                  <a:pt x="7497241" y="2884843"/>
                </a:moveTo>
                <a:cubicBezTo>
                  <a:pt x="7497241" y="2884843"/>
                  <a:pt x="7497241" y="2884843"/>
                  <a:pt x="8049718" y="2885192"/>
                </a:cubicBezTo>
                <a:cubicBezTo>
                  <a:pt x="8085553" y="2885238"/>
                  <a:pt x="8118242" y="2903689"/>
                  <a:pt x="8136199" y="2934792"/>
                </a:cubicBezTo>
                <a:cubicBezTo>
                  <a:pt x="8136199" y="2934792"/>
                  <a:pt x="8136199" y="2934792"/>
                  <a:pt x="8413339" y="3414812"/>
                </a:cubicBezTo>
                <a:cubicBezTo>
                  <a:pt x="8430697" y="3444878"/>
                  <a:pt x="8430931" y="3483449"/>
                  <a:pt x="8412454" y="3513469"/>
                </a:cubicBezTo>
                <a:cubicBezTo>
                  <a:pt x="8412454" y="3513469"/>
                  <a:pt x="8412454" y="3513469"/>
                  <a:pt x="8137117" y="3993140"/>
                </a:cubicBezTo>
                <a:cubicBezTo>
                  <a:pt x="8120272" y="4023600"/>
                  <a:pt x="8087218" y="4042684"/>
                  <a:pt x="8052417" y="4042042"/>
                </a:cubicBezTo>
                <a:cubicBezTo>
                  <a:pt x="8052417" y="4042042"/>
                  <a:pt x="8052417" y="4042042"/>
                  <a:pt x="7499342" y="4040655"/>
                </a:cubicBezTo>
                <a:cubicBezTo>
                  <a:pt x="7464105" y="4041646"/>
                  <a:pt x="7430818" y="4022159"/>
                  <a:pt x="7413460" y="3992093"/>
                </a:cubicBezTo>
                <a:cubicBezTo>
                  <a:pt x="7413460" y="3992093"/>
                  <a:pt x="7413460" y="3992093"/>
                  <a:pt x="7136320" y="3512072"/>
                </a:cubicBezTo>
                <a:cubicBezTo>
                  <a:pt x="7118363" y="3480970"/>
                  <a:pt x="7118728" y="3443435"/>
                  <a:pt x="7136605" y="3412378"/>
                </a:cubicBezTo>
                <a:cubicBezTo>
                  <a:pt x="7136605" y="3412378"/>
                  <a:pt x="7136605" y="3412378"/>
                  <a:pt x="7412541" y="2933744"/>
                </a:cubicBezTo>
                <a:cubicBezTo>
                  <a:pt x="7429386" y="2903284"/>
                  <a:pt x="7462440" y="2884200"/>
                  <a:pt x="7497241" y="2884843"/>
                </a:cubicBezTo>
                <a:close/>
                <a:moveTo>
                  <a:pt x="6393234" y="2508974"/>
                </a:moveTo>
                <a:cubicBezTo>
                  <a:pt x="6393234" y="2508974"/>
                  <a:pt x="6393234" y="2508974"/>
                  <a:pt x="6710430" y="2509175"/>
                </a:cubicBezTo>
                <a:cubicBezTo>
                  <a:pt x="6731004" y="2509201"/>
                  <a:pt x="6749772" y="2519794"/>
                  <a:pt x="6760082" y="2537652"/>
                </a:cubicBezTo>
                <a:cubicBezTo>
                  <a:pt x="6760082" y="2537652"/>
                  <a:pt x="6760082" y="2537652"/>
                  <a:pt x="6919197" y="2813248"/>
                </a:cubicBezTo>
                <a:cubicBezTo>
                  <a:pt x="6929164" y="2830511"/>
                  <a:pt x="6929297" y="2852655"/>
                  <a:pt x="6918689" y="2869891"/>
                </a:cubicBezTo>
                <a:cubicBezTo>
                  <a:pt x="6918689" y="2869891"/>
                  <a:pt x="6918689" y="2869891"/>
                  <a:pt x="6760609" y="3145286"/>
                </a:cubicBezTo>
                <a:cubicBezTo>
                  <a:pt x="6750938" y="3162775"/>
                  <a:pt x="6731960" y="3173731"/>
                  <a:pt x="6711979" y="3173363"/>
                </a:cubicBezTo>
                <a:cubicBezTo>
                  <a:pt x="6711979" y="3173363"/>
                  <a:pt x="6711979" y="3173363"/>
                  <a:pt x="6394440" y="3172566"/>
                </a:cubicBezTo>
                <a:cubicBezTo>
                  <a:pt x="6374209" y="3173135"/>
                  <a:pt x="6355098" y="3161947"/>
                  <a:pt x="6345132" y="3144685"/>
                </a:cubicBezTo>
                <a:cubicBezTo>
                  <a:pt x="6345132" y="3144685"/>
                  <a:pt x="6345132" y="3144685"/>
                  <a:pt x="6186016" y="2869088"/>
                </a:cubicBezTo>
                <a:cubicBezTo>
                  <a:pt x="6175706" y="2851231"/>
                  <a:pt x="6175916" y="2829681"/>
                  <a:pt x="6186180" y="2811850"/>
                </a:cubicBezTo>
                <a:cubicBezTo>
                  <a:pt x="6186180" y="2811850"/>
                  <a:pt x="6186180" y="2811850"/>
                  <a:pt x="6344604" y="2537051"/>
                </a:cubicBezTo>
                <a:cubicBezTo>
                  <a:pt x="6354275" y="2519562"/>
                  <a:pt x="6373253" y="2508605"/>
                  <a:pt x="6393234" y="2508974"/>
                </a:cubicBezTo>
                <a:close/>
                <a:moveTo>
                  <a:pt x="7097611" y="923368"/>
                </a:moveTo>
                <a:cubicBezTo>
                  <a:pt x="7097611" y="923368"/>
                  <a:pt x="7097611" y="923368"/>
                  <a:pt x="7989180" y="923932"/>
                </a:cubicBezTo>
                <a:cubicBezTo>
                  <a:pt x="8047009" y="924007"/>
                  <a:pt x="8099761" y="953781"/>
                  <a:pt x="8128740" y="1003975"/>
                </a:cubicBezTo>
                <a:cubicBezTo>
                  <a:pt x="8128740" y="1003975"/>
                  <a:pt x="8128740" y="1003975"/>
                  <a:pt x="8575979" y="1778616"/>
                </a:cubicBezTo>
                <a:cubicBezTo>
                  <a:pt x="8603992" y="1827135"/>
                  <a:pt x="8604367" y="1889380"/>
                  <a:pt x="8574552" y="1937826"/>
                </a:cubicBezTo>
                <a:cubicBezTo>
                  <a:pt x="8574552" y="1937826"/>
                  <a:pt x="8574552" y="1937826"/>
                  <a:pt x="8130222" y="2711903"/>
                </a:cubicBezTo>
                <a:cubicBezTo>
                  <a:pt x="8103038" y="2761059"/>
                  <a:pt x="8049698" y="2791855"/>
                  <a:pt x="7993536" y="2790819"/>
                </a:cubicBezTo>
                <a:cubicBezTo>
                  <a:pt x="7993536" y="2790819"/>
                  <a:pt x="7993536" y="2790819"/>
                  <a:pt x="7101000" y="2788581"/>
                </a:cubicBezTo>
                <a:cubicBezTo>
                  <a:pt x="7044137" y="2790179"/>
                  <a:pt x="6990420" y="2758731"/>
                  <a:pt x="6962407" y="2710212"/>
                </a:cubicBezTo>
                <a:cubicBezTo>
                  <a:pt x="6962407" y="2710212"/>
                  <a:pt x="6962407" y="2710212"/>
                  <a:pt x="6515168" y="1935570"/>
                </a:cubicBezTo>
                <a:cubicBezTo>
                  <a:pt x="6486189" y="1885378"/>
                  <a:pt x="6486779" y="1824806"/>
                  <a:pt x="6515628" y="1774688"/>
                </a:cubicBezTo>
                <a:cubicBezTo>
                  <a:pt x="6515628" y="1774688"/>
                  <a:pt x="6515628" y="1774688"/>
                  <a:pt x="6960925" y="1002284"/>
                </a:cubicBezTo>
                <a:cubicBezTo>
                  <a:pt x="6988108" y="953127"/>
                  <a:pt x="7041448" y="922332"/>
                  <a:pt x="7097611" y="923368"/>
                </a:cubicBezTo>
                <a:close/>
                <a:moveTo>
                  <a:pt x="6548358" y="0"/>
                </a:moveTo>
                <a:lnTo>
                  <a:pt x="8687357" y="0"/>
                </a:lnTo>
                <a:lnTo>
                  <a:pt x="8687357" y="844465"/>
                </a:lnTo>
                <a:lnTo>
                  <a:pt x="8501061" y="843998"/>
                </a:lnTo>
                <a:cubicBezTo>
                  <a:pt x="8177202" y="843186"/>
                  <a:pt x="7793370" y="842224"/>
                  <a:pt x="7338457" y="841084"/>
                </a:cubicBezTo>
                <a:cubicBezTo>
                  <a:pt x="7152970" y="846300"/>
                  <a:pt x="6977743" y="743716"/>
                  <a:pt x="6886366" y="585445"/>
                </a:cubicBezTo>
                <a:cubicBezTo>
                  <a:pt x="6886366" y="585445"/>
                  <a:pt x="6886366" y="585445"/>
                  <a:pt x="6580991" y="56520"/>
                </a:cubicBezTo>
                <a:close/>
                <a:moveTo>
                  <a:pt x="405083" y="0"/>
                </a:moveTo>
                <a:lnTo>
                  <a:pt x="6450872" y="0"/>
                </a:lnTo>
                <a:lnTo>
                  <a:pt x="6535542" y="146650"/>
                </a:lnTo>
                <a:cubicBezTo>
                  <a:pt x="6615681" y="285455"/>
                  <a:pt x="6701163" y="433514"/>
                  <a:pt x="6792344" y="591444"/>
                </a:cubicBezTo>
                <a:cubicBezTo>
                  <a:pt x="6883721" y="749715"/>
                  <a:pt x="6884949" y="952757"/>
                  <a:pt x="6787688" y="1110786"/>
                </a:cubicBezTo>
                <a:cubicBezTo>
                  <a:pt x="6787688" y="1110786"/>
                  <a:pt x="6787688" y="1110786"/>
                  <a:pt x="5338288" y="3635817"/>
                </a:cubicBezTo>
                <a:cubicBezTo>
                  <a:pt x="5249615" y="3796165"/>
                  <a:pt x="5075616" y="3896623"/>
                  <a:pt x="4892415" y="3893242"/>
                </a:cubicBezTo>
                <a:cubicBezTo>
                  <a:pt x="4892415" y="3893242"/>
                  <a:pt x="4892415" y="3893242"/>
                  <a:pt x="1980974" y="3885943"/>
                </a:cubicBezTo>
                <a:cubicBezTo>
                  <a:pt x="1795486" y="3891159"/>
                  <a:pt x="1620261" y="3788575"/>
                  <a:pt x="1528883" y="3630305"/>
                </a:cubicBezTo>
                <a:cubicBezTo>
                  <a:pt x="1528883" y="3630305"/>
                  <a:pt x="1528883" y="3630305"/>
                  <a:pt x="69993" y="1103432"/>
                </a:cubicBezTo>
                <a:cubicBezTo>
                  <a:pt x="-24536" y="939704"/>
                  <a:pt x="-22612" y="742120"/>
                  <a:pt x="71498" y="578633"/>
                </a:cubicBezTo>
                <a:cubicBezTo>
                  <a:pt x="71498" y="578633"/>
                  <a:pt x="71498" y="578633"/>
                  <a:pt x="375546" y="51235"/>
                </a:cubicBezTo>
                <a:close/>
              </a:path>
            </a:pathLst>
          </a:cu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EFBFE73A-F4AB-B24C-B89B-40F4657CAB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7050" y="4027268"/>
            <a:ext cx="5903936" cy="2308608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>
              <a:spcAft>
                <a:spcPts val="800"/>
              </a:spcAft>
            </a:pPr>
            <a:r>
              <a:rPr lang="en-US" sz="2400" b="1" dirty="0">
                <a:latin typeface="Arial Black" panose="020B0A04020102020204" pitchFamily="34" charset="0"/>
              </a:rPr>
              <a:t>Method development for the analysis of Flonicamid and its metabolites in Prickly pear fruit / Pad by HPLC-MS/MS for PR# 11966.17 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Sima R. Kumar and Les Geissel</a:t>
            </a:r>
            <a:br>
              <a:rPr lang="en-US" sz="2400" dirty="0"/>
            </a:br>
            <a:r>
              <a:rPr lang="en-US" sz="2400" dirty="0"/>
              <a:t>IR-4, Michigan State University</a:t>
            </a:r>
          </a:p>
        </p:txBody>
      </p:sp>
    </p:spTree>
    <p:extLst>
      <p:ext uri="{BB962C8B-B14F-4D97-AF65-F5344CB8AC3E}">
        <p14:creationId xmlns:p14="http://schemas.microsoft.com/office/powerpoint/2010/main" val="32233405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3B84509-DA29-4758-80C1-A151DBFC6E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836" t="42780" r="8319"/>
          <a:stretch/>
        </p:blipFill>
        <p:spPr>
          <a:xfrm>
            <a:off x="5017169" y="1094873"/>
            <a:ext cx="6713440" cy="548620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408BA58-88B8-4452-A1BB-C42B8DF0CC68}"/>
              </a:ext>
            </a:extLst>
          </p:cNvPr>
          <p:cNvSpPr txBox="1"/>
          <p:nvPr/>
        </p:nvSpPr>
        <p:spPr>
          <a:xfrm>
            <a:off x="555068" y="2332020"/>
            <a:ext cx="40770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4 µL injection did not give consistent results and overloaded the column</a:t>
            </a:r>
          </a:p>
        </p:txBody>
      </p:sp>
    </p:spTree>
    <p:extLst>
      <p:ext uri="{BB962C8B-B14F-4D97-AF65-F5344CB8AC3E}">
        <p14:creationId xmlns:p14="http://schemas.microsoft.com/office/powerpoint/2010/main" val="21451126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616F670-1FB2-4E9D-A6B9-2AE0F54C6C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712" t="42336" r="8631"/>
          <a:stretch/>
        </p:blipFill>
        <p:spPr>
          <a:xfrm>
            <a:off x="5594684" y="517358"/>
            <a:ext cx="6506190" cy="626799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5291CB6-6968-46E4-AE4A-26777B387FEA}"/>
              </a:ext>
            </a:extLst>
          </p:cNvPr>
          <p:cNvSpPr txBox="1"/>
          <p:nvPr/>
        </p:nvSpPr>
        <p:spPr>
          <a:xfrm>
            <a:off x="626357" y="2232620"/>
            <a:ext cx="43276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2 µL injection worked best without overloading the column</a:t>
            </a:r>
          </a:p>
        </p:txBody>
      </p:sp>
    </p:spTree>
    <p:extLst>
      <p:ext uri="{BB962C8B-B14F-4D97-AF65-F5344CB8AC3E}">
        <p14:creationId xmlns:p14="http://schemas.microsoft.com/office/powerpoint/2010/main" val="338252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9793087-4CA5-4069-9224-E1862C52D6C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9570" r="17280"/>
          <a:stretch/>
        </p:blipFill>
        <p:spPr>
          <a:xfrm>
            <a:off x="570562" y="1780674"/>
            <a:ext cx="10892760" cy="445168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AC00B6E-18D4-47F9-8015-24D589B92C47}"/>
              </a:ext>
            </a:extLst>
          </p:cNvPr>
          <p:cNvSpPr txBox="1"/>
          <p:nvPr/>
        </p:nvSpPr>
        <p:spPr>
          <a:xfrm>
            <a:off x="1034762" y="225410"/>
            <a:ext cx="95560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Flonicamid analysis of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calibration</a:t>
            </a:r>
            <a:r>
              <a:rPr lang="en-US" sz="2800" dirty="0"/>
              <a:t> standards at 2 µL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Injections</a:t>
            </a:r>
          </a:p>
        </p:txBody>
      </p:sp>
    </p:spTree>
    <p:extLst>
      <p:ext uri="{BB962C8B-B14F-4D97-AF65-F5344CB8AC3E}">
        <p14:creationId xmlns:p14="http://schemas.microsoft.com/office/powerpoint/2010/main" val="743038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0A0951D-8579-4389-9DFC-D052D588842E}"/>
              </a:ext>
            </a:extLst>
          </p:cNvPr>
          <p:cNvSpPr txBox="1"/>
          <p:nvPr/>
        </p:nvSpPr>
        <p:spPr>
          <a:xfrm>
            <a:off x="1212051" y="163788"/>
            <a:ext cx="9413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TFNG analysis of calibration standards at 2 µL Injections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7F3F9F5-03D2-4E58-A473-BFC37FEDA6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51" y="1379795"/>
            <a:ext cx="11912497" cy="4098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206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8EE0E8FC-57A3-48D7-894C-AA890BA46A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5" name="Picture 1">
            <a:extLst>
              <a:ext uri="{FF2B5EF4-FFF2-40B4-BE49-F238E27FC236}">
                <a16:creationId xmlns:a16="http://schemas.microsoft.com/office/drawing/2014/main" id="{77050DD3-733D-4EC5-98EC-AA5C16AFA6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043" r="16098"/>
          <a:stretch/>
        </p:blipFill>
        <p:spPr bwMode="auto">
          <a:xfrm>
            <a:off x="196395" y="2030277"/>
            <a:ext cx="11995605" cy="4029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28E469F-B995-420D-A500-887CFFBB0493}"/>
              </a:ext>
            </a:extLst>
          </p:cNvPr>
          <p:cNvSpPr txBox="1"/>
          <p:nvPr/>
        </p:nvSpPr>
        <p:spPr>
          <a:xfrm>
            <a:off x="1215342" y="87868"/>
            <a:ext cx="9240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TFNA analysis of calibration standards at 2 µL Injections</a:t>
            </a:r>
          </a:p>
        </p:txBody>
      </p:sp>
    </p:spTree>
    <p:extLst>
      <p:ext uri="{BB962C8B-B14F-4D97-AF65-F5344CB8AC3E}">
        <p14:creationId xmlns:p14="http://schemas.microsoft.com/office/powerpoint/2010/main" val="40038424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7B2DD41-30F9-44B6-88FA-50CA1B9FEC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281" r="16363"/>
          <a:stretch/>
        </p:blipFill>
        <p:spPr>
          <a:xfrm>
            <a:off x="196081" y="1193370"/>
            <a:ext cx="11799838" cy="489292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E4F6015-351B-4161-886B-8DCDC0F11F87}"/>
              </a:ext>
            </a:extLst>
          </p:cNvPr>
          <p:cNvSpPr txBox="1"/>
          <p:nvPr/>
        </p:nvSpPr>
        <p:spPr>
          <a:xfrm>
            <a:off x="1696588" y="66041"/>
            <a:ext cx="98296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TFNA-AM analysis of calibration standards at 2 µL Injections</a:t>
            </a:r>
          </a:p>
        </p:txBody>
      </p:sp>
    </p:spTree>
    <p:extLst>
      <p:ext uri="{BB962C8B-B14F-4D97-AF65-F5344CB8AC3E}">
        <p14:creationId xmlns:p14="http://schemas.microsoft.com/office/powerpoint/2010/main" val="26023332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65B4E42-9DE6-44A9-B99B-7F5C9A914564}"/>
              </a:ext>
            </a:extLst>
          </p:cNvPr>
          <p:cNvSpPr txBox="1"/>
          <p:nvPr/>
        </p:nvSpPr>
        <p:spPr>
          <a:xfrm>
            <a:off x="474561" y="0"/>
            <a:ext cx="114936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Results summary of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Flonicamid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on 0.01 PPM, MVS_Pads_PR#11966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895FA58-181F-4E95-B738-48FEC78E9D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561" y="874359"/>
            <a:ext cx="11364513" cy="4468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1378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520C2E5-E2A1-4BE9-9ECF-DD3955D639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3270" y="1317883"/>
            <a:ext cx="9685032" cy="508882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60F3CBD-3C3D-4EF8-B68C-0D56739EA22E}"/>
              </a:ext>
            </a:extLst>
          </p:cNvPr>
          <p:cNvSpPr txBox="1"/>
          <p:nvPr/>
        </p:nvSpPr>
        <p:spPr>
          <a:xfrm>
            <a:off x="1709287" y="97270"/>
            <a:ext cx="89929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Complete analysis with acceptable recoveries at all levels</a:t>
            </a:r>
          </a:p>
        </p:txBody>
      </p:sp>
    </p:spTree>
    <p:extLst>
      <p:ext uri="{BB962C8B-B14F-4D97-AF65-F5344CB8AC3E}">
        <p14:creationId xmlns:p14="http://schemas.microsoft.com/office/powerpoint/2010/main" val="26364275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8A67519-47B1-4BE9-9BE8-77D3EFB6E0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380" y="1760171"/>
            <a:ext cx="9955763" cy="476409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648D96F-8E19-449A-961E-3A1A34636538}"/>
              </a:ext>
            </a:extLst>
          </p:cNvPr>
          <p:cNvSpPr txBox="1"/>
          <p:nvPr/>
        </p:nvSpPr>
        <p:spPr>
          <a:xfrm>
            <a:off x="1379829" y="450008"/>
            <a:ext cx="88923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Finally we were able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n-US" sz="2800" dirty="0"/>
              <a:t> complete MV Studies  with an acceptable recoveries at all thee levels</a:t>
            </a:r>
          </a:p>
        </p:txBody>
      </p:sp>
    </p:spTree>
    <p:extLst>
      <p:ext uri="{BB962C8B-B14F-4D97-AF65-F5344CB8AC3E}">
        <p14:creationId xmlns:p14="http://schemas.microsoft.com/office/powerpoint/2010/main" val="19180461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400CF3-C85D-4D42-8515-060EE9A767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5368" y="2043663"/>
            <a:ext cx="6105194" cy="2031055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Thank you!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4EB046-AD0D-D442-8030-628A805A22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5368" y="4074718"/>
            <a:ext cx="6105194" cy="682079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1865811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14F7B94D-A2DC-4EAE-9403-DE67811D56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3571" y="914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5" name="Picture 1">
            <a:extLst>
              <a:ext uri="{FF2B5EF4-FFF2-40B4-BE49-F238E27FC236}">
                <a16:creationId xmlns:a16="http://schemas.microsoft.com/office/drawing/2014/main" id="{E5CB3872-9F7C-4AA0-9DD6-FB0C414ED9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361" y="384070"/>
            <a:ext cx="4526068" cy="6143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81F1739-225F-4AF6-B808-47066FADC857}"/>
              </a:ext>
            </a:extLst>
          </p:cNvPr>
          <p:cNvSpPr txBox="1"/>
          <p:nvPr/>
        </p:nvSpPr>
        <p:spPr>
          <a:xfrm>
            <a:off x="847494" y="1505415"/>
            <a:ext cx="35906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Molecular structures for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Flonicamid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and metabolites.</a:t>
            </a:r>
          </a:p>
        </p:txBody>
      </p:sp>
    </p:spTree>
    <p:extLst>
      <p:ext uri="{BB962C8B-B14F-4D97-AF65-F5344CB8AC3E}">
        <p14:creationId xmlns:p14="http://schemas.microsoft.com/office/powerpoint/2010/main" val="3890635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D4E0A8F-1EC9-4209-90BC-F1EA8A931041}"/>
              </a:ext>
            </a:extLst>
          </p:cNvPr>
          <p:cNvSpPr txBox="1"/>
          <p:nvPr/>
        </p:nvSpPr>
        <p:spPr>
          <a:xfrm>
            <a:off x="1295400" y="3784877"/>
            <a:ext cx="960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/>
              <a:t>Flonicamid and its metabolites parent mass ions and daughter ions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7B4F15E-5878-48BA-A2D3-A3C4C7347834}"/>
              </a:ext>
            </a:extLst>
          </p:cNvPr>
          <p:cNvSpPr/>
          <p:nvPr/>
        </p:nvSpPr>
        <p:spPr>
          <a:xfrm>
            <a:off x="2867429" y="5324415"/>
            <a:ext cx="6096000" cy="306109"/>
          </a:xfrm>
          <a:prstGeom prst="rect">
            <a:avLst/>
          </a:prstGeom>
        </p:spPr>
        <p:txBody>
          <a:bodyPr>
            <a:spAutoFit/>
          </a:bodyPr>
          <a:lstStyle/>
          <a:p>
            <a:pPr marL="1371600" marR="0" indent="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</a:t>
            </a:r>
            <a:endParaRPr lang="en-US" sz="1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8B46DF-2654-4B46-A866-E6C49E2CC9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184" y="559764"/>
            <a:ext cx="10650203" cy="3225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655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51D175A-7B5B-49BE-B763-F0E86BE21D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570" t="42948" r="5211"/>
          <a:stretch/>
        </p:blipFill>
        <p:spPr>
          <a:xfrm>
            <a:off x="5312698" y="890337"/>
            <a:ext cx="5908976" cy="570296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4C69B68-9031-424A-9244-B48086C35C3B}"/>
              </a:ext>
            </a:extLst>
          </p:cNvPr>
          <p:cNvSpPr txBox="1"/>
          <p:nvPr/>
        </p:nvSpPr>
        <p:spPr>
          <a:xfrm>
            <a:off x="140494" y="2151417"/>
            <a:ext cx="51256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An example of the chromatogram of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Pad</a:t>
            </a:r>
            <a:r>
              <a:rPr lang="en-US" sz="2400" dirty="0"/>
              <a:t> control with high concentration of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TFNA-AM</a:t>
            </a:r>
          </a:p>
        </p:txBody>
      </p:sp>
    </p:spTree>
    <p:extLst>
      <p:ext uri="{BB962C8B-B14F-4D97-AF65-F5344CB8AC3E}">
        <p14:creationId xmlns:p14="http://schemas.microsoft.com/office/powerpoint/2010/main" val="16523781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3C6E904-479E-4994-993D-7A33A9347B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363" t="42695" r="8647"/>
          <a:stretch/>
        </p:blipFill>
        <p:spPr>
          <a:xfrm>
            <a:off x="5642631" y="837674"/>
            <a:ext cx="6052064" cy="572703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ABCF1ED-A760-41DA-A563-04F2F6C1D375}"/>
              </a:ext>
            </a:extLst>
          </p:cNvPr>
          <p:cNvSpPr txBox="1"/>
          <p:nvPr/>
        </p:nvSpPr>
        <p:spPr>
          <a:xfrm>
            <a:off x="392474" y="2202704"/>
            <a:ext cx="48612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An example of Fruit control chromatogram of prickly pear</a:t>
            </a:r>
          </a:p>
        </p:txBody>
      </p:sp>
    </p:spTree>
    <p:extLst>
      <p:ext uri="{BB962C8B-B14F-4D97-AF65-F5344CB8AC3E}">
        <p14:creationId xmlns:p14="http://schemas.microsoft.com/office/powerpoint/2010/main" val="28218702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DAD4801-1F56-40D9-AA8F-CDB82D74D2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378" t="42997" r="8773" b="-650"/>
          <a:stretch/>
        </p:blipFill>
        <p:spPr>
          <a:xfrm>
            <a:off x="5950477" y="733926"/>
            <a:ext cx="5751094" cy="5714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93C5117-970C-458B-8A54-B99BE4A53AC5}"/>
              </a:ext>
            </a:extLst>
          </p:cNvPr>
          <p:cNvSpPr txBox="1"/>
          <p:nvPr/>
        </p:nvSpPr>
        <p:spPr>
          <a:xfrm>
            <a:off x="217714" y="2196576"/>
            <a:ext cx="58782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An example of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Spike</a:t>
            </a:r>
            <a:r>
              <a:rPr lang="en-US" sz="2400" dirty="0"/>
              <a:t> sample of pad showing high concentration of TFNA-AM same as in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</a:p>
        </p:txBody>
      </p:sp>
    </p:spTree>
    <p:extLst>
      <p:ext uri="{BB962C8B-B14F-4D97-AF65-F5344CB8AC3E}">
        <p14:creationId xmlns:p14="http://schemas.microsoft.com/office/powerpoint/2010/main" val="34801991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B40E292-D7F2-4A90-B986-32C2574B29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787" t="42681"/>
          <a:stretch/>
        </p:blipFill>
        <p:spPr>
          <a:xfrm>
            <a:off x="5546557" y="380354"/>
            <a:ext cx="6040897" cy="609729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E7D0287-398F-4DB5-ADE4-1DD3E8DE237A}"/>
              </a:ext>
            </a:extLst>
          </p:cNvPr>
          <p:cNvSpPr txBox="1"/>
          <p:nvPr/>
        </p:nvSpPr>
        <p:spPr>
          <a:xfrm>
            <a:off x="179880" y="1971948"/>
            <a:ext cx="47306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0.001 ppm Std analyzed with 0.01 ppm Spike sample of Pad</a:t>
            </a:r>
          </a:p>
        </p:txBody>
      </p:sp>
    </p:spTree>
    <p:extLst>
      <p:ext uri="{BB962C8B-B14F-4D97-AF65-F5344CB8AC3E}">
        <p14:creationId xmlns:p14="http://schemas.microsoft.com/office/powerpoint/2010/main" val="12235704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BB4EA5C-490E-4C23-BAEC-05C9B2670D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570" t="42607" r="7440"/>
          <a:stretch/>
        </p:blipFill>
        <p:spPr>
          <a:xfrm>
            <a:off x="5302834" y="461238"/>
            <a:ext cx="6405647" cy="593552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B82ED5F-56C8-4E74-B977-7EFA31407B0E}"/>
              </a:ext>
            </a:extLst>
          </p:cNvPr>
          <p:cNvSpPr txBox="1"/>
          <p:nvPr/>
        </p:nvSpPr>
        <p:spPr>
          <a:xfrm>
            <a:off x="483519" y="2015660"/>
            <a:ext cx="51598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Example chromatogram of Pad from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store</a:t>
            </a:r>
            <a:r>
              <a:rPr lang="en-US" sz="2400" dirty="0"/>
              <a:t> bought</a:t>
            </a:r>
          </a:p>
          <a:p>
            <a:endParaRPr lang="en-US" sz="2400" dirty="0"/>
          </a:p>
          <a:p>
            <a:r>
              <a:rPr lang="en-US" sz="2400" dirty="0"/>
              <a:t>All clean, no residue </a:t>
            </a:r>
          </a:p>
        </p:txBody>
      </p:sp>
    </p:spTree>
    <p:extLst>
      <p:ext uri="{BB962C8B-B14F-4D97-AF65-F5344CB8AC3E}">
        <p14:creationId xmlns:p14="http://schemas.microsoft.com/office/powerpoint/2010/main" val="4996132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3DB962-AF5F-4AAC-9BA0-920527349AB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365" t="43577" r="9915"/>
          <a:stretch/>
        </p:blipFill>
        <p:spPr>
          <a:xfrm>
            <a:off x="5401218" y="565484"/>
            <a:ext cx="6377698" cy="61267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548A609-D3E6-4B3E-8A91-8D2446668B07}"/>
              </a:ext>
            </a:extLst>
          </p:cNvPr>
          <p:cNvSpPr txBox="1"/>
          <p:nvPr/>
        </p:nvSpPr>
        <p:spPr>
          <a:xfrm>
            <a:off x="659757" y="2335009"/>
            <a:ext cx="44880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10 µL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inj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was overloading the column and peak shapes were not good </a:t>
            </a:r>
          </a:p>
        </p:txBody>
      </p:sp>
    </p:spTree>
    <p:extLst>
      <p:ext uri="{BB962C8B-B14F-4D97-AF65-F5344CB8AC3E}">
        <p14:creationId xmlns:p14="http://schemas.microsoft.com/office/powerpoint/2010/main" val="12949270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1B2EC365C871D4CAD73E44205EBC702" ma:contentTypeVersion="12" ma:contentTypeDescription="Create a new document." ma:contentTypeScope="" ma:versionID="bbb4de0dd6a2688cc44862ddb8f3b29b">
  <xsd:schema xmlns:xsd="http://www.w3.org/2001/XMLSchema" xmlns:xs="http://www.w3.org/2001/XMLSchema" xmlns:p="http://schemas.microsoft.com/office/2006/metadata/properties" xmlns:ns2="d1183218-db97-4848-9163-4e2b73f67c99" xmlns:ns3="ef681f15-ec5c-4e76-a0fa-b5ed7fbb22f3" targetNamespace="http://schemas.microsoft.com/office/2006/metadata/properties" ma:root="true" ma:fieldsID="2cb8003ac89622dfe7bed9eb152d4277" ns2:_="" ns3:_="">
    <xsd:import namespace="d1183218-db97-4848-9163-4e2b73f67c99"/>
    <xsd:import namespace="ef681f15-ec5c-4e76-a0fa-b5ed7fbb22f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183218-db97-4848-9163-4e2b73f67c9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681f15-ec5c-4e76-a0fa-b5ed7fbb22f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FBE1667-C9BC-4486-99BE-CF573FA211FF}"/>
</file>

<file path=customXml/itemProps2.xml><?xml version="1.0" encoding="utf-8"?>
<ds:datastoreItem xmlns:ds="http://schemas.openxmlformats.org/officeDocument/2006/customXml" ds:itemID="{7A1F330B-9E17-45E0-987C-509996216ACE}"/>
</file>

<file path=customXml/itemProps3.xml><?xml version="1.0" encoding="utf-8"?>
<ds:datastoreItem xmlns:ds="http://schemas.openxmlformats.org/officeDocument/2006/customXml" ds:itemID="{BA06A85A-EC47-40B4-9AAA-B843FB87E74A}"/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247</Words>
  <Application>Microsoft Office PowerPoint</Application>
  <PresentationFormat>Widescreen</PresentationFormat>
  <Paragraphs>28</Paragraphs>
  <Slides>19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Arial Black</vt:lpstr>
      <vt:lpstr>Calibri</vt:lpstr>
      <vt:lpstr>Calibri Light</vt:lpstr>
      <vt:lpstr>Office Theme</vt:lpstr>
      <vt:lpstr>Method development for the analysis of Flonicamid and its metabolites in Prickly pear fruit / Pad by HPLC-MS/MS for PR# 11966.17   Sima R. Kumar and Les Geissel IR-4, Michigan State University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Method development for the analysis of Flonicamid and its metabolites in Prickly pear fruit / Pad by HPLC-MS/MS for PR# 11966.17   Sima R. Kumar, Ph.D.</dc:title>
  <dc:creator>Kumar, Esha Rani</dc:creator>
  <cp:lastModifiedBy>Kumar, Sima</cp:lastModifiedBy>
  <cp:revision>19</cp:revision>
  <dcterms:created xsi:type="dcterms:W3CDTF">2020-02-17T19:25:26Z</dcterms:created>
  <dcterms:modified xsi:type="dcterms:W3CDTF">2020-02-19T20:20:37Z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0x010100F1B2EC365C871D4CAD73E44205EBC702</vt:lpwstr>
  </property>
</Properties>
</file>