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gif" ContentType="image/gif"/>
  <Default Extension="jpg" ContentType="image/jpeg"/>
  <Override PartName="/ppt/presentation.xml" ContentType="application/vnd.openxmlformats-officedocument.presentationml.presentation.main+xml"/>
  <Override PartName="/ppt/slides/slide16.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30.xml" ContentType="application/vnd.openxmlformats-officedocument.presentationml.slide+xml"/>
  <Override PartName="/ppt/slides/slide15.xml" ContentType="application/vnd.openxmlformats-officedocument.presentationml.slide+xml"/>
  <Override PartName="/ppt/slides/slide22.xml" ContentType="application/vnd.openxmlformats-officedocument.presentationml.slide+xml"/>
  <Override PartName="/ppt/slides/slide26.xml" ContentType="application/vnd.openxmlformats-officedocument.presentationml.slide+xml"/>
  <Override PartName="/ppt/slides/slide29.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7.xml" ContentType="application/vnd.openxmlformats-officedocument.presentationml.slide+xml"/>
  <Override PartName="/ppt/slides/slide20.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21.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5.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13.xml" ContentType="application/vnd.openxmlformats-officedocument.presentationml.notesSlide+xml"/>
  <Override PartName="/ppt/notesSlides/notesSlide10.xml" ContentType="application/vnd.openxmlformats-officedocument.presentationml.notesSlide+xml"/>
  <Override PartName="/ppt/notesSlides/notesSlide21.xml" ContentType="application/vnd.openxmlformats-officedocument.presentationml.notesSlide+xml"/>
  <Override PartName="/ppt/notesSlides/notesSlide20.xml" ContentType="application/vnd.openxmlformats-officedocument.presentationml.notesSlide+xml"/>
  <Override PartName="/ppt/notesSlides/notesSlide19.xml" ContentType="application/vnd.openxmlformats-officedocument.presentationml.notesSlide+xml"/>
  <Override PartName="/ppt/notesSlides/notesSlide18.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25.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slideMasters/slideMaster1.xml" ContentType="application/vnd.openxmlformats-officedocument.presentationml.slideMaster+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notesSlides/notesSlide14.xml" ContentType="application/vnd.openxmlformats-officedocument.presentationml.notesSlide+xml"/>
  <Override PartName="/ppt/slideLayouts/slideLayout25.xml" ContentType="application/vnd.openxmlformats-officedocument.presentationml.slideLayout+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35.xml" ContentType="application/vnd.openxmlformats-officedocument.presentationml.slideLayout+xml"/>
  <Override PartName="/ppt/slideLayouts/slideLayout34.xml" ContentType="application/vnd.openxmlformats-officedocument.presentationml.slideLayout+xml"/>
  <Override PartName="/ppt/slideLayouts/slideLayout33.xml" ContentType="application/vnd.openxmlformats-officedocument.presentationml.slideLayout+xml"/>
  <Override PartName="/ppt/slideLayouts/slideLayout32.xml" ContentType="application/vnd.openxmlformats-officedocument.presentationml.slideLayout+xml"/>
  <Override PartName="/ppt/slideLayouts/slideLayout31.xml" ContentType="application/vnd.openxmlformats-officedocument.presentationml.slideLayout+xml"/>
  <Override PartName="/ppt/slideLayouts/slideLayout30.xml" ContentType="application/vnd.openxmlformats-officedocument.presentationml.slideLayout+xml"/>
  <Override PartName="/ppt/slideLayouts/slideLayout29.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36.xml" ContentType="application/vnd.openxmlformats-officedocument.presentationml.slideLayout+xml"/>
  <Override PartName="/ppt/slideLayouts/slideLayout38.xml" ContentType="application/vnd.openxmlformats-officedocument.presentationml.slideLayout+xml"/>
  <Override PartName="/ppt/notesSlides/notesSlide4.xml" ContentType="application/vnd.openxmlformats-officedocument.presentationml.notesSlide+xml"/>
  <Override PartName="/ppt/slideLayouts/slideLayout37.xml" ContentType="application/vnd.openxmlformats-officedocument.presentationml.slideLayout+xml"/>
  <Override PartName="/ppt/notesSlides/notesSlide1.xml" ContentType="application/vnd.openxmlformats-officedocument.presentationml.notesSlide+xml"/>
  <Override PartName="/ppt/slideLayouts/slideLayout42.xml" ContentType="application/vnd.openxmlformats-officedocument.presentationml.slideLayout+xml"/>
  <Override PartName="/ppt/slideLayouts/slideLayout41.xml" ContentType="application/vnd.openxmlformats-officedocument.presentationml.slideLayout+xml"/>
  <Override PartName="/ppt/slideLayouts/slideLayout40.xml" ContentType="application/vnd.openxmlformats-officedocument.presentationml.slideLayout+xml"/>
  <Override PartName="/ppt/slideLayouts/slideLayout39.xml" ContentType="application/vnd.openxmlformats-officedocument.presentationml.slideLayou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Masters/notesMaster1.xml" ContentType="application/vnd.openxmlformats-officedocument.presentationml.notesMaster+xml"/>
  <Override PartName="/ppt/theme/theme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8" r:id="rId2"/>
    <p:sldMasterId id="2147483694" r:id="rId3"/>
  </p:sldMasterIdLst>
  <p:notesMasterIdLst>
    <p:notesMasterId r:id="rId34"/>
  </p:notesMasterIdLst>
  <p:sldIdLst>
    <p:sldId id="256" r:id="rId4"/>
    <p:sldId id="261" r:id="rId5"/>
    <p:sldId id="264" r:id="rId6"/>
    <p:sldId id="295" r:id="rId7"/>
    <p:sldId id="319" r:id="rId8"/>
    <p:sldId id="257" r:id="rId9"/>
    <p:sldId id="260" r:id="rId10"/>
    <p:sldId id="296" r:id="rId11"/>
    <p:sldId id="297" r:id="rId12"/>
    <p:sldId id="299" r:id="rId13"/>
    <p:sldId id="300" r:id="rId14"/>
    <p:sldId id="302" r:id="rId15"/>
    <p:sldId id="301" r:id="rId16"/>
    <p:sldId id="303" r:id="rId17"/>
    <p:sldId id="305" r:id="rId18"/>
    <p:sldId id="306" r:id="rId19"/>
    <p:sldId id="307" r:id="rId20"/>
    <p:sldId id="308" r:id="rId21"/>
    <p:sldId id="309" r:id="rId22"/>
    <p:sldId id="311" r:id="rId23"/>
    <p:sldId id="298" r:id="rId24"/>
    <p:sldId id="312" r:id="rId25"/>
    <p:sldId id="313" r:id="rId26"/>
    <p:sldId id="316" r:id="rId27"/>
    <p:sldId id="314" r:id="rId28"/>
    <p:sldId id="315" r:id="rId29"/>
    <p:sldId id="317" r:id="rId30"/>
    <p:sldId id="320" r:id="rId31"/>
    <p:sldId id="321" r:id="rId32"/>
    <p:sldId id="318"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4DE00"/>
    <a:srgbClr val="4EE27C"/>
    <a:srgbClr val="6C8600"/>
    <a:srgbClr val="D3FF19"/>
    <a:srgbClr val="EDFF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66339" autoAdjust="0"/>
  </p:normalViewPr>
  <p:slideViewPr>
    <p:cSldViewPr snapToGrid="0">
      <p:cViewPr varScale="1">
        <p:scale>
          <a:sx n="71" d="100"/>
          <a:sy n="71" d="100"/>
        </p:scale>
        <p:origin x="1374" y="66"/>
      </p:cViewPr>
      <p:guideLst/>
    </p:cSldViewPr>
  </p:slideViewPr>
  <p:notesTextViewPr>
    <p:cViewPr>
      <p:scale>
        <a:sx n="1" d="1"/>
        <a:sy n="1" d="1"/>
      </p:scale>
      <p:origin x="0" y="0"/>
    </p:cViewPr>
  </p:notesTextViewPr>
  <p:sorterViewPr>
    <p:cViewPr varScale="1">
      <p:scale>
        <a:sx n="100" d="100"/>
        <a:sy n="100" d="100"/>
      </p:scale>
      <p:origin x="0" y="-93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customXml" Target="../customXml/item1.xml"/><Relationship Id="rId21" Type="http://schemas.openxmlformats.org/officeDocument/2006/relationships/slide" Target="slides/slide18.xml"/><Relationship Id="rId34" Type="http://schemas.openxmlformats.org/officeDocument/2006/relationships/notesMaster" Target="notesMasters/notesMaster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heme" Target="theme/theme1.xml"/><Relationship Id="rId40" Type="http://schemas.openxmlformats.org/officeDocument/2006/relationships/customXml" Target="../customXml/item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presProps" Target="presProp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F1D0AC-0053-4B2A-9C00-8D7B11A12640}" type="datetimeFigureOut">
              <a:rPr lang="en-US" smtClean="0"/>
              <a:t>7/25/2020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FA66D9-C8DA-45AF-AAD2-F5E43A9E130A}" type="slidenum">
              <a:rPr lang="en-US" smtClean="0"/>
              <a:t>‹#›</a:t>
            </a:fld>
            <a:endParaRPr lang="en-US"/>
          </a:p>
        </p:txBody>
      </p:sp>
    </p:spTree>
    <p:extLst>
      <p:ext uri="{BB962C8B-B14F-4D97-AF65-F5344CB8AC3E}">
        <p14:creationId xmlns:p14="http://schemas.microsoft.com/office/powerpoint/2010/main" val="14619355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I have included notes on many</a:t>
            </a:r>
            <a:r>
              <a:rPr lang="en-US" baseline="0" dirty="0" smtClean="0"/>
              <a:t> of the slides in this section on each slide</a:t>
            </a:r>
            <a:endParaRPr lang="en-US" dirty="0"/>
          </a:p>
        </p:txBody>
      </p:sp>
      <p:sp>
        <p:nvSpPr>
          <p:cNvPr id="4" name="Slide Number Placeholder 3"/>
          <p:cNvSpPr>
            <a:spLocks noGrp="1"/>
          </p:cNvSpPr>
          <p:nvPr>
            <p:ph type="sldNum" sz="quarter" idx="10"/>
          </p:nvPr>
        </p:nvSpPr>
        <p:spPr/>
        <p:txBody>
          <a:bodyPr/>
          <a:lstStyle/>
          <a:p>
            <a:fld id="{35FA66D9-C8DA-45AF-AAD2-F5E43A9E130A}" type="slidenum">
              <a:rPr lang="en-US" smtClean="0"/>
              <a:t>1</a:t>
            </a:fld>
            <a:endParaRPr lang="en-US"/>
          </a:p>
        </p:txBody>
      </p:sp>
    </p:spTree>
    <p:extLst>
      <p:ext uri="{BB962C8B-B14F-4D97-AF65-F5344CB8AC3E}">
        <p14:creationId xmlns:p14="http://schemas.microsoft.com/office/powerpoint/2010/main" val="24922046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Need</a:t>
            </a:r>
            <a:r>
              <a:rPr lang="en-US" baseline="0" dirty="0" smtClean="0"/>
              <a:t> to state what the Minor Use Foundation is and why we are involved</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FA66D9-C8DA-45AF-AAD2-F5E43A9E130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517189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I</a:t>
            </a:r>
            <a:r>
              <a:rPr lang="en-US" baseline="0" dirty="0" smtClean="0"/>
              <a:t> have reworded these to try to have brevity on the slide.  Please review and modify as needed/desired</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FA66D9-C8DA-45AF-AAD2-F5E43A9E130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41350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aseline="0" dirty="0" smtClean="0"/>
              <a:t>Need to add highlights</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FA66D9-C8DA-45AF-AAD2-F5E43A9E130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470230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smtClean="0"/>
              <a:t>Suggest that mention old name is not mentioned –  (old news and doesn’t need to</a:t>
            </a:r>
            <a:r>
              <a:rPr lang="en-US" baseline="0" dirty="0" smtClean="0"/>
              <a:t> be highlighted)</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FA66D9-C8DA-45AF-AAD2-F5E43A9E130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54338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aseline="0" dirty="0" smtClean="0"/>
              <a:t>Need to add highlights</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FA66D9-C8DA-45AF-AAD2-F5E43A9E130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076844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smtClean="0"/>
              <a:t>I</a:t>
            </a:r>
            <a:r>
              <a:rPr lang="en-US" baseline="0" dirty="0" smtClean="0"/>
              <a:t> have significantly changed this slide.</a:t>
            </a:r>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baseline="0" dirty="0" smtClean="0"/>
              <a:t>I suggest that the focus not be on the issue itself, but rather how you and the PMC and others are going to provide leadership to address this.  </a:t>
            </a:r>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baseline="0" dirty="0" smtClean="0"/>
              <a:t>What I know I am looking for is for the leadership of IR-4 to acknowledge the challenges and let us know that they have a plan to move us forward in spite of the obstacles</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FA66D9-C8DA-45AF-AAD2-F5E43A9E130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88805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smtClean="0"/>
              <a:t>For many this is not a concern.  For those directly affected it is a big concern.  There are impacts to the wider organization</a:t>
            </a:r>
          </a:p>
          <a:p>
            <a:pPr marL="0" indent="0">
              <a:buFont typeface="Arial" panose="020B0604020202020204" pitchFamily="34" charset="0"/>
              <a:buNone/>
            </a:pPr>
            <a:endParaRPr lang="en-US" dirty="0" smtClean="0"/>
          </a:p>
          <a:p>
            <a:pPr marL="0" indent="0">
              <a:buFont typeface="Arial" panose="020B0604020202020204" pitchFamily="34" charset="0"/>
              <a:buNone/>
            </a:pPr>
            <a:r>
              <a:rPr lang="en-US" baseline="0" dirty="0" smtClean="0"/>
              <a:t>Need to be sensitive to what is said because of people feeling hurt or left out or other</a:t>
            </a:r>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baseline="0" dirty="0" smtClean="0"/>
              <a:t>Don’t focus on advantages in this slide.  They were there and are part of why a move occurred.</a:t>
            </a:r>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baseline="0" dirty="0" smtClean="0"/>
              <a:t>NEED TO ADD IMPACTS </a:t>
            </a:r>
            <a:r>
              <a:rPr lang="en-US" baseline="0" dirty="0" err="1" smtClean="0"/>
              <a:t>ans</a:t>
            </a:r>
            <a:r>
              <a:rPr lang="en-US" baseline="0" dirty="0" smtClean="0"/>
              <a:t> STRATEGIES TO ADDRESS</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FA66D9-C8DA-45AF-AAD2-F5E43A9E130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56357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Consider</a:t>
            </a:r>
            <a:r>
              <a:rPr lang="en-US" baseline="0" dirty="0" smtClean="0"/>
              <a:t> adding an org chart. But provide guidance on how to interpret it.</a:t>
            </a:r>
          </a:p>
          <a:p>
            <a:r>
              <a:rPr lang="en-US" baseline="0" dirty="0" smtClean="0"/>
              <a:t>Focus on the structure, not on who will be in which role.  I do not think the slide has to be discusses at depth, but hitting the high level and showing that there is thought and direction behind the plan are important.  (Many FRDs may not care about this – but many others in the room do – so a minute on the slide is appropriate without spending too much time.</a:t>
            </a:r>
          </a:p>
          <a:p>
            <a:endParaRPr lang="en-US" baseline="0" dirty="0" smtClean="0"/>
          </a:p>
          <a:p>
            <a:r>
              <a:rPr lang="en-US" baseline="0" dirty="0" smtClean="0"/>
              <a:t>The main message is that there is a plan that the PMC and you are working toward,  to set us up well for the future, knowing that we face significant organizational and funding challenges.</a:t>
            </a:r>
          </a:p>
          <a:p>
            <a:r>
              <a:rPr lang="en-US" baseline="0" dirty="0" smtClean="0"/>
              <a:t>This will show part of the vision of where we are going as an organization.</a:t>
            </a:r>
          </a:p>
          <a:p>
            <a:endParaRPr lang="en-US" baseline="0" dirty="0" smtClean="0"/>
          </a:p>
          <a:p>
            <a:r>
              <a:rPr lang="en-US" baseline="0" dirty="0" smtClean="0"/>
              <a:t>Avoid discussing specific names.  I would also be careful about mentioning the status of the position announcements or who is staying or leaving or any special circumstances that are being made for specific individuals.</a:t>
            </a:r>
          </a:p>
        </p:txBody>
      </p:sp>
      <p:sp>
        <p:nvSpPr>
          <p:cNvPr id="4" name="Slide Number Placeholder 3"/>
          <p:cNvSpPr>
            <a:spLocks noGrp="1"/>
          </p:cNvSpPr>
          <p:nvPr>
            <p:ph type="sldNum" sz="quarter" idx="10"/>
          </p:nvPr>
        </p:nvSpPr>
        <p:spPr/>
        <p:txBody>
          <a:bodyPr/>
          <a:lstStyle/>
          <a:p>
            <a:fld id="{35FA66D9-C8DA-45AF-AAD2-F5E43A9E130A}" type="slidenum">
              <a:rPr lang="en-US" smtClean="0"/>
              <a:t>21</a:t>
            </a:fld>
            <a:endParaRPr lang="en-US"/>
          </a:p>
        </p:txBody>
      </p:sp>
    </p:spTree>
    <p:extLst>
      <p:ext uri="{BB962C8B-B14F-4D97-AF65-F5344CB8AC3E}">
        <p14:creationId xmlns:p14="http://schemas.microsoft.com/office/powerpoint/2010/main" val="10663135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smtClean="0"/>
              <a:t>State</a:t>
            </a:r>
            <a:r>
              <a:rPr lang="en-US" baseline="0" dirty="0" smtClean="0"/>
              <a:t> the issue(s)</a:t>
            </a:r>
          </a:p>
          <a:p>
            <a:pPr marL="0" indent="0">
              <a:buFont typeface="Arial" panose="020B0604020202020204" pitchFamily="34" charset="0"/>
              <a:buNone/>
            </a:pPr>
            <a:r>
              <a:rPr lang="en-US" baseline="0" dirty="0" smtClean="0"/>
              <a:t>Provide an overview without naming names or regions, but enough to show it is serious</a:t>
            </a:r>
          </a:p>
          <a:p>
            <a:pPr marL="0" indent="0">
              <a:buFont typeface="Arial" panose="020B0604020202020204" pitchFamily="34" charset="0"/>
              <a:buNone/>
            </a:pPr>
            <a:endParaRPr lang="en-US" baseline="0" dirty="0" smtClean="0"/>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FA66D9-C8DA-45AF-AAD2-F5E43A9E130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108080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FA66D9-C8DA-45AF-AAD2-F5E43A9E130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839281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Check to be sure this is</a:t>
            </a:r>
            <a:r>
              <a:rPr lang="en-US" baseline="0" dirty="0" smtClean="0"/>
              <a:t> accurate with the modified slides</a:t>
            </a:r>
            <a:endParaRPr lang="en-US" dirty="0"/>
          </a:p>
        </p:txBody>
      </p:sp>
      <p:sp>
        <p:nvSpPr>
          <p:cNvPr id="4" name="Slide Number Placeholder 3"/>
          <p:cNvSpPr>
            <a:spLocks noGrp="1"/>
          </p:cNvSpPr>
          <p:nvPr>
            <p:ph type="sldNum" sz="quarter" idx="10"/>
          </p:nvPr>
        </p:nvSpPr>
        <p:spPr/>
        <p:txBody>
          <a:bodyPr/>
          <a:lstStyle/>
          <a:p>
            <a:fld id="{35FA66D9-C8DA-45AF-AAD2-F5E43A9E130A}" type="slidenum">
              <a:rPr lang="en-US" smtClean="0"/>
              <a:t>2</a:t>
            </a:fld>
            <a:endParaRPr lang="en-US"/>
          </a:p>
        </p:txBody>
      </p:sp>
    </p:spTree>
    <p:extLst>
      <p:ext uri="{BB962C8B-B14F-4D97-AF65-F5344CB8AC3E}">
        <p14:creationId xmlns:p14="http://schemas.microsoft.com/office/powerpoint/2010/main" val="36268016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FA66D9-C8DA-45AF-AAD2-F5E43A9E130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79692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smtClean="0"/>
              <a:t>Be</a:t>
            </a:r>
            <a:r>
              <a:rPr lang="en-US" baseline="0" dirty="0" smtClean="0"/>
              <a:t> prepared to state what “Holding people accountable means”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FA66D9-C8DA-45AF-AAD2-F5E43A9E130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469303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FA66D9-C8DA-45AF-AAD2-F5E43A9E130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630633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smtClean="0"/>
              <a:t>Who we work for – use slide information:</a:t>
            </a:r>
          </a:p>
          <a:p>
            <a:pPr marL="0" indent="0">
              <a:buFont typeface="Arial" panose="020B0604020202020204" pitchFamily="34" charset="0"/>
              <a:buNone/>
            </a:pPr>
            <a:endParaRPr lang="en-US" dirty="0" smtClean="0"/>
          </a:p>
          <a:p>
            <a:pPr>
              <a:defRPr/>
            </a:pPr>
            <a:r>
              <a:rPr lang="en-US" altLang="en-US" sz="2800" u="sng" dirty="0" smtClean="0">
                <a:latin typeface="Arial" panose="020B0604020202020204" pitchFamily="34" charset="0"/>
                <a:cs typeface="Arial" panose="020B0604020202020204" pitchFamily="34" charset="0"/>
              </a:rPr>
              <a:t>Growers</a:t>
            </a:r>
            <a:r>
              <a:rPr lang="en-US" altLang="en-US" sz="2800" dirty="0" smtClean="0">
                <a:latin typeface="Arial" panose="020B0604020202020204" pitchFamily="34" charset="0"/>
                <a:cs typeface="Arial" panose="020B0604020202020204" pitchFamily="34" charset="0"/>
              </a:rPr>
              <a:t> </a:t>
            </a:r>
          </a:p>
          <a:p>
            <a:pPr lvl="1">
              <a:defRPr/>
            </a:pPr>
            <a:r>
              <a:rPr lang="en-US" altLang="en-US" sz="2400" dirty="0" smtClean="0">
                <a:latin typeface="Arial" panose="020B0604020202020204" pitchFamily="34" charset="0"/>
                <a:cs typeface="Arial" panose="020B0604020202020204" pitchFamily="34" charset="0"/>
              </a:rPr>
              <a:t>Legal access to safe &amp; effective pest management technology……grow high quality crops</a:t>
            </a:r>
          </a:p>
          <a:p>
            <a:pPr>
              <a:defRPr/>
            </a:pPr>
            <a:r>
              <a:rPr lang="en-US" altLang="en-US" sz="2800" u="sng" dirty="0" smtClean="0">
                <a:latin typeface="Arial" panose="020B0604020202020204" pitchFamily="34" charset="0"/>
                <a:cs typeface="Arial" panose="020B0604020202020204" pitchFamily="34" charset="0"/>
              </a:rPr>
              <a:t>Food Processors &amp; Food Retailers</a:t>
            </a:r>
          </a:p>
          <a:p>
            <a:pPr lvl="1">
              <a:defRPr/>
            </a:pPr>
            <a:r>
              <a:rPr lang="en-US" altLang="en-US" sz="2400" dirty="0" smtClean="0">
                <a:latin typeface="Arial" panose="020B0604020202020204" pitchFamily="34" charset="0"/>
                <a:cs typeface="Arial" panose="020B0604020202020204" pitchFamily="34" charset="0"/>
              </a:rPr>
              <a:t>Consistent supply of raw materials</a:t>
            </a:r>
          </a:p>
          <a:p>
            <a:pPr>
              <a:defRPr/>
            </a:pPr>
            <a:r>
              <a:rPr lang="en-US" altLang="en-US" sz="2800" u="sng" dirty="0" smtClean="0">
                <a:latin typeface="Arial" panose="020B0604020202020204" pitchFamily="34" charset="0"/>
                <a:cs typeface="Arial" panose="020B0604020202020204" pitchFamily="34" charset="0"/>
              </a:rPr>
              <a:t>Economy</a:t>
            </a:r>
          </a:p>
          <a:p>
            <a:pPr lvl="1">
              <a:defRPr/>
            </a:pPr>
            <a:r>
              <a:rPr lang="en-US" altLang="en-US" dirty="0" smtClean="0">
                <a:latin typeface="Arial" panose="020B0604020202020204" pitchFamily="34" charset="0"/>
                <a:cs typeface="Arial" panose="020B0604020202020204" pitchFamily="34" charset="0"/>
              </a:rPr>
              <a:t>IR-4 contributes $9.4 Billion to annual US GDP/supports &gt;95,200 jobs</a:t>
            </a:r>
            <a:endParaRPr lang="en-US" altLang="en-US" sz="2400" dirty="0" smtClean="0">
              <a:latin typeface="Arial" panose="020B0604020202020204" pitchFamily="34" charset="0"/>
              <a:cs typeface="Arial" panose="020B0604020202020204" pitchFamily="34" charset="0"/>
            </a:endParaRPr>
          </a:p>
          <a:p>
            <a:pPr>
              <a:defRPr/>
            </a:pPr>
            <a:r>
              <a:rPr lang="en-US" altLang="en-US" sz="2800" u="sng" dirty="0" smtClean="0">
                <a:latin typeface="Arial" panose="020B0604020202020204" pitchFamily="34" charset="0"/>
                <a:cs typeface="Arial" panose="020B0604020202020204" pitchFamily="34" charset="0"/>
              </a:rPr>
              <a:t>Public</a:t>
            </a:r>
          </a:p>
          <a:p>
            <a:pPr lvl="1">
              <a:defRPr/>
            </a:pPr>
            <a:r>
              <a:rPr lang="en-US" altLang="en-US" sz="2400" dirty="0" smtClean="0">
                <a:latin typeface="Arial" panose="020B0604020202020204" pitchFamily="34" charset="0"/>
                <a:cs typeface="Arial" panose="020B0604020202020204" pitchFamily="34" charset="0"/>
              </a:rPr>
              <a:t>Plentiful supply of specialty crops that contribute to a healthy diet &amp; plants that enhance the environment</a:t>
            </a:r>
            <a:r>
              <a:rPr lang="en-US" altLang="en-US" dirty="0" smtClean="0">
                <a:latin typeface="Arial" panose="020B0604020202020204" pitchFamily="34" charset="0"/>
                <a:cs typeface="Arial" panose="020B0604020202020204" pitchFamily="34" charset="0"/>
              </a:rPr>
              <a:t>.</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FA66D9-C8DA-45AF-AAD2-F5E43A9E130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93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smtClean="0"/>
              <a:t>Who we work for – use slide information:</a:t>
            </a:r>
          </a:p>
          <a:p>
            <a:pPr marL="0" indent="0">
              <a:buFont typeface="Arial" panose="020B0604020202020204" pitchFamily="34" charset="0"/>
              <a:buNone/>
            </a:pPr>
            <a:endParaRPr lang="en-US" dirty="0" smtClean="0"/>
          </a:p>
          <a:p>
            <a:pPr>
              <a:defRPr/>
            </a:pPr>
            <a:r>
              <a:rPr lang="en-US" altLang="en-US" sz="2800" u="sng" dirty="0" smtClean="0">
                <a:latin typeface="Arial" panose="020B0604020202020204" pitchFamily="34" charset="0"/>
                <a:cs typeface="Arial" panose="020B0604020202020204" pitchFamily="34" charset="0"/>
              </a:rPr>
              <a:t>Growers</a:t>
            </a:r>
            <a:r>
              <a:rPr lang="en-US" altLang="en-US" sz="2800" dirty="0" smtClean="0">
                <a:latin typeface="Arial" panose="020B0604020202020204" pitchFamily="34" charset="0"/>
                <a:cs typeface="Arial" panose="020B0604020202020204" pitchFamily="34" charset="0"/>
              </a:rPr>
              <a:t> </a:t>
            </a:r>
          </a:p>
          <a:p>
            <a:pPr lvl="1">
              <a:defRPr/>
            </a:pPr>
            <a:r>
              <a:rPr lang="en-US" altLang="en-US" sz="2400" dirty="0" smtClean="0">
                <a:latin typeface="Arial" panose="020B0604020202020204" pitchFamily="34" charset="0"/>
                <a:cs typeface="Arial" panose="020B0604020202020204" pitchFamily="34" charset="0"/>
              </a:rPr>
              <a:t>Legal access to safe &amp; effective pest management technology……grow high quality crops</a:t>
            </a:r>
          </a:p>
          <a:p>
            <a:pPr>
              <a:defRPr/>
            </a:pPr>
            <a:r>
              <a:rPr lang="en-US" altLang="en-US" sz="2800" u="sng" dirty="0" smtClean="0">
                <a:latin typeface="Arial" panose="020B0604020202020204" pitchFamily="34" charset="0"/>
                <a:cs typeface="Arial" panose="020B0604020202020204" pitchFamily="34" charset="0"/>
              </a:rPr>
              <a:t>Food Processors &amp; Food Retailers</a:t>
            </a:r>
          </a:p>
          <a:p>
            <a:pPr lvl="1">
              <a:defRPr/>
            </a:pPr>
            <a:r>
              <a:rPr lang="en-US" altLang="en-US" sz="2400" dirty="0" smtClean="0">
                <a:latin typeface="Arial" panose="020B0604020202020204" pitchFamily="34" charset="0"/>
                <a:cs typeface="Arial" panose="020B0604020202020204" pitchFamily="34" charset="0"/>
              </a:rPr>
              <a:t>Consistent supply of raw materials</a:t>
            </a:r>
          </a:p>
          <a:p>
            <a:pPr>
              <a:defRPr/>
            </a:pPr>
            <a:r>
              <a:rPr lang="en-US" altLang="en-US" sz="2800" u="sng" dirty="0" smtClean="0">
                <a:latin typeface="Arial" panose="020B0604020202020204" pitchFamily="34" charset="0"/>
                <a:cs typeface="Arial" panose="020B0604020202020204" pitchFamily="34" charset="0"/>
              </a:rPr>
              <a:t>Economy</a:t>
            </a:r>
          </a:p>
          <a:p>
            <a:pPr lvl="1">
              <a:defRPr/>
            </a:pPr>
            <a:r>
              <a:rPr lang="en-US" altLang="en-US" dirty="0" smtClean="0">
                <a:latin typeface="Arial" panose="020B0604020202020204" pitchFamily="34" charset="0"/>
                <a:cs typeface="Arial" panose="020B0604020202020204" pitchFamily="34" charset="0"/>
              </a:rPr>
              <a:t>IR-4 contributes $9.4 Billion to annual US GDP/supports &gt;95,200 jobs</a:t>
            </a:r>
            <a:endParaRPr lang="en-US" altLang="en-US" sz="2400" dirty="0" smtClean="0">
              <a:latin typeface="Arial" panose="020B0604020202020204" pitchFamily="34" charset="0"/>
              <a:cs typeface="Arial" panose="020B0604020202020204" pitchFamily="34" charset="0"/>
            </a:endParaRPr>
          </a:p>
          <a:p>
            <a:pPr>
              <a:defRPr/>
            </a:pPr>
            <a:r>
              <a:rPr lang="en-US" altLang="en-US" sz="2800" u="sng" dirty="0" smtClean="0">
                <a:latin typeface="Arial" panose="020B0604020202020204" pitchFamily="34" charset="0"/>
                <a:cs typeface="Arial" panose="020B0604020202020204" pitchFamily="34" charset="0"/>
              </a:rPr>
              <a:t>Public</a:t>
            </a:r>
          </a:p>
          <a:p>
            <a:pPr lvl="1">
              <a:defRPr/>
            </a:pPr>
            <a:r>
              <a:rPr lang="en-US" altLang="en-US" sz="2400" dirty="0" smtClean="0">
                <a:latin typeface="Arial" panose="020B0604020202020204" pitchFamily="34" charset="0"/>
                <a:cs typeface="Arial" panose="020B0604020202020204" pitchFamily="34" charset="0"/>
              </a:rPr>
              <a:t>Plentiful supply of specialty crops that contribute to a healthy diet &amp; plants that enhance the environment</a:t>
            </a:r>
            <a:r>
              <a:rPr lang="en-US" altLang="en-US" dirty="0" smtClean="0">
                <a:latin typeface="Arial" panose="020B0604020202020204" pitchFamily="34" charset="0"/>
                <a:cs typeface="Arial" panose="020B0604020202020204" pitchFamily="34" charset="0"/>
              </a:rPr>
              <a:t>.</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FA66D9-C8DA-45AF-AAD2-F5E43A9E130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028460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smtClean="0"/>
              <a:t>Who we work for – use slide information:</a:t>
            </a:r>
          </a:p>
          <a:p>
            <a:pPr marL="0" indent="0">
              <a:buFont typeface="Arial" panose="020B0604020202020204" pitchFamily="34" charset="0"/>
              <a:buNone/>
            </a:pPr>
            <a:endParaRPr lang="en-US" dirty="0" smtClean="0"/>
          </a:p>
          <a:p>
            <a:pPr>
              <a:defRPr/>
            </a:pPr>
            <a:r>
              <a:rPr lang="en-US" altLang="en-US" sz="2800" u="sng" dirty="0" smtClean="0">
                <a:latin typeface="Arial" panose="020B0604020202020204" pitchFamily="34" charset="0"/>
                <a:cs typeface="Arial" panose="020B0604020202020204" pitchFamily="34" charset="0"/>
              </a:rPr>
              <a:t>Growers</a:t>
            </a:r>
            <a:r>
              <a:rPr lang="en-US" altLang="en-US" sz="2800" dirty="0" smtClean="0">
                <a:latin typeface="Arial" panose="020B0604020202020204" pitchFamily="34" charset="0"/>
                <a:cs typeface="Arial" panose="020B0604020202020204" pitchFamily="34" charset="0"/>
              </a:rPr>
              <a:t> </a:t>
            </a:r>
          </a:p>
          <a:p>
            <a:pPr lvl="1">
              <a:defRPr/>
            </a:pPr>
            <a:r>
              <a:rPr lang="en-US" altLang="en-US" sz="2400" dirty="0" smtClean="0">
                <a:latin typeface="Arial" panose="020B0604020202020204" pitchFamily="34" charset="0"/>
                <a:cs typeface="Arial" panose="020B0604020202020204" pitchFamily="34" charset="0"/>
              </a:rPr>
              <a:t>Legal access to safe &amp; effective pest management technology……grow high quality crops</a:t>
            </a:r>
          </a:p>
          <a:p>
            <a:pPr>
              <a:defRPr/>
            </a:pPr>
            <a:r>
              <a:rPr lang="en-US" altLang="en-US" sz="2800" u="sng" dirty="0" smtClean="0">
                <a:latin typeface="Arial" panose="020B0604020202020204" pitchFamily="34" charset="0"/>
                <a:cs typeface="Arial" panose="020B0604020202020204" pitchFamily="34" charset="0"/>
              </a:rPr>
              <a:t>Food Processors &amp; Food Retailers</a:t>
            </a:r>
          </a:p>
          <a:p>
            <a:pPr lvl="1">
              <a:defRPr/>
            </a:pPr>
            <a:r>
              <a:rPr lang="en-US" altLang="en-US" sz="2400" dirty="0" smtClean="0">
                <a:latin typeface="Arial" panose="020B0604020202020204" pitchFamily="34" charset="0"/>
                <a:cs typeface="Arial" panose="020B0604020202020204" pitchFamily="34" charset="0"/>
              </a:rPr>
              <a:t>Consistent supply of raw materials</a:t>
            </a:r>
          </a:p>
          <a:p>
            <a:pPr>
              <a:defRPr/>
            </a:pPr>
            <a:r>
              <a:rPr lang="en-US" altLang="en-US" sz="2800" u="sng" dirty="0" smtClean="0">
                <a:latin typeface="Arial" panose="020B0604020202020204" pitchFamily="34" charset="0"/>
                <a:cs typeface="Arial" panose="020B0604020202020204" pitchFamily="34" charset="0"/>
              </a:rPr>
              <a:t>Economy</a:t>
            </a:r>
          </a:p>
          <a:p>
            <a:pPr lvl="1">
              <a:defRPr/>
            </a:pPr>
            <a:r>
              <a:rPr lang="en-US" altLang="en-US" dirty="0" smtClean="0">
                <a:latin typeface="Arial" panose="020B0604020202020204" pitchFamily="34" charset="0"/>
                <a:cs typeface="Arial" panose="020B0604020202020204" pitchFamily="34" charset="0"/>
              </a:rPr>
              <a:t>IR-4 contributes $9.4 Billion to annual US GDP/supports &gt;95,200 jobs</a:t>
            </a:r>
            <a:endParaRPr lang="en-US" altLang="en-US" sz="2400" dirty="0" smtClean="0">
              <a:latin typeface="Arial" panose="020B0604020202020204" pitchFamily="34" charset="0"/>
              <a:cs typeface="Arial" panose="020B0604020202020204" pitchFamily="34" charset="0"/>
            </a:endParaRPr>
          </a:p>
          <a:p>
            <a:pPr>
              <a:defRPr/>
            </a:pPr>
            <a:r>
              <a:rPr lang="en-US" altLang="en-US" sz="2800" u="sng" dirty="0" smtClean="0">
                <a:latin typeface="Arial" panose="020B0604020202020204" pitchFamily="34" charset="0"/>
                <a:cs typeface="Arial" panose="020B0604020202020204" pitchFamily="34" charset="0"/>
              </a:rPr>
              <a:t>Public</a:t>
            </a:r>
          </a:p>
          <a:p>
            <a:pPr lvl="1">
              <a:defRPr/>
            </a:pPr>
            <a:r>
              <a:rPr lang="en-US" altLang="en-US" sz="2400" dirty="0" smtClean="0">
                <a:latin typeface="Arial" panose="020B0604020202020204" pitchFamily="34" charset="0"/>
                <a:cs typeface="Arial" panose="020B0604020202020204" pitchFamily="34" charset="0"/>
              </a:rPr>
              <a:t>Plentiful supply of specialty crops that contribute to a healthy diet &amp; plants that enhance the environment</a:t>
            </a:r>
            <a:r>
              <a:rPr lang="en-US" altLang="en-US" dirty="0" smtClean="0">
                <a:latin typeface="Arial" panose="020B0604020202020204" pitchFamily="34" charset="0"/>
                <a:cs typeface="Arial" panose="020B0604020202020204" pitchFamily="34" charset="0"/>
              </a:rPr>
              <a:t>.</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FA66D9-C8DA-45AF-AAD2-F5E43A9E130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42966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FA66D9-C8DA-45AF-AAD2-F5E43A9E130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314386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xfrm>
            <a:off x="1371600" y="1143000"/>
            <a:ext cx="4114800" cy="3086100"/>
          </a:xfrm>
          <a:ln/>
        </p:spPr>
      </p:sp>
      <p:sp>
        <p:nvSpPr>
          <p:cNvPr id="143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latin typeface="Arial" panose="020B0604020202020204" pitchFamily="34" charset="0"/>
                <a:cs typeface="Arial" panose="020B0604020202020204" pitchFamily="34" charset="0"/>
              </a:rPr>
              <a:t>Delete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latin typeface="Arial" panose="020B0604020202020204" pitchFamily="34" charset="0"/>
                <a:cs typeface="Arial" panose="020B0604020202020204" pitchFamily="34" charset="0"/>
              </a:rPr>
              <a:t>Same comment: </a:t>
            </a:r>
            <a:r>
              <a:rPr lang="en-US" dirty="0" smtClean="0"/>
              <a:t>Is this slide</a:t>
            </a:r>
            <a:r>
              <a:rPr lang="en-US" baseline="0" dirty="0" smtClean="0"/>
              <a:t> needed.  It would seem that this can be communicated in the “benefits of pest management” slide</a:t>
            </a:r>
            <a:endParaRPr lang="en-US" dirty="0" smtClean="0"/>
          </a:p>
          <a:p>
            <a:endParaRPr lang="en-US" altLang="en-US" dirty="0" smtClean="0">
              <a:latin typeface="Arial" panose="020B0604020202020204" pitchFamily="34" charset="0"/>
              <a:cs typeface="Arial" panose="020B0604020202020204" pitchFamily="34" charset="0"/>
            </a:endParaRPr>
          </a:p>
        </p:txBody>
      </p:sp>
      <p:sp>
        <p:nvSpPr>
          <p:cNvPr id="143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A641C7A-34F9-4D1E-887E-81762AEB3DFB}"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9653751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What is the main</a:t>
            </a:r>
            <a:r>
              <a:rPr lang="en-US" baseline="0" dirty="0" smtClean="0"/>
              <a:t> message that needs to be conveyed here?</a:t>
            </a:r>
            <a:endParaRPr lang="en-US" dirty="0"/>
          </a:p>
        </p:txBody>
      </p:sp>
      <p:sp>
        <p:nvSpPr>
          <p:cNvPr id="4" name="Slide Number Placeholder 3"/>
          <p:cNvSpPr>
            <a:spLocks noGrp="1"/>
          </p:cNvSpPr>
          <p:nvPr>
            <p:ph type="sldNum" sz="quarter" idx="10"/>
          </p:nvPr>
        </p:nvSpPr>
        <p:spPr/>
        <p:txBody>
          <a:bodyPr/>
          <a:lstStyle/>
          <a:p>
            <a:fld id="{35FA66D9-C8DA-45AF-AAD2-F5E43A9E130A}" type="slidenum">
              <a:rPr lang="en-US" smtClean="0"/>
              <a:t>8</a:t>
            </a:fld>
            <a:endParaRPr lang="en-US"/>
          </a:p>
        </p:txBody>
      </p:sp>
    </p:spTree>
    <p:extLst>
      <p:ext uri="{BB962C8B-B14F-4D97-AF65-F5344CB8AC3E}">
        <p14:creationId xmlns:p14="http://schemas.microsoft.com/office/powerpoint/2010/main" val="23167088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What</a:t>
            </a:r>
            <a:r>
              <a:rPr lang="en-US" baseline="0" dirty="0" smtClean="0"/>
              <a:t> is the main message that you want to convey broadly about people? Be sure to verbally state those messages.</a:t>
            </a:r>
          </a:p>
          <a:p>
            <a:r>
              <a:rPr lang="en-US" baseline="0" dirty="0" smtClean="0"/>
              <a:t>Suggest that you verbally acknowledge those retirements in a general or specific, but not list them on the slide (adds a lot of text)</a:t>
            </a:r>
          </a:p>
          <a:p>
            <a:r>
              <a:rPr lang="en-US" baseline="0" dirty="0" smtClean="0"/>
              <a:t>Need to add a group photo – perhaps something from the FUW?</a:t>
            </a:r>
          </a:p>
          <a:p>
            <a:r>
              <a:rPr lang="en-US" baseline="0" dirty="0" smtClean="0"/>
              <a:t>Add other bullets for main messages.</a:t>
            </a:r>
          </a:p>
          <a:p>
            <a:r>
              <a:rPr lang="en-US" baseline="0" dirty="0" smtClean="0"/>
              <a:t>As you mentioned on our call this area is a fine line.  I know that some people are upset and feeling they are not being treated fairly so it makes this communication tricky </a:t>
            </a:r>
          </a:p>
          <a:p>
            <a:pPr marL="0" indent="0">
              <a:buFont typeface="Arial" panose="020B0604020202020204" pitchFamily="34" charset="0"/>
              <a:buNone/>
            </a:pPr>
            <a:r>
              <a:rPr lang="en-US" baseline="0" dirty="0" smtClean="0"/>
              <a:t>Possible messages to consider stating</a:t>
            </a:r>
          </a:p>
          <a:p>
            <a:pPr marL="171450" indent="-171450">
              <a:buFont typeface="Arial" panose="020B0604020202020204" pitchFamily="34" charset="0"/>
              <a:buChar char="•"/>
            </a:pPr>
            <a:r>
              <a:rPr lang="en-US" baseline="0" dirty="0" smtClean="0"/>
              <a:t>People and the knowledge they bring is a strength;  acknowledge that: </a:t>
            </a:r>
          </a:p>
          <a:p>
            <a:pPr marL="628650" lvl="1" indent="-171450">
              <a:buFont typeface="Arial" panose="020B0604020202020204" pitchFamily="34" charset="0"/>
              <a:buChar char="•"/>
            </a:pPr>
            <a:r>
              <a:rPr lang="en-US" baseline="0" dirty="0" smtClean="0"/>
              <a:t>In times of transition people are affected and this is a difficult and sensitive issue for any organization including ours?</a:t>
            </a:r>
          </a:p>
          <a:p>
            <a:pPr marL="628650" lvl="1" indent="-171450">
              <a:buFont typeface="Arial" panose="020B0604020202020204" pitchFamily="34" charset="0"/>
              <a:buChar char="•"/>
            </a:pPr>
            <a:r>
              <a:rPr lang="en-US" baseline="0" dirty="0" smtClean="0"/>
              <a:t>Many, although supporting or  understanding our move, have been faced with difficult personal decisions, and we want to be sensitive to that? </a:t>
            </a:r>
          </a:p>
          <a:p>
            <a:pPr marL="0" indent="0">
              <a:buFont typeface="Arial" panose="020B0604020202020204" pitchFamily="34" charset="0"/>
              <a:buNone/>
            </a:pPr>
            <a:endParaRPr lang="en-US" dirty="0" smtClean="0"/>
          </a:p>
        </p:txBody>
      </p:sp>
      <p:sp>
        <p:nvSpPr>
          <p:cNvPr id="4" name="Slide Number Placeholder 3"/>
          <p:cNvSpPr>
            <a:spLocks noGrp="1"/>
          </p:cNvSpPr>
          <p:nvPr>
            <p:ph type="sldNum" sz="quarter" idx="10"/>
          </p:nvPr>
        </p:nvSpPr>
        <p:spPr/>
        <p:txBody>
          <a:bodyPr/>
          <a:lstStyle/>
          <a:p>
            <a:fld id="{35FA66D9-C8DA-45AF-AAD2-F5E43A9E130A}" type="slidenum">
              <a:rPr lang="en-US" smtClean="0"/>
              <a:t>9</a:t>
            </a:fld>
            <a:endParaRPr lang="en-US"/>
          </a:p>
        </p:txBody>
      </p:sp>
    </p:spTree>
    <p:extLst>
      <p:ext uri="{BB962C8B-B14F-4D97-AF65-F5344CB8AC3E}">
        <p14:creationId xmlns:p14="http://schemas.microsoft.com/office/powerpoint/2010/main" val="20510723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Initial signature objective</a:t>
            </a:r>
            <a:r>
              <a:rPr lang="en-US" baseline="0" dirty="0" smtClean="0"/>
              <a:t> or program</a:t>
            </a:r>
          </a:p>
          <a:p>
            <a:pPr marL="171450" indent="-171450">
              <a:buFont typeface="Arial" panose="020B0604020202020204" pitchFamily="34" charset="0"/>
              <a:buChar char="•"/>
            </a:pPr>
            <a:r>
              <a:rPr lang="en-US" baseline="0" dirty="0" smtClean="0"/>
              <a:t>What are the main messages that you want to convey to this group from this slide?  Who are you targeting in the audience with this information?</a:t>
            </a:r>
            <a:endParaRPr lang="en-US" dirty="0"/>
          </a:p>
        </p:txBody>
      </p:sp>
      <p:sp>
        <p:nvSpPr>
          <p:cNvPr id="4" name="Slide Number Placeholder 3"/>
          <p:cNvSpPr>
            <a:spLocks noGrp="1"/>
          </p:cNvSpPr>
          <p:nvPr>
            <p:ph type="sldNum" sz="quarter" idx="10"/>
          </p:nvPr>
        </p:nvSpPr>
        <p:spPr/>
        <p:txBody>
          <a:bodyPr/>
          <a:lstStyle/>
          <a:p>
            <a:fld id="{35FA66D9-C8DA-45AF-AAD2-F5E43A9E130A}" type="slidenum">
              <a:rPr lang="en-US" smtClean="0"/>
              <a:t>10</a:t>
            </a:fld>
            <a:endParaRPr lang="en-US"/>
          </a:p>
        </p:txBody>
      </p:sp>
    </p:spTree>
    <p:extLst>
      <p:ext uri="{BB962C8B-B14F-4D97-AF65-F5344CB8AC3E}">
        <p14:creationId xmlns:p14="http://schemas.microsoft.com/office/powerpoint/2010/main" val="18003956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This slide is</a:t>
            </a:r>
            <a:r>
              <a:rPr lang="en-US" baseline="0" dirty="0" smtClean="0"/>
              <a:t> in need of updating.  Although the idea is good the slide is busy, complex and not visually pleasing.</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FA66D9-C8DA-45AF-AAD2-F5E43A9E130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267661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smtClean="0"/>
              <a:t>I</a:t>
            </a:r>
            <a:r>
              <a:rPr lang="en-US" baseline="0" dirty="0" smtClean="0"/>
              <a:t> moved this up before the record breaking slide.  Consider if you want to reorder these.  The numbers on this slide are not record breaking rather the trend is lower.  The record breaking seems to be on the next slide</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FA66D9-C8DA-45AF-AAD2-F5E43A9E130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67170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Initial signature objective</a:t>
            </a:r>
            <a:r>
              <a:rPr lang="en-US" baseline="0" dirty="0" smtClean="0"/>
              <a:t> or program</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FA66D9-C8DA-45AF-AAD2-F5E43A9E130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958204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85ED3AB-445C-4202-A9F7-A492D31E6F17}" type="slidenum">
              <a:rPr lang="en-US" altLang="en-US"/>
              <a:pPr>
                <a:defRPr/>
              </a:pPr>
              <a:t>‹#›</a:t>
            </a:fld>
            <a:endParaRPr lang="en-US" altLang="en-US"/>
          </a:p>
        </p:txBody>
      </p:sp>
    </p:spTree>
    <p:extLst>
      <p:ext uri="{BB962C8B-B14F-4D97-AF65-F5344CB8AC3E}">
        <p14:creationId xmlns:p14="http://schemas.microsoft.com/office/powerpoint/2010/main" val="83331150"/>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DB131D9-D1D4-4EF6-9D7A-7B434A3EDFE0}" type="slidenum">
              <a:rPr lang="en-US" altLang="en-US"/>
              <a:pPr>
                <a:defRPr/>
              </a:pPr>
              <a:t>‹#›</a:t>
            </a:fld>
            <a:endParaRPr lang="en-US" altLang="en-US"/>
          </a:p>
        </p:txBody>
      </p:sp>
    </p:spTree>
    <p:extLst>
      <p:ext uri="{BB962C8B-B14F-4D97-AF65-F5344CB8AC3E}">
        <p14:creationId xmlns:p14="http://schemas.microsoft.com/office/powerpoint/2010/main" val="967808057"/>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3F4C306-FD14-444E-9C00-A30FDDAFACB2}" type="slidenum">
              <a:rPr lang="en-US" altLang="en-US"/>
              <a:pPr>
                <a:defRPr/>
              </a:pPr>
              <a:t>‹#›</a:t>
            </a:fld>
            <a:endParaRPr lang="en-US" altLang="en-US"/>
          </a:p>
        </p:txBody>
      </p:sp>
    </p:spTree>
    <p:extLst>
      <p:ext uri="{BB962C8B-B14F-4D97-AF65-F5344CB8AC3E}">
        <p14:creationId xmlns:p14="http://schemas.microsoft.com/office/powerpoint/2010/main" val="2098702601"/>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6371731"/>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2336316"/>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9006145"/>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2871990"/>
      </p:ext>
    </p:extLst>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40"/>
            <a:ext cx="8229600" cy="58515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444100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0253ED7-1C70-44B9-BC51-7F4E09B871BD}" type="slidenum">
              <a:rPr lang="en-US" altLang="en-US"/>
              <a:pPr>
                <a:defRPr/>
              </a:pPr>
              <a:t>‹#›</a:t>
            </a:fld>
            <a:endParaRPr lang="en-US" altLang="en-US"/>
          </a:p>
        </p:txBody>
      </p:sp>
    </p:spTree>
    <p:extLst>
      <p:ext uri="{BB962C8B-B14F-4D97-AF65-F5344CB8AC3E}">
        <p14:creationId xmlns:p14="http://schemas.microsoft.com/office/powerpoint/2010/main" val="2676699517"/>
      </p:ext>
    </p:extLst>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A80094F-3790-4D2A-8631-9AD37825B83D}" type="slidenum">
              <a:rPr lang="en-US" altLang="en-US"/>
              <a:pPr>
                <a:defRPr/>
              </a:pPr>
              <a:t>‹#›</a:t>
            </a:fld>
            <a:endParaRPr lang="en-US" altLang="en-US"/>
          </a:p>
        </p:txBody>
      </p:sp>
    </p:spTree>
    <p:extLst>
      <p:ext uri="{BB962C8B-B14F-4D97-AF65-F5344CB8AC3E}">
        <p14:creationId xmlns:p14="http://schemas.microsoft.com/office/powerpoint/2010/main" val="2581103517"/>
      </p:ext>
    </p:extLst>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a:prstGeom prst="rect">
            <a:avLst/>
          </a:prstGeom>
        </p:spPr>
        <p:txBody>
          <a:bodyPr anchor="t"/>
          <a:lstStyle>
            <a:lvl1pPr algn="l">
              <a:defRPr sz="3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6296974-D822-41A2-BAC3-6CC45F944891}" type="slidenum">
              <a:rPr lang="en-US" altLang="en-US"/>
              <a:pPr>
                <a:defRPr/>
              </a:pPr>
              <a:t>‹#›</a:t>
            </a:fld>
            <a:endParaRPr lang="en-US" altLang="en-US"/>
          </a:p>
        </p:txBody>
      </p:sp>
    </p:spTree>
    <p:extLst>
      <p:ext uri="{BB962C8B-B14F-4D97-AF65-F5344CB8AC3E}">
        <p14:creationId xmlns:p14="http://schemas.microsoft.com/office/powerpoint/2010/main" val="2740656680"/>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5C06F96-A2D1-48DF-8BAF-63967719EB7F}" type="slidenum">
              <a:rPr lang="en-US" altLang="en-US"/>
              <a:pPr>
                <a:defRPr/>
              </a:pPr>
              <a:t>‹#›</a:t>
            </a:fld>
            <a:endParaRPr lang="en-US" altLang="en-US"/>
          </a:p>
        </p:txBody>
      </p:sp>
    </p:spTree>
    <p:extLst>
      <p:ext uri="{BB962C8B-B14F-4D97-AF65-F5344CB8AC3E}">
        <p14:creationId xmlns:p14="http://schemas.microsoft.com/office/powerpoint/2010/main" val="2750786396"/>
      </p:ext>
    </p:extLst>
  </p:cSld>
  <p:clrMapOvr>
    <a:masterClrMapping/>
  </p:clrMapOvr>
  <p:transition spd="med">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63B9951-10BC-4808-913D-1A64DC3AF753}" type="slidenum">
              <a:rPr lang="en-US" altLang="en-US"/>
              <a:pPr>
                <a:defRPr/>
              </a:pPr>
              <a:t>‹#›</a:t>
            </a:fld>
            <a:endParaRPr lang="en-US" altLang="en-US"/>
          </a:p>
        </p:txBody>
      </p:sp>
    </p:spTree>
    <p:extLst>
      <p:ext uri="{BB962C8B-B14F-4D97-AF65-F5344CB8AC3E}">
        <p14:creationId xmlns:p14="http://schemas.microsoft.com/office/powerpoint/2010/main" val="949502685"/>
      </p:ext>
    </p:extLst>
  </p:cSld>
  <p:clrMapOvr>
    <a:masterClrMapping/>
  </p:clrMapOvr>
  <p:transition spd="med">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72A87FBD-C62D-4971-9226-6F3FD2E60111}" type="slidenum">
              <a:rPr lang="en-US" altLang="en-US"/>
              <a:pPr>
                <a:defRPr/>
              </a:pPr>
              <a:t>‹#›</a:t>
            </a:fld>
            <a:endParaRPr lang="en-US" altLang="en-US"/>
          </a:p>
        </p:txBody>
      </p:sp>
    </p:spTree>
    <p:extLst>
      <p:ext uri="{BB962C8B-B14F-4D97-AF65-F5344CB8AC3E}">
        <p14:creationId xmlns:p14="http://schemas.microsoft.com/office/powerpoint/2010/main" val="1844419909"/>
      </p:ext>
    </p:extLst>
  </p:cSld>
  <p:clrMapOvr>
    <a:masterClrMapping/>
  </p:clrMapOvr>
  <p:transition spd="med">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058446D-074B-4DEF-A3BF-B34EDAFA97C1}" type="slidenum">
              <a:rPr lang="en-US" altLang="en-US"/>
              <a:pPr>
                <a:defRPr/>
              </a:pPr>
              <a:t>‹#›</a:t>
            </a:fld>
            <a:endParaRPr lang="en-US" altLang="en-US"/>
          </a:p>
        </p:txBody>
      </p:sp>
    </p:spTree>
    <p:extLst>
      <p:ext uri="{BB962C8B-B14F-4D97-AF65-F5344CB8AC3E}">
        <p14:creationId xmlns:p14="http://schemas.microsoft.com/office/powerpoint/2010/main" val="4057808551"/>
      </p:ext>
    </p:extLst>
  </p:cSld>
  <p:clrMapOvr>
    <a:masterClrMapping/>
  </p:clrMapOvr>
  <p:transition spd="med">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A0F58833-8943-406B-8CB6-E46267D2A5F9}" type="slidenum">
              <a:rPr lang="en-US" altLang="en-US"/>
              <a:pPr>
                <a:defRPr/>
              </a:pPr>
              <a:t>‹#›</a:t>
            </a:fld>
            <a:endParaRPr lang="en-US" altLang="en-US"/>
          </a:p>
        </p:txBody>
      </p:sp>
    </p:spTree>
    <p:extLst>
      <p:ext uri="{BB962C8B-B14F-4D97-AF65-F5344CB8AC3E}">
        <p14:creationId xmlns:p14="http://schemas.microsoft.com/office/powerpoint/2010/main" val="1674266342"/>
      </p:ext>
    </p:extLst>
  </p:cSld>
  <p:clrMapOvr>
    <a:masterClrMapping/>
  </p:clrMapOvr>
  <p:transition spd="med">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a:prstGeom prst="rect">
            <a:avLst/>
          </a:prstGeom>
        </p:spPr>
        <p:txBody>
          <a:bodyPr anchor="b"/>
          <a:lstStyle>
            <a:lvl1pPr algn="l">
              <a:defRPr sz="15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4E16CF3-9809-46AD-B3FB-FFFEEC638629}" type="slidenum">
              <a:rPr lang="en-US" altLang="en-US"/>
              <a:pPr>
                <a:defRPr/>
              </a:pPr>
              <a:t>‹#›</a:t>
            </a:fld>
            <a:endParaRPr lang="en-US" altLang="en-US"/>
          </a:p>
        </p:txBody>
      </p:sp>
    </p:spTree>
    <p:extLst>
      <p:ext uri="{BB962C8B-B14F-4D97-AF65-F5344CB8AC3E}">
        <p14:creationId xmlns:p14="http://schemas.microsoft.com/office/powerpoint/2010/main" val="930075451"/>
      </p:ext>
    </p:extLst>
  </p:cSld>
  <p:clrMapOvr>
    <a:masterClrMapping/>
  </p:clrMapOvr>
  <p:transition spd="med">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05F1FF5-1AA5-4155-8F5E-65B949473285}" type="slidenum">
              <a:rPr lang="en-US" altLang="en-US"/>
              <a:pPr>
                <a:defRPr/>
              </a:pPr>
              <a:t>‹#›</a:t>
            </a:fld>
            <a:endParaRPr lang="en-US" altLang="en-US"/>
          </a:p>
        </p:txBody>
      </p:sp>
    </p:spTree>
    <p:extLst>
      <p:ext uri="{BB962C8B-B14F-4D97-AF65-F5344CB8AC3E}">
        <p14:creationId xmlns:p14="http://schemas.microsoft.com/office/powerpoint/2010/main" val="2787865815"/>
      </p:ext>
    </p:extLst>
  </p:cSld>
  <p:clrMapOvr>
    <a:masterClrMapping/>
  </p:clrMapOvr>
  <p:transition spd="med">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F105565-0BDF-4EA8-8FC6-C3506F11F70C}" type="slidenum">
              <a:rPr lang="en-US" altLang="en-US"/>
              <a:pPr>
                <a:defRPr/>
              </a:pPr>
              <a:t>‹#›</a:t>
            </a:fld>
            <a:endParaRPr lang="en-US" altLang="en-US"/>
          </a:p>
        </p:txBody>
      </p:sp>
    </p:spTree>
    <p:extLst>
      <p:ext uri="{BB962C8B-B14F-4D97-AF65-F5344CB8AC3E}">
        <p14:creationId xmlns:p14="http://schemas.microsoft.com/office/powerpoint/2010/main" val="3572308624"/>
      </p:ext>
    </p:extLst>
  </p:cSld>
  <p:clrMapOvr>
    <a:masterClrMapping/>
  </p:clrMapOvr>
  <p:transition spd="med">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482874E-2B1C-4FF7-BB18-B1A05955CF1B}" type="slidenum">
              <a:rPr lang="en-US" altLang="en-US"/>
              <a:pPr>
                <a:defRPr/>
              </a:pPr>
              <a:t>‹#›</a:t>
            </a:fld>
            <a:endParaRPr lang="en-US" altLang="en-US"/>
          </a:p>
        </p:txBody>
      </p:sp>
    </p:spTree>
    <p:extLst>
      <p:ext uri="{BB962C8B-B14F-4D97-AF65-F5344CB8AC3E}">
        <p14:creationId xmlns:p14="http://schemas.microsoft.com/office/powerpoint/2010/main" val="1416279259"/>
      </p:ext>
    </p:extLst>
  </p:cSld>
  <p:clrMapOvr>
    <a:masterClrMapping/>
  </p:clrMapOvr>
  <p:transition spd="med">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99476633"/>
      </p:ext>
    </p:extLst>
  </p:cSld>
  <p:clrMapOvr>
    <a:masterClrMapping/>
  </p:clrMapOvr>
  <p:transition spd="med">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627375716"/>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a:prstGeom prst="rect">
            <a:avLst/>
          </a:prstGeom>
        </p:spPr>
        <p:txBody>
          <a:bodyPr anchor="t"/>
          <a:lstStyle>
            <a:lvl1pPr algn="l">
              <a:defRPr sz="3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0CB511E-0B0E-4293-85F2-A84634BE5B44}" type="slidenum">
              <a:rPr lang="en-US" altLang="en-US"/>
              <a:pPr>
                <a:defRPr/>
              </a:pPr>
              <a:t>‹#›</a:t>
            </a:fld>
            <a:endParaRPr lang="en-US" altLang="en-US"/>
          </a:p>
        </p:txBody>
      </p:sp>
    </p:spTree>
    <p:extLst>
      <p:ext uri="{BB962C8B-B14F-4D97-AF65-F5344CB8AC3E}">
        <p14:creationId xmlns:p14="http://schemas.microsoft.com/office/powerpoint/2010/main" val="115616777"/>
      </p:ext>
    </p:extLst>
  </p:cSld>
  <p:clrMapOvr>
    <a:masterClrMapping/>
  </p:clrMapOvr>
  <p:transition spd="med">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548936"/>
      </p:ext>
    </p:extLst>
  </p:cSld>
  <p:clrMapOvr>
    <a:masterClrMapping/>
  </p:clrMapOvr>
  <p:transition spd="med">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530511"/>
      </p:ext>
    </p:extLst>
  </p:cSld>
  <p:clrMapOvr>
    <a:masterClrMapping/>
  </p:clrMapOvr>
  <p:transition spd="med">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9D45013-5D76-4278-9FF4-0C82168C18CF}" type="datetimeFigureOut">
              <a:rPr lang="en-US" smtClean="0"/>
              <a:t>7/25/2020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C60A33-3D45-487E-BC94-05F10275729C}" type="slidenum">
              <a:rPr lang="en-US" smtClean="0"/>
              <a:t>‹#›</a:t>
            </a:fld>
            <a:endParaRPr lang="en-US"/>
          </a:p>
        </p:txBody>
      </p:sp>
    </p:spTree>
    <p:extLst>
      <p:ext uri="{BB962C8B-B14F-4D97-AF65-F5344CB8AC3E}">
        <p14:creationId xmlns:p14="http://schemas.microsoft.com/office/powerpoint/2010/main" val="42955748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9D45013-5D76-4278-9FF4-0C82168C18CF}" type="datetimeFigureOut">
              <a:rPr lang="en-US" smtClean="0"/>
              <a:t>7/25/2020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C60A33-3D45-487E-BC94-05F10275729C}" type="slidenum">
              <a:rPr lang="en-US" smtClean="0"/>
              <a:t>‹#›</a:t>
            </a:fld>
            <a:endParaRPr lang="en-US"/>
          </a:p>
        </p:txBody>
      </p:sp>
    </p:spTree>
    <p:extLst>
      <p:ext uri="{BB962C8B-B14F-4D97-AF65-F5344CB8AC3E}">
        <p14:creationId xmlns:p14="http://schemas.microsoft.com/office/powerpoint/2010/main" val="239068224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9D45013-5D76-4278-9FF4-0C82168C18CF}" type="datetimeFigureOut">
              <a:rPr lang="en-US" smtClean="0"/>
              <a:t>7/25/2020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C60A33-3D45-487E-BC94-05F10275729C}" type="slidenum">
              <a:rPr lang="en-US" smtClean="0"/>
              <a:t>‹#›</a:t>
            </a:fld>
            <a:endParaRPr lang="en-US"/>
          </a:p>
        </p:txBody>
      </p:sp>
    </p:spTree>
    <p:extLst>
      <p:ext uri="{BB962C8B-B14F-4D97-AF65-F5344CB8AC3E}">
        <p14:creationId xmlns:p14="http://schemas.microsoft.com/office/powerpoint/2010/main" val="256842076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9D45013-5D76-4278-9FF4-0C82168C18CF}" type="datetimeFigureOut">
              <a:rPr lang="en-US" smtClean="0"/>
              <a:t>7/25/2020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C60A33-3D45-487E-BC94-05F10275729C}" type="slidenum">
              <a:rPr lang="en-US" smtClean="0"/>
              <a:t>‹#›</a:t>
            </a:fld>
            <a:endParaRPr lang="en-US"/>
          </a:p>
        </p:txBody>
      </p:sp>
    </p:spTree>
    <p:extLst>
      <p:ext uri="{BB962C8B-B14F-4D97-AF65-F5344CB8AC3E}">
        <p14:creationId xmlns:p14="http://schemas.microsoft.com/office/powerpoint/2010/main" val="163790603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9D45013-5D76-4278-9FF4-0C82168C18CF}" type="datetimeFigureOut">
              <a:rPr lang="en-US" smtClean="0"/>
              <a:t>7/25/2020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5C60A33-3D45-487E-BC94-05F10275729C}" type="slidenum">
              <a:rPr lang="en-US" smtClean="0"/>
              <a:t>‹#›</a:t>
            </a:fld>
            <a:endParaRPr lang="en-US"/>
          </a:p>
        </p:txBody>
      </p:sp>
    </p:spTree>
    <p:extLst>
      <p:ext uri="{BB962C8B-B14F-4D97-AF65-F5344CB8AC3E}">
        <p14:creationId xmlns:p14="http://schemas.microsoft.com/office/powerpoint/2010/main" val="378719274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9D45013-5D76-4278-9FF4-0C82168C18CF}" type="datetimeFigureOut">
              <a:rPr lang="en-US" smtClean="0"/>
              <a:t>7/25/2020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5C60A33-3D45-487E-BC94-05F10275729C}" type="slidenum">
              <a:rPr lang="en-US" smtClean="0"/>
              <a:t>‹#›</a:t>
            </a:fld>
            <a:endParaRPr lang="en-US"/>
          </a:p>
        </p:txBody>
      </p:sp>
    </p:spTree>
    <p:extLst>
      <p:ext uri="{BB962C8B-B14F-4D97-AF65-F5344CB8AC3E}">
        <p14:creationId xmlns:p14="http://schemas.microsoft.com/office/powerpoint/2010/main" val="135767066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D45013-5D76-4278-9FF4-0C82168C18CF}" type="datetimeFigureOut">
              <a:rPr lang="en-US" smtClean="0"/>
              <a:t>7/25/2020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5C60A33-3D45-487E-BC94-05F10275729C}" type="slidenum">
              <a:rPr lang="en-US" smtClean="0"/>
              <a:t>‹#›</a:t>
            </a:fld>
            <a:endParaRPr lang="en-US"/>
          </a:p>
        </p:txBody>
      </p:sp>
    </p:spTree>
    <p:extLst>
      <p:ext uri="{BB962C8B-B14F-4D97-AF65-F5344CB8AC3E}">
        <p14:creationId xmlns:p14="http://schemas.microsoft.com/office/powerpoint/2010/main" val="47185808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9D45013-5D76-4278-9FF4-0C82168C18CF}" type="datetimeFigureOut">
              <a:rPr lang="en-US" smtClean="0"/>
              <a:t>7/25/2020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C60A33-3D45-487E-BC94-05F10275729C}" type="slidenum">
              <a:rPr lang="en-US" smtClean="0"/>
              <a:t>‹#›</a:t>
            </a:fld>
            <a:endParaRPr lang="en-US"/>
          </a:p>
        </p:txBody>
      </p:sp>
    </p:spTree>
    <p:extLst>
      <p:ext uri="{BB962C8B-B14F-4D97-AF65-F5344CB8AC3E}">
        <p14:creationId xmlns:p14="http://schemas.microsoft.com/office/powerpoint/2010/main" val="29606525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EA308E1-BA52-4B96-8A37-34644F131CE3}" type="slidenum">
              <a:rPr lang="en-US" altLang="en-US"/>
              <a:pPr>
                <a:defRPr/>
              </a:pPr>
              <a:t>‹#›</a:t>
            </a:fld>
            <a:endParaRPr lang="en-US" altLang="en-US"/>
          </a:p>
        </p:txBody>
      </p:sp>
    </p:spTree>
    <p:extLst>
      <p:ext uri="{BB962C8B-B14F-4D97-AF65-F5344CB8AC3E}">
        <p14:creationId xmlns:p14="http://schemas.microsoft.com/office/powerpoint/2010/main" val="4051881533"/>
      </p:ext>
    </p:extLst>
  </p:cSld>
  <p:clrMapOvr>
    <a:masterClrMapping/>
  </p:clrMapOvr>
  <p:transition spd="med">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9D45013-5D76-4278-9FF4-0C82168C18CF}" type="datetimeFigureOut">
              <a:rPr lang="en-US" smtClean="0"/>
              <a:t>7/25/2020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C60A33-3D45-487E-BC94-05F10275729C}" type="slidenum">
              <a:rPr lang="en-US" smtClean="0"/>
              <a:t>‹#›</a:t>
            </a:fld>
            <a:endParaRPr lang="en-US"/>
          </a:p>
        </p:txBody>
      </p:sp>
    </p:spTree>
    <p:extLst>
      <p:ext uri="{BB962C8B-B14F-4D97-AF65-F5344CB8AC3E}">
        <p14:creationId xmlns:p14="http://schemas.microsoft.com/office/powerpoint/2010/main" val="297279568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9D45013-5D76-4278-9FF4-0C82168C18CF}" type="datetimeFigureOut">
              <a:rPr lang="en-US" smtClean="0"/>
              <a:t>7/25/2020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C60A33-3D45-487E-BC94-05F10275729C}" type="slidenum">
              <a:rPr lang="en-US" smtClean="0"/>
              <a:t>‹#›</a:t>
            </a:fld>
            <a:endParaRPr lang="en-US"/>
          </a:p>
        </p:txBody>
      </p:sp>
    </p:spTree>
    <p:extLst>
      <p:ext uri="{BB962C8B-B14F-4D97-AF65-F5344CB8AC3E}">
        <p14:creationId xmlns:p14="http://schemas.microsoft.com/office/powerpoint/2010/main" val="20415672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9D45013-5D76-4278-9FF4-0C82168C18CF}" type="datetimeFigureOut">
              <a:rPr lang="en-US" smtClean="0"/>
              <a:t>7/25/2020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C60A33-3D45-487E-BC94-05F10275729C}" type="slidenum">
              <a:rPr lang="en-US" smtClean="0"/>
              <a:t>‹#›</a:t>
            </a:fld>
            <a:endParaRPr lang="en-US"/>
          </a:p>
        </p:txBody>
      </p:sp>
    </p:spTree>
    <p:extLst>
      <p:ext uri="{BB962C8B-B14F-4D97-AF65-F5344CB8AC3E}">
        <p14:creationId xmlns:p14="http://schemas.microsoft.com/office/powerpoint/2010/main" val="2517124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1CF7D915-C89A-4B64-83A9-FA52E3D93EA3}" type="slidenum">
              <a:rPr lang="en-US" altLang="en-US"/>
              <a:pPr>
                <a:defRPr/>
              </a:pPr>
              <a:t>‹#›</a:t>
            </a:fld>
            <a:endParaRPr lang="en-US" altLang="en-US"/>
          </a:p>
        </p:txBody>
      </p:sp>
    </p:spTree>
    <p:extLst>
      <p:ext uri="{BB962C8B-B14F-4D97-AF65-F5344CB8AC3E}">
        <p14:creationId xmlns:p14="http://schemas.microsoft.com/office/powerpoint/2010/main" val="2637499719"/>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78D34916-462E-461B-8E2D-E113ABB8C677}" type="slidenum">
              <a:rPr lang="en-US" altLang="en-US"/>
              <a:pPr>
                <a:defRPr/>
              </a:pPr>
              <a:t>‹#›</a:t>
            </a:fld>
            <a:endParaRPr lang="en-US" altLang="en-US"/>
          </a:p>
        </p:txBody>
      </p:sp>
    </p:spTree>
    <p:extLst>
      <p:ext uri="{BB962C8B-B14F-4D97-AF65-F5344CB8AC3E}">
        <p14:creationId xmlns:p14="http://schemas.microsoft.com/office/powerpoint/2010/main" val="484772095"/>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E5D606E-F2C0-4A73-BEBF-CF167CAAF3E6}" type="slidenum">
              <a:rPr lang="en-US" altLang="en-US"/>
              <a:pPr>
                <a:defRPr/>
              </a:pPr>
              <a:t>‹#›</a:t>
            </a:fld>
            <a:endParaRPr lang="en-US" altLang="en-US"/>
          </a:p>
        </p:txBody>
      </p:sp>
    </p:spTree>
    <p:extLst>
      <p:ext uri="{BB962C8B-B14F-4D97-AF65-F5344CB8AC3E}">
        <p14:creationId xmlns:p14="http://schemas.microsoft.com/office/powerpoint/2010/main" val="3701782537"/>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a:prstGeom prst="rect">
            <a:avLst/>
          </a:prstGeom>
        </p:spPr>
        <p:txBody>
          <a:bodyPr anchor="b"/>
          <a:lstStyle>
            <a:lvl1pPr algn="l">
              <a:defRPr sz="15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3BA4BF9-FE47-4373-BA28-6CDD23A98A1F}" type="slidenum">
              <a:rPr lang="en-US" altLang="en-US"/>
              <a:pPr>
                <a:defRPr/>
              </a:pPr>
              <a:t>‹#›</a:t>
            </a:fld>
            <a:endParaRPr lang="en-US" altLang="en-US"/>
          </a:p>
        </p:txBody>
      </p:sp>
    </p:spTree>
    <p:extLst>
      <p:ext uri="{BB962C8B-B14F-4D97-AF65-F5344CB8AC3E}">
        <p14:creationId xmlns:p14="http://schemas.microsoft.com/office/powerpoint/2010/main" val="738227400"/>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0C2C71C-0B80-4A3C-83DE-8FBCB7C94997}" type="slidenum">
              <a:rPr lang="en-US" altLang="en-US"/>
              <a:pPr>
                <a:defRPr/>
              </a:pPr>
              <a:t>‹#›</a:t>
            </a:fld>
            <a:endParaRPr lang="en-US" altLang="en-US"/>
          </a:p>
        </p:txBody>
      </p:sp>
    </p:spTree>
    <p:extLst>
      <p:ext uri="{BB962C8B-B14F-4D97-AF65-F5344CB8AC3E}">
        <p14:creationId xmlns:p14="http://schemas.microsoft.com/office/powerpoint/2010/main" val="3336053805"/>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image" Target="../media/image1.png"/><Relationship Id="rId2" Type="http://schemas.openxmlformats.org/officeDocument/2006/relationships/slideLayout" Target="../slideLayouts/slideLayout18.xml"/><Relationship Id="rId16" Type="http://schemas.openxmlformats.org/officeDocument/2006/relationships/theme" Target="../theme/theme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theme" Target="../theme/theme3.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ext Placeholder 2"/>
          <p:cNvSpPr>
            <a:spLocks noGrp="1"/>
          </p:cNvSpPr>
          <p:nvPr>
            <p:ph type="body" idx="1"/>
          </p:nvPr>
        </p:nvSpPr>
        <p:spPr bwMode="auto">
          <a:xfrm>
            <a:off x="457200" y="1600202"/>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eaLnBrk="1" hangingPunct="1">
              <a:buFont typeface="Wingdings" pitchFamily="2" charset="2"/>
              <a:buChar char="ü"/>
              <a:defRPr sz="900">
                <a:solidFill>
                  <a:schemeClr val="tx1">
                    <a:tint val="75000"/>
                  </a:schemeClr>
                </a:solidFill>
                <a:latin typeface="Arial" charset="0"/>
                <a:cs typeface="Arial" charset="0"/>
              </a:defRPr>
            </a:lvl1pPr>
          </a:lstStyle>
          <a:p>
            <a:pPr>
              <a:defRPr/>
            </a:pPr>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eaLnBrk="1" hangingPunct="1">
              <a:buFont typeface="Wingdings" pitchFamily="2" charset="2"/>
              <a:buChar char="ü"/>
              <a:defRPr sz="900">
                <a:solidFill>
                  <a:schemeClr val="tx1">
                    <a:tint val="75000"/>
                  </a:schemeClr>
                </a:solidFill>
                <a:latin typeface="Arial" charset="0"/>
                <a:cs typeface="Arial" charset="0"/>
              </a:defRPr>
            </a:lvl1pPr>
          </a:lstStyle>
          <a:p>
            <a:pPr>
              <a:defRPr/>
            </a:pPr>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buFont typeface="Wingdings" panose="05000000000000000000" pitchFamily="2" charset="2"/>
              <a:buChar char="ü"/>
              <a:defRPr sz="900">
                <a:solidFill>
                  <a:srgbClr val="898989"/>
                </a:solidFill>
              </a:defRPr>
            </a:lvl1pPr>
          </a:lstStyle>
          <a:p>
            <a:pPr>
              <a:defRPr/>
            </a:pPr>
            <a:fld id="{B59AD53E-925D-4055-AC35-AFF2400EA0F3}" type="slidenum">
              <a:rPr lang="en-US" altLang="en-US"/>
              <a:pPr>
                <a:defRPr/>
              </a:pPr>
              <a:t>‹#›</a:t>
            </a:fld>
            <a:endParaRPr lang="en-US" altLang="en-US"/>
          </a:p>
        </p:txBody>
      </p:sp>
      <p:sp>
        <p:nvSpPr>
          <p:cNvPr id="1030" name="Rectangle 3"/>
          <p:cNvSpPr>
            <a:spLocks noChangeArrowheads="1"/>
          </p:cNvSpPr>
          <p:nvPr/>
        </p:nvSpPr>
        <p:spPr bwMode="auto">
          <a:xfrm>
            <a:off x="2057400" y="762000"/>
            <a:ext cx="6781800" cy="685800"/>
          </a:xfrm>
          <a:prstGeom prst="rect">
            <a:avLst/>
          </a:prstGeom>
          <a:solidFill>
            <a:srgbClr val="09A73E"/>
          </a:solidFill>
          <a:ln w="9525">
            <a:solidFill>
              <a:srgbClr val="00B050"/>
            </a:solidFill>
            <a:miter lim="800000"/>
            <a:headEnd/>
            <a:tailEnd/>
          </a:ln>
        </p:spPr>
        <p:txBody>
          <a:bodyPr wrap="none" anchor="ctr"/>
          <a:lstStyle>
            <a:lvl1pPr eaLnBrk="0" hangingPunct="0">
              <a:defRPr sz="1600" b="1">
                <a:solidFill>
                  <a:srgbClr val="D1D1D1"/>
                </a:solidFill>
                <a:latin typeface="Arial" charset="0"/>
                <a:cs typeface="Arial" charset="0"/>
              </a:defRPr>
            </a:lvl1pPr>
            <a:lvl2pPr marL="742950" indent="-285750" eaLnBrk="0" hangingPunct="0">
              <a:defRPr sz="1600" b="1">
                <a:solidFill>
                  <a:srgbClr val="D1D1D1"/>
                </a:solidFill>
                <a:latin typeface="Arial" charset="0"/>
                <a:cs typeface="Arial" charset="0"/>
              </a:defRPr>
            </a:lvl2pPr>
            <a:lvl3pPr marL="1143000" indent="-228600" eaLnBrk="0" hangingPunct="0">
              <a:defRPr sz="1600" b="1">
                <a:solidFill>
                  <a:srgbClr val="D1D1D1"/>
                </a:solidFill>
                <a:latin typeface="Arial" charset="0"/>
                <a:cs typeface="Arial" charset="0"/>
              </a:defRPr>
            </a:lvl3pPr>
            <a:lvl4pPr marL="1600200" indent="-228600" eaLnBrk="0" hangingPunct="0">
              <a:defRPr sz="1600" b="1">
                <a:solidFill>
                  <a:srgbClr val="D1D1D1"/>
                </a:solidFill>
                <a:latin typeface="Arial" charset="0"/>
                <a:cs typeface="Arial" charset="0"/>
              </a:defRPr>
            </a:lvl4pPr>
            <a:lvl5pPr marL="2057400" indent="-228600" eaLnBrk="0" hangingPunct="0">
              <a:defRPr sz="1600" b="1">
                <a:solidFill>
                  <a:srgbClr val="D1D1D1"/>
                </a:solidFill>
                <a:latin typeface="Arial" charset="0"/>
                <a:cs typeface="Arial" charset="0"/>
              </a:defRPr>
            </a:lvl5pPr>
            <a:lvl6pPr marL="2514600" indent="-228600" eaLnBrk="0" fontAlgn="base" hangingPunct="0">
              <a:spcBef>
                <a:spcPct val="0"/>
              </a:spcBef>
              <a:spcAft>
                <a:spcPct val="0"/>
              </a:spcAft>
              <a:buFont typeface="Wingdings" pitchFamily="2" charset="2"/>
              <a:buChar char="ü"/>
              <a:defRPr sz="1600" b="1">
                <a:solidFill>
                  <a:srgbClr val="D1D1D1"/>
                </a:solidFill>
                <a:latin typeface="Arial" charset="0"/>
                <a:cs typeface="Arial" charset="0"/>
              </a:defRPr>
            </a:lvl6pPr>
            <a:lvl7pPr marL="2971800" indent="-228600" eaLnBrk="0" fontAlgn="base" hangingPunct="0">
              <a:spcBef>
                <a:spcPct val="0"/>
              </a:spcBef>
              <a:spcAft>
                <a:spcPct val="0"/>
              </a:spcAft>
              <a:buFont typeface="Wingdings" pitchFamily="2" charset="2"/>
              <a:buChar char="ü"/>
              <a:defRPr sz="1600" b="1">
                <a:solidFill>
                  <a:srgbClr val="D1D1D1"/>
                </a:solidFill>
                <a:latin typeface="Arial" charset="0"/>
                <a:cs typeface="Arial" charset="0"/>
              </a:defRPr>
            </a:lvl7pPr>
            <a:lvl8pPr marL="3429000" indent="-228600" eaLnBrk="0" fontAlgn="base" hangingPunct="0">
              <a:spcBef>
                <a:spcPct val="0"/>
              </a:spcBef>
              <a:spcAft>
                <a:spcPct val="0"/>
              </a:spcAft>
              <a:buFont typeface="Wingdings" pitchFamily="2" charset="2"/>
              <a:buChar char="ü"/>
              <a:defRPr sz="1600" b="1">
                <a:solidFill>
                  <a:srgbClr val="D1D1D1"/>
                </a:solidFill>
                <a:latin typeface="Arial" charset="0"/>
                <a:cs typeface="Arial" charset="0"/>
              </a:defRPr>
            </a:lvl8pPr>
            <a:lvl9pPr marL="3886200" indent="-228600" eaLnBrk="0" fontAlgn="base" hangingPunct="0">
              <a:spcBef>
                <a:spcPct val="0"/>
              </a:spcBef>
              <a:spcAft>
                <a:spcPct val="0"/>
              </a:spcAft>
              <a:buFont typeface="Wingdings" pitchFamily="2" charset="2"/>
              <a:buChar char="ü"/>
              <a:defRPr sz="1600" b="1">
                <a:solidFill>
                  <a:srgbClr val="D1D1D1"/>
                </a:solidFill>
                <a:latin typeface="Arial" charset="0"/>
                <a:cs typeface="Arial" charset="0"/>
              </a:defRPr>
            </a:lvl9pPr>
          </a:lstStyle>
          <a:p>
            <a:pPr eaLnBrk="1" hangingPunct="1">
              <a:buFont typeface="Wingdings" pitchFamily="2" charset="2"/>
              <a:buChar char="ü"/>
              <a:defRPr/>
            </a:pPr>
            <a:endParaRPr lang="en-US" altLang="en-US" sz="1200"/>
          </a:p>
        </p:txBody>
      </p:sp>
      <p:pic>
        <p:nvPicPr>
          <p:cNvPr id="1031" name="Picture 3" descr="IR-4logowotag.jpg"/>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228600" y="457202"/>
            <a:ext cx="19050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571941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7" r:id="rId16"/>
  </p:sldLayoutIdLst>
  <p:transition spd="med">
    <p:fade/>
  </p:transition>
  <p:hf sldNum="0" hdr="0" ftr="0" dt="0"/>
  <p:txStyles>
    <p:titleStyle>
      <a:lvl1pPr algn="ctr" rtl="0" eaLnBrk="0" fontAlgn="base" hangingPunct="0">
        <a:spcBef>
          <a:spcPct val="0"/>
        </a:spcBef>
        <a:spcAft>
          <a:spcPct val="0"/>
        </a:spcAft>
        <a:defRPr sz="3300" kern="1200">
          <a:solidFill>
            <a:schemeClr val="tx1"/>
          </a:solidFill>
          <a:latin typeface="+mj-lt"/>
          <a:ea typeface="+mj-ea"/>
          <a:cs typeface="+mj-cs"/>
        </a:defRPr>
      </a:lvl1pPr>
      <a:lvl2pPr algn="ctr" rtl="0" eaLnBrk="0" fontAlgn="base" hangingPunct="0">
        <a:spcBef>
          <a:spcPct val="0"/>
        </a:spcBef>
        <a:spcAft>
          <a:spcPct val="0"/>
        </a:spcAft>
        <a:defRPr sz="3300">
          <a:solidFill>
            <a:schemeClr val="tx1"/>
          </a:solidFill>
          <a:latin typeface="Calibri" pitchFamily="34" charset="0"/>
        </a:defRPr>
      </a:lvl2pPr>
      <a:lvl3pPr algn="ctr" rtl="0" eaLnBrk="0" fontAlgn="base" hangingPunct="0">
        <a:spcBef>
          <a:spcPct val="0"/>
        </a:spcBef>
        <a:spcAft>
          <a:spcPct val="0"/>
        </a:spcAft>
        <a:defRPr sz="3300">
          <a:solidFill>
            <a:schemeClr val="tx1"/>
          </a:solidFill>
          <a:latin typeface="Calibri" pitchFamily="34" charset="0"/>
        </a:defRPr>
      </a:lvl3pPr>
      <a:lvl4pPr algn="ctr" rtl="0" eaLnBrk="0" fontAlgn="base" hangingPunct="0">
        <a:spcBef>
          <a:spcPct val="0"/>
        </a:spcBef>
        <a:spcAft>
          <a:spcPct val="0"/>
        </a:spcAft>
        <a:defRPr sz="3300">
          <a:solidFill>
            <a:schemeClr val="tx1"/>
          </a:solidFill>
          <a:latin typeface="Calibri" pitchFamily="34" charset="0"/>
        </a:defRPr>
      </a:lvl4pPr>
      <a:lvl5pPr algn="ctr" rtl="0" eaLnBrk="0" fontAlgn="base" hangingPunct="0">
        <a:spcBef>
          <a:spcPct val="0"/>
        </a:spcBef>
        <a:spcAft>
          <a:spcPct val="0"/>
        </a:spcAft>
        <a:defRPr sz="3300">
          <a:solidFill>
            <a:schemeClr val="tx1"/>
          </a:solidFill>
          <a:latin typeface="Calibri" pitchFamily="34" charset="0"/>
        </a:defRPr>
      </a:lvl5pPr>
      <a:lvl6pPr marL="342900" algn="ctr" rtl="0" fontAlgn="base">
        <a:spcBef>
          <a:spcPct val="0"/>
        </a:spcBef>
        <a:spcAft>
          <a:spcPct val="0"/>
        </a:spcAft>
        <a:defRPr sz="3300">
          <a:solidFill>
            <a:schemeClr val="tx1"/>
          </a:solidFill>
          <a:latin typeface="Calibri" pitchFamily="34" charset="0"/>
        </a:defRPr>
      </a:lvl6pPr>
      <a:lvl7pPr marL="685800" algn="ctr" rtl="0" fontAlgn="base">
        <a:spcBef>
          <a:spcPct val="0"/>
        </a:spcBef>
        <a:spcAft>
          <a:spcPct val="0"/>
        </a:spcAft>
        <a:defRPr sz="3300">
          <a:solidFill>
            <a:schemeClr val="tx1"/>
          </a:solidFill>
          <a:latin typeface="Calibri" pitchFamily="34" charset="0"/>
        </a:defRPr>
      </a:lvl7pPr>
      <a:lvl8pPr marL="1028700" algn="ctr" rtl="0" fontAlgn="base">
        <a:spcBef>
          <a:spcPct val="0"/>
        </a:spcBef>
        <a:spcAft>
          <a:spcPct val="0"/>
        </a:spcAft>
        <a:defRPr sz="3300">
          <a:solidFill>
            <a:schemeClr val="tx1"/>
          </a:solidFill>
          <a:latin typeface="Calibri" pitchFamily="34" charset="0"/>
        </a:defRPr>
      </a:lvl8pPr>
      <a:lvl9pPr marL="1371600" algn="ctr" rtl="0" fontAlgn="base">
        <a:spcBef>
          <a:spcPct val="0"/>
        </a:spcBef>
        <a:spcAft>
          <a:spcPct val="0"/>
        </a:spcAft>
        <a:defRPr sz="3300">
          <a:solidFill>
            <a:schemeClr val="tx1"/>
          </a:solidFill>
          <a:latin typeface="Calibri" pitchFamily="34" charset="0"/>
        </a:defRPr>
      </a:lvl9pPr>
    </p:titleStyle>
    <p:bodyStyle>
      <a:lvl1pPr marL="257175" indent="-257175"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557213" indent="-214313" algn="l"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mn-ea"/>
          <a:cs typeface="+mn-cs"/>
        </a:defRPr>
      </a:lvl2pPr>
      <a:lvl3pPr marL="857250" indent="-17145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2001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ext Placeholder 2"/>
          <p:cNvSpPr>
            <a:spLocks noGrp="1"/>
          </p:cNvSpPr>
          <p:nvPr>
            <p:ph type="body" idx="1"/>
          </p:nvPr>
        </p:nvSpPr>
        <p:spPr bwMode="auto">
          <a:xfrm>
            <a:off x="457200" y="1600202"/>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eaLnBrk="1" hangingPunct="1">
              <a:buFont typeface="Wingdings" pitchFamily="2" charset="2"/>
              <a:buChar char="ü"/>
              <a:defRPr sz="900">
                <a:solidFill>
                  <a:schemeClr val="tx1">
                    <a:tint val="75000"/>
                  </a:schemeClr>
                </a:solidFill>
                <a:latin typeface="Arial" charset="0"/>
                <a:cs typeface="Arial" charset="0"/>
              </a:defRPr>
            </a:lvl1pPr>
          </a:lstStyle>
          <a:p>
            <a:pPr>
              <a:defRPr/>
            </a:pPr>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eaLnBrk="1" hangingPunct="1">
              <a:buFont typeface="Wingdings" pitchFamily="2" charset="2"/>
              <a:buChar char="ü"/>
              <a:defRPr sz="900">
                <a:solidFill>
                  <a:schemeClr val="tx1">
                    <a:tint val="75000"/>
                  </a:schemeClr>
                </a:solidFill>
                <a:latin typeface="Arial" charset="0"/>
                <a:cs typeface="Arial" charset="0"/>
              </a:defRPr>
            </a:lvl1pPr>
          </a:lstStyle>
          <a:p>
            <a:pPr>
              <a:defRPr/>
            </a:pPr>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buFont typeface="Wingdings" panose="05000000000000000000" pitchFamily="2" charset="2"/>
              <a:buChar char="ü"/>
              <a:defRPr sz="900">
                <a:solidFill>
                  <a:srgbClr val="898989"/>
                </a:solidFill>
              </a:defRPr>
            </a:lvl1pPr>
          </a:lstStyle>
          <a:p>
            <a:pPr>
              <a:defRPr/>
            </a:pPr>
            <a:fld id="{0AD18433-310D-4B51-A6E1-8D7F6D4CCB2F}" type="slidenum">
              <a:rPr lang="en-US" altLang="en-US"/>
              <a:pPr>
                <a:defRPr/>
              </a:pPr>
              <a:t>‹#›</a:t>
            </a:fld>
            <a:endParaRPr lang="en-US" altLang="en-US"/>
          </a:p>
        </p:txBody>
      </p:sp>
      <p:sp>
        <p:nvSpPr>
          <p:cNvPr id="1030" name="Rectangle 3"/>
          <p:cNvSpPr>
            <a:spLocks noChangeArrowheads="1"/>
          </p:cNvSpPr>
          <p:nvPr/>
        </p:nvSpPr>
        <p:spPr bwMode="auto">
          <a:xfrm>
            <a:off x="2057400" y="762000"/>
            <a:ext cx="6781800" cy="685800"/>
          </a:xfrm>
          <a:prstGeom prst="rect">
            <a:avLst/>
          </a:prstGeom>
          <a:solidFill>
            <a:srgbClr val="09A73E"/>
          </a:solidFill>
          <a:ln w="9525">
            <a:solidFill>
              <a:srgbClr val="00B050"/>
            </a:solidFill>
            <a:miter lim="800000"/>
            <a:headEnd/>
            <a:tailEnd/>
          </a:ln>
        </p:spPr>
        <p:txBody>
          <a:bodyPr wrap="none" anchor="ctr"/>
          <a:lstStyle>
            <a:lvl1pPr eaLnBrk="0" hangingPunct="0">
              <a:defRPr sz="1600" b="1">
                <a:solidFill>
                  <a:srgbClr val="D1D1D1"/>
                </a:solidFill>
                <a:latin typeface="Arial" charset="0"/>
                <a:cs typeface="Arial" charset="0"/>
              </a:defRPr>
            </a:lvl1pPr>
            <a:lvl2pPr marL="742950" indent="-285750" eaLnBrk="0" hangingPunct="0">
              <a:defRPr sz="1600" b="1">
                <a:solidFill>
                  <a:srgbClr val="D1D1D1"/>
                </a:solidFill>
                <a:latin typeface="Arial" charset="0"/>
                <a:cs typeface="Arial" charset="0"/>
              </a:defRPr>
            </a:lvl2pPr>
            <a:lvl3pPr marL="1143000" indent="-228600" eaLnBrk="0" hangingPunct="0">
              <a:defRPr sz="1600" b="1">
                <a:solidFill>
                  <a:srgbClr val="D1D1D1"/>
                </a:solidFill>
                <a:latin typeface="Arial" charset="0"/>
                <a:cs typeface="Arial" charset="0"/>
              </a:defRPr>
            </a:lvl3pPr>
            <a:lvl4pPr marL="1600200" indent="-228600" eaLnBrk="0" hangingPunct="0">
              <a:defRPr sz="1600" b="1">
                <a:solidFill>
                  <a:srgbClr val="D1D1D1"/>
                </a:solidFill>
                <a:latin typeface="Arial" charset="0"/>
                <a:cs typeface="Arial" charset="0"/>
              </a:defRPr>
            </a:lvl4pPr>
            <a:lvl5pPr marL="2057400" indent="-228600" eaLnBrk="0" hangingPunct="0">
              <a:defRPr sz="1600" b="1">
                <a:solidFill>
                  <a:srgbClr val="D1D1D1"/>
                </a:solidFill>
                <a:latin typeface="Arial" charset="0"/>
                <a:cs typeface="Arial" charset="0"/>
              </a:defRPr>
            </a:lvl5pPr>
            <a:lvl6pPr marL="2514600" indent="-228600" eaLnBrk="0" fontAlgn="base" hangingPunct="0">
              <a:spcBef>
                <a:spcPct val="0"/>
              </a:spcBef>
              <a:spcAft>
                <a:spcPct val="0"/>
              </a:spcAft>
              <a:buFont typeface="Wingdings" pitchFamily="2" charset="2"/>
              <a:buChar char="ü"/>
              <a:defRPr sz="1600" b="1">
                <a:solidFill>
                  <a:srgbClr val="D1D1D1"/>
                </a:solidFill>
                <a:latin typeface="Arial" charset="0"/>
                <a:cs typeface="Arial" charset="0"/>
              </a:defRPr>
            </a:lvl6pPr>
            <a:lvl7pPr marL="2971800" indent="-228600" eaLnBrk="0" fontAlgn="base" hangingPunct="0">
              <a:spcBef>
                <a:spcPct val="0"/>
              </a:spcBef>
              <a:spcAft>
                <a:spcPct val="0"/>
              </a:spcAft>
              <a:buFont typeface="Wingdings" pitchFamily="2" charset="2"/>
              <a:buChar char="ü"/>
              <a:defRPr sz="1600" b="1">
                <a:solidFill>
                  <a:srgbClr val="D1D1D1"/>
                </a:solidFill>
                <a:latin typeface="Arial" charset="0"/>
                <a:cs typeface="Arial" charset="0"/>
              </a:defRPr>
            </a:lvl7pPr>
            <a:lvl8pPr marL="3429000" indent="-228600" eaLnBrk="0" fontAlgn="base" hangingPunct="0">
              <a:spcBef>
                <a:spcPct val="0"/>
              </a:spcBef>
              <a:spcAft>
                <a:spcPct val="0"/>
              </a:spcAft>
              <a:buFont typeface="Wingdings" pitchFamily="2" charset="2"/>
              <a:buChar char="ü"/>
              <a:defRPr sz="1600" b="1">
                <a:solidFill>
                  <a:srgbClr val="D1D1D1"/>
                </a:solidFill>
                <a:latin typeface="Arial" charset="0"/>
                <a:cs typeface="Arial" charset="0"/>
              </a:defRPr>
            </a:lvl8pPr>
            <a:lvl9pPr marL="3886200" indent="-228600" eaLnBrk="0" fontAlgn="base" hangingPunct="0">
              <a:spcBef>
                <a:spcPct val="0"/>
              </a:spcBef>
              <a:spcAft>
                <a:spcPct val="0"/>
              </a:spcAft>
              <a:buFont typeface="Wingdings" pitchFamily="2" charset="2"/>
              <a:buChar char="ü"/>
              <a:defRPr sz="1600" b="1">
                <a:solidFill>
                  <a:srgbClr val="D1D1D1"/>
                </a:solidFill>
                <a:latin typeface="Arial" charset="0"/>
                <a:cs typeface="Arial" charset="0"/>
              </a:defRPr>
            </a:lvl9pPr>
          </a:lstStyle>
          <a:p>
            <a:pPr eaLnBrk="1" hangingPunct="1">
              <a:buFont typeface="Wingdings" pitchFamily="2" charset="2"/>
              <a:buChar char="ü"/>
              <a:defRPr/>
            </a:pPr>
            <a:endParaRPr lang="en-US" altLang="en-US" sz="1200"/>
          </a:p>
        </p:txBody>
      </p:sp>
      <p:pic>
        <p:nvPicPr>
          <p:cNvPr id="1031" name="Picture 3" descr="IR-4logowotag.jpg"/>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228600" y="457202"/>
            <a:ext cx="19050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59928903"/>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Lst>
  <p:transition spd="med">
    <p:fade/>
  </p:transition>
  <p:hf sldNum="0" hdr="0" ftr="0" dt="0"/>
  <p:txStyles>
    <p:titleStyle>
      <a:lvl1pPr algn="ctr" rtl="0" eaLnBrk="0" fontAlgn="base" hangingPunct="0">
        <a:spcBef>
          <a:spcPct val="0"/>
        </a:spcBef>
        <a:spcAft>
          <a:spcPct val="0"/>
        </a:spcAft>
        <a:defRPr sz="3300" kern="1200">
          <a:solidFill>
            <a:schemeClr val="tx1"/>
          </a:solidFill>
          <a:latin typeface="+mj-lt"/>
          <a:ea typeface="+mj-ea"/>
          <a:cs typeface="+mj-cs"/>
        </a:defRPr>
      </a:lvl1pPr>
      <a:lvl2pPr algn="ctr" rtl="0" eaLnBrk="0" fontAlgn="base" hangingPunct="0">
        <a:spcBef>
          <a:spcPct val="0"/>
        </a:spcBef>
        <a:spcAft>
          <a:spcPct val="0"/>
        </a:spcAft>
        <a:defRPr sz="3300">
          <a:solidFill>
            <a:schemeClr val="tx1"/>
          </a:solidFill>
          <a:latin typeface="Calibri" pitchFamily="34" charset="0"/>
        </a:defRPr>
      </a:lvl2pPr>
      <a:lvl3pPr algn="ctr" rtl="0" eaLnBrk="0" fontAlgn="base" hangingPunct="0">
        <a:spcBef>
          <a:spcPct val="0"/>
        </a:spcBef>
        <a:spcAft>
          <a:spcPct val="0"/>
        </a:spcAft>
        <a:defRPr sz="3300">
          <a:solidFill>
            <a:schemeClr val="tx1"/>
          </a:solidFill>
          <a:latin typeface="Calibri" pitchFamily="34" charset="0"/>
        </a:defRPr>
      </a:lvl3pPr>
      <a:lvl4pPr algn="ctr" rtl="0" eaLnBrk="0" fontAlgn="base" hangingPunct="0">
        <a:spcBef>
          <a:spcPct val="0"/>
        </a:spcBef>
        <a:spcAft>
          <a:spcPct val="0"/>
        </a:spcAft>
        <a:defRPr sz="3300">
          <a:solidFill>
            <a:schemeClr val="tx1"/>
          </a:solidFill>
          <a:latin typeface="Calibri" pitchFamily="34" charset="0"/>
        </a:defRPr>
      </a:lvl4pPr>
      <a:lvl5pPr algn="ctr" rtl="0" eaLnBrk="0" fontAlgn="base" hangingPunct="0">
        <a:spcBef>
          <a:spcPct val="0"/>
        </a:spcBef>
        <a:spcAft>
          <a:spcPct val="0"/>
        </a:spcAft>
        <a:defRPr sz="3300">
          <a:solidFill>
            <a:schemeClr val="tx1"/>
          </a:solidFill>
          <a:latin typeface="Calibri" pitchFamily="34" charset="0"/>
        </a:defRPr>
      </a:lvl5pPr>
      <a:lvl6pPr marL="342900" algn="ctr" rtl="0" fontAlgn="base">
        <a:spcBef>
          <a:spcPct val="0"/>
        </a:spcBef>
        <a:spcAft>
          <a:spcPct val="0"/>
        </a:spcAft>
        <a:defRPr sz="3300">
          <a:solidFill>
            <a:schemeClr val="tx1"/>
          </a:solidFill>
          <a:latin typeface="Calibri" pitchFamily="34" charset="0"/>
        </a:defRPr>
      </a:lvl6pPr>
      <a:lvl7pPr marL="685800" algn="ctr" rtl="0" fontAlgn="base">
        <a:spcBef>
          <a:spcPct val="0"/>
        </a:spcBef>
        <a:spcAft>
          <a:spcPct val="0"/>
        </a:spcAft>
        <a:defRPr sz="3300">
          <a:solidFill>
            <a:schemeClr val="tx1"/>
          </a:solidFill>
          <a:latin typeface="Calibri" pitchFamily="34" charset="0"/>
        </a:defRPr>
      </a:lvl7pPr>
      <a:lvl8pPr marL="1028700" algn="ctr" rtl="0" fontAlgn="base">
        <a:spcBef>
          <a:spcPct val="0"/>
        </a:spcBef>
        <a:spcAft>
          <a:spcPct val="0"/>
        </a:spcAft>
        <a:defRPr sz="3300">
          <a:solidFill>
            <a:schemeClr val="tx1"/>
          </a:solidFill>
          <a:latin typeface="Calibri" pitchFamily="34" charset="0"/>
        </a:defRPr>
      </a:lvl8pPr>
      <a:lvl9pPr marL="1371600" algn="ctr" rtl="0" fontAlgn="base">
        <a:spcBef>
          <a:spcPct val="0"/>
        </a:spcBef>
        <a:spcAft>
          <a:spcPct val="0"/>
        </a:spcAft>
        <a:defRPr sz="3300">
          <a:solidFill>
            <a:schemeClr val="tx1"/>
          </a:solidFill>
          <a:latin typeface="Calibri" pitchFamily="34" charset="0"/>
        </a:defRPr>
      </a:lvl9pPr>
    </p:titleStyle>
    <p:bodyStyle>
      <a:lvl1pPr marL="257175" indent="-257175"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557213" indent="-214313" algn="l"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mn-ea"/>
          <a:cs typeface="+mn-cs"/>
        </a:defRPr>
      </a:lvl2pPr>
      <a:lvl3pPr marL="857250" indent="-17145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2001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D45013-5D76-4278-9FF4-0C82168C18CF}" type="datetimeFigureOut">
              <a:rPr lang="en-US" smtClean="0"/>
              <a:t>7/25/2020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C60A33-3D45-487E-BC94-05F10275729C}" type="slidenum">
              <a:rPr lang="en-US" smtClean="0"/>
              <a:t>‹#›</a:t>
            </a:fld>
            <a:endParaRPr lang="en-US"/>
          </a:p>
        </p:txBody>
      </p:sp>
    </p:spTree>
    <p:extLst>
      <p:ext uri="{BB962C8B-B14F-4D97-AF65-F5344CB8AC3E}">
        <p14:creationId xmlns:p14="http://schemas.microsoft.com/office/powerpoint/2010/main" val="225607739"/>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xml"/><Relationship Id="rId1" Type="http://schemas.openxmlformats.org/officeDocument/2006/relationships/slideLayout" Target="../slideLayouts/slideLayout38.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6.xml"/><Relationship Id="rId1" Type="http://schemas.openxmlformats.org/officeDocument/2006/relationships/slideLayout" Target="../slideLayouts/slideLayout33.xml"/><Relationship Id="rId4" Type="http://schemas.openxmlformats.org/officeDocument/2006/relationships/image" Target="../media/image41.jpeg"/></Relationships>
</file>

<file path=ppt/slides/_rels/slide11.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image" Target="../media/image2.tiff"/><Relationship Id="rId7" Type="http://schemas.openxmlformats.org/officeDocument/2006/relationships/image" Target="../media/image44.png"/><Relationship Id="rId2" Type="http://schemas.openxmlformats.org/officeDocument/2006/relationships/notesSlide" Target="../notesSlides/notesSlide7.xml"/><Relationship Id="rId1" Type="http://schemas.openxmlformats.org/officeDocument/2006/relationships/slideLayout" Target="../slideLayouts/slideLayout33.xml"/><Relationship Id="rId6" Type="http://schemas.openxmlformats.org/officeDocument/2006/relationships/hyperlink" Target="http://www.epa.gov/" TargetMode="External"/><Relationship Id="rId5" Type="http://schemas.openxmlformats.org/officeDocument/2006/relationships/image" Target="../media/image43.jpeg"/><Relationship Id="rId10" Type="http://schemas.openxmlformats.org/officeDocument/2006/relationships/image" Target="../media/image46.jpeg"/><Relationship Id="rId4" Type="http://schemas.openxmlformats.org/officeDocument/2006/relationships/image" Target="../media/image42.jpeg"/><Relationship Id="rId9" Type="http://schemas.openxmlformats.org/officeDocument/2006/relationships/hyperlink" Target="EPAregions.pptx" TargetMode="External"/></Relationships>
</file>

<file path=ppt/slides/_rels/slide12.xml.rels><?xml version="1.0" encoding="UTF-8" standalone="yes"?>
<Relationships xmlns="http://schemas.openxmlformats.org/package/2006/relationships"><Relationship Id="rId8" Type="http://schemas.openxmlformats.org/officeDocument/2006/relationships/image" Target="../media/image50.jpeg"/><Relationship Id="rId3" Type="http://schemas.openxmlformats.org/officeDocument/2006/relationships/image" Target="../media/image2.tiff"/><Relationship Id="rId7" Type="http://schemas.openxmlformats.org/officeDocument/2006/relationships/image" Target="../media/image49.jpeg"/><Relationship Id="rId12" Type="http://schemas.openxmlformats.org/officeDocument/2006/relationships/image" Target="../media/image54.jpeg"/><Relationship Id="rId2" Type="http://schemas.openxmlformats.org/officeDocument/2006/relationships/notesSlide" Target="../notesSlides/notesSlide8.xml"/><Relationship Id="rId1" Type="http://schemas.openxmlformats.org/officeDocument/2006/relationships/slideLayout" Target="../slideLayouts/slideLayout33.xml"/><Relationship Id="rId6" Type="http://schemas.microsoft.com/office/2007/relationships/hdphoto" Target="../media/hdphoto1.wdp"/><Relationship Id="rId11" Type="http://schemas.openxmlformats.org/officeDocument/2006/relationships/image" Target="../media/image53.jpeg"/><Relationship Id="rId5" Type="http://schemas.openxmlformats.org/officeDocument/2006/relationships/image" Target="../media/image48.png"/><Relationship Id="rId10" Type="http://schemas.openxmlformats.org/officeDocument/2006/relationships/image" Target="../media/image52.jpeg"/><Relationship Id="rId4" Type="http://schemas.openxmlformats.org/officeDocument/2006/relationships/image" Target="../media/image47.jpeg"/><Relationship Id="rId9" Type="http://schemas.openxmlformats.org/officeDocument/2006/relationships/image" Target="../media/image51.jpeg"/></Relationships>
</file>

<file path=ppt/slides/_rels/slide13.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9.xml"/><Relationship Id="rId1" Type="http://schemas.openxmlformats.org/officeDocument/2006/relationships/slideLayout" Target="../slideLayouts/slideLayout33.xml"/><Relationship Id="rId4" Type="http://schemas.openxmlformats.org/officeDocument/2006/relationships/image" Target="../media/image55.jpg"/></Relationships>
</file>

<file path=ppt/slides/_rels/slide14.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0.xml"/><Relationship Id="rId1" Type="http://schemas.openxmlformats.org/officeDocument/2006/relationships/slideLayout" Target="../slideLayouts/slideLayout33.xml"/><Relationship Id="rId4" Type="http://schemas.openxmlformats.org/officeDocument/2006/relationships/image" Target="../media/image56.png"/></Relationships>
</file>

<file path=ppt/slides/_rels/slide15.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1.xml"/><Relationship Id="rId1" Type="http://schemas.openxmlformats.org/officeDocument/2006/relationships/slideLayout" Target="../slideLayouts/slideLayout33.xml"/></Relationships>
</file>

<file path=ppt/slides/_rels/slide16.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2.xml"/><Relationship Id="rId1" Type="http://schemas.openxmlformats.org/officeDocument/2006/relationships/slideLayout" Target="../slideLayouts/slideLayout33.xml"/><Relationship Id="rId4" Type="http://schemas.openxmlformats.org/officeDocument/2006/relationships/image" Target="../media/image57.png"/></Relationships>
</file>

<file path=ppt/slides/_rels/slide17.xml.rels><?xml version="1.0" encoding="UTF-8" standalone="yes"?>
<Relationships xmlns="http://schemas.openxmlformats.org/package/2006/relationships"><Relationship Id="rId3" Type="http://schemas.openxmlformats.org/officeDocument/2006/relationships/image" Target="../media/image2.tiff"/><Relationship Id="rId7" Type="http://schemas.openxmlformats.org/officeDocument/2006/relationships/image" Target="../media/image61.jpeg"/><Relationship Id="rId2" Type="http://schemas.openxmlformats.org/officeDocument/2006/relationships/notesSlide" Target="../notesSlides/notesSlide13.xml"/><Relationship Id="rId1" Type="http://schemas.openxmlformats.org/officeDocument/2006/relationships/slideLayout" Target="../slideLayouts/slideLayout33.xml"/><Relationship Id="rId6" Type="http://schemas.openxmlformats.org/officeDocument/2006/relationships/image" Target="../media/image60.jpeg"/><Relationship Id="rId5" Type="http://schemas.openxmlformats.org/officeDocument/2006/relationships/image" Target="../media/image59.jpg"/><Relationship Id="rId4" Type="http://schemas.openxmlformats.org/officeDocument/2006/relationships/image" Target="../media/image58.jpeg"/></Relationships>
</file>

<file path=ppt/slides/_rels/slide18.xml.rels><?xml version="1.0" encoding="UTF-8" standalone="yes"?>
<Relationships xmlns="http://schemas.openxmlformats.org/package/2006/relationships"><Relationship Id="rId3" Type="http://schemas.openxmlformats.org/officeDocument/2006/relationships/image" Target="../media/image2.tiff"/><Relationship Id="rId7" Type="http://schemas.openxmlformats.org/officeDocument/2006/relationships/image" Target="../media/image65.jpeg"/><Relationship Id="rId2" Type="http://schemas.openxmlformats.org/officeDocument/2006/relationships/notesSlide" Target="../notesSlides/notesSlide14.xml"/><Relationship Id="rId1" Type="http://schemas.openxmlformats.org/officeDocument/2006/relationships/slideLayout" Target="../slideLayouts/slideLayout33.xml"/><Relationship Id="rId6" Type="http://schemas.openxmlformats.org/officeDocument/2006/relationships/image" Target="../media/image64.png"/><Relationship Id="rId5" Type="http://schemas.openxmlformats.org/officeDocument/2006/relationships/image" Target="../media/image63.jpeg"/><Relationship Id="rId4" Type="http://schemas.openxmlformats.org/officeDocument/2006/relationships/image" Target="../media/image62.jpeg"/></Relationships>
</file>

<file path=ppt/slides/_rels/slide19.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5.xml"/><Relationship Id="rId1" Type="http://schemas.openxmlformats.org/officeDocument/2006/relationships/slideLayout" Target="../slideLayouts/slideLayout33.xml"/><Relationship Id="rId4" Type="http://schemas.openxmlformats.org/officeDocument/2006/relationships/image" Target="../media/image66.jpg"/></Relationships>
</file>

<file path=ppt/slides/_rels/slide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2.xml"/><Relationship Id="rId1" Type="http://schemas.openxmlformats.org/officeDocument/2006/relationships/slideLayout" Target="../slideLayouts/slideLayout33.xml"/></Relationships>
</file>

<file path=ppt/slides/_rels/slide20.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6.xml"/><Relationship Id="rId1" Type="http://schemas.openxmlformats.org/officeDocument/2006/relationships/slideLayout" Target="../slideLayouts/slideLayout33.xml"/><Relationship Id="rId6" Type="http://schemas.openxmlformats.org/officeDocument/2006/relationships/image" Target="../media/image69.jpeg"/><Relationship Id="rId5" Type="http://schemas.openxmlformats.org/officeDocument/2006/relationships/image" Target="../media/image68.png"/><Relationship Id="rId4" Type="http://schemas.openxmlformats.org/officeDocument/2006/relationships/image" Target="../media/image67.png"/></Relationships>
</file>

<file path=ppt/slides/_rels/slide2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7.xml"/><Relationship Id="rId1" Type="http://schemas.openxmlformats.org/officeDocument/2006/relationships/slideLayout" Target="../slideLayouts/slideLayout33.xml"/></Relationships>
</file>

<file path=ppt/slides/_rels/slide2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8.xml"/><Relationship Id="rId1" Type="http://schemas.openxmlformats.org/officeDocument/2006/relationships/slideLayout" Target="../slideLayouts/slideLayout33.xml"/><Relationship Id="rId4" Type="http://schemas.openxmlformats.org/officeDocument/2006/relationships/image" Target="../media/image70.jpg"/></Relationships>
</file>

<file path=ppt/slides/_rels/slide23.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9.xml"/><Relationship Id="rId1" Type="http://schemas.openxmlformats.org/officeDocument/2006/relationships/slideLayout" Target="../slideLayouts/slideLayout33.xml"/><Relationship Id="rId4" Type="http://schemas.openxmlformats.org/officeDocument/2006/relationships/image" Target="../media/image71.png"/></Relationships>
</file>

<file path=ppt/slides/_rels/slide24.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20.xml"/><Relationship Id="rId1" Type="http://schemas.openxmlformats.org/officeDocument/2006/relationships/slideLayout" Target="../slideLayouts/slideLayout33.xml"/><Relationship Id="rId4" Type="http://schemas.openxmlformats.org/officeDocument/2006/relationships/image" Target="../media/image71.png"/></Relationships>
</file>

<file path=ppt/slides/_rels/slide25.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21.xml"/><Relationship Id="rId1" Type="http://schemas.openxmlformats.org/officeDocument/2006/relationships/slideLayout" Target="../slideLayouts/slideLayout33.xml"/><Relationship Id="rId4" Type="http://schemas.openxmlformats.org/officeDocument/2006/relationships/image" Target="../media/image72.jpeg"/></Relationships>
</file>

<file path=ppt/slides/_rels/slide26.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22.xml"/><Relationship Id="rId1" Type="http://schemas.openxmlformats.org/officeDocument/2006/relationships/slideLayout" Target="../slideLayouts/slideLayout33.xml"/><Relationship Id="rId4" Type="http://schemas.openxmlformats.org/officeDocument/2006/relationships/image" Target="../media/image73.jpeg"/></Relationships>
</file>

<file path=ppt/slides/_rels/slide27.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23.xml"/><Relationship Id="rId1" Type="http://schemas.openxmlformats.org/officeDocument/2006/relationships/slideLayout" Target="../slideLayouts/slideLayout33.xml"/><Relationship Id="rId5" Type="http://schemas.openxmlformats.org/officeDocument/2006/relationships/image" Target="../media/image75.jpg"/><Relationship Id="rId4" Type="http://schemas.openxmlformats.org/officeDocument/2006/relationships/image" Target="../media/image74.jpg"/></Relationships>
</file>

<file path=ppt/slides/_rels/slide28.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24.xml"/><Relationship Id="rId1" Type="http://schemas.openxmlformats.org/officeDocument/2006/relationships/slideLayout" Target="../slideLayouts/slideLayout33.xml"/></Relationships>
</file>

<file path=ppt/slides/_rels/slide29.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25.xml"/><Relationship Id="rId1" Type="http://schemas.openxmlformats.org/officeDocument/2006/relationships/slideLayout" Target="../slideLayouts/slideLayout33.xml"/></Relationships>
</file>

<file path=ppt/slides/_rels/slide3.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26.xml"/><Relationship Id="rId1" Type="http://schemas.openxmlformats.org/officeDocument/2006/relationships/slideLayout" Target="../slideLayouts/slideLayout33.xml"/><Relationship Id="rId4" Type="http://schemas.openxmlformats.org/officeDocument/2006/relationships/image" Target="../media/image76.jpe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tiff"/><Relationship Id="rId1" Type="http://schemas.openxmlformats.org/officeDocument/2006/relationships/slideLayout" Target="../slideLayouts/slideLayout33.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33.xml"/></Relationships>
</file>

<file path=ppt/slides/_rels/slide6.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33.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tiff"/><Relationship Id="rId1" Type="http://schemas.openxmlformats.org/officeDocument/2006/relationships/slideLayout" Target="../slideLayouts/slideLayout33.xml"/></Relationships>
</file>

<file path=ppt/slides/_rels/slide8.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18" Type="http://schemas.openxmlformats.org/officeDocument/2006/relationships/image" Target="../media/image30.jpeg"/><Relationship Id="rId26" Type="http://schemas.openxmlformats.org/officeDocument/2006/relationships/image" Target="../media/image37.jpeg"/><Relationship Id="rId3" Type="http://schemas.openxmlformats.org/officeDocument/2006/relationships/image" Target="../media/image2.tiff"/><Relationship Id="rId21" Type="http://schemas.openxmlformats.org/officeDocument/2006/relationships/image" Target="../media/image32.jpeg"/><Relationship Id="rId7" Type="http://schemas.openxmlformats.org/officeDocument/2006/relationships/image" Target="../media/image20.png"/><Relationship Id="rId12" Type="http://schemas.openxmlformats.org/officeDocument/2006/relationships/image" Target="../media/image25.jpeg"/><Relationship Id="rId17" Type="http://schemas.openxmlformats.org/officeDocument/2006/relationships/image" Target="../media/image29.jpeg"/><Relationship Id="rId25" Type="http://schemas.openxmlformats.org/officeDocument/2006/relationships/image" Target="../media/image36.png"/><Relationship Id="rId2" Type="http://schemas.openxmlformats.org/officeDocument/2006/relationships/notesSlide" Target="../notesSlides/notesSlide4.xml"/><Relationship Id="rId16" Type="http://schemas.openxmlformats.org/officeDocument/2006/relationships/image" Target="../media/image28.png"/><Relationship Id="rId20" Type="http://schemas.openxmlformats.org/officeDocument/2006/relationships/image" Target="../media/image31.gif"/><Relationship Id="rId1" Type="http://schemas.openxmlformats.org/officeDocument/2006/relationships/slideLayout" Target="../slideLayouts/slideLayout33.xml"/><Relationship Id="rId6" Type="http://schemas.openxmlformats.org/officeDocument/2006/relationships/image" Target="../media/image19.jpeg"/><Relationship Id="rId11" Type="http://schemas.openxmlformats.org/officeDocument/2006/relationships/image" Target="../media/image24.jpeg"/><Relationship Id="rId24" Type="http://schemas.openxmlformats.org/officeDocument/2006/relationships/image" Target="../media/image35.png"/><Relationship Id="rId5" Type="http://schemas.openxmlformats.org/officeDocument/2006/relationships/image" Target="../media/image18.png"/><Relationship Id="rId15" Type="http://schemas.openxmlformats.org/officeDocument/2006/relationships/hyperlink" Target="http://www.nationalwatermelonassociation.com/" TargetMode="External"/><Relationship Id="rId23" Type="http://schemas.openxmlformats.org/officeDocument/2006/relationships/image" Target="../media/image34.jpeg"/><Relationship Id="rId28" Type="http://schemas.openxmlformats.org/officeDocument/2006/relationships/image" Target="../media/image39.jpeg"/><Relationship Id="rId10" Type="http://schemas.openxmlformats.org/officeDocument/2006/relationships/image" Target="../media/image23.png"/><Relationship Id="rId19" Type="http://schemas.openxmlformats.org/officeDocument/2006/relationships/hyperlink" Target="http://www.ffva.com/iMISpublic/Home1/AM/ContentManagerNet/HomePages/1508site_1508_20080325T143026HomePage.aspx?Section=Home1" TargetMode="External"/><Relationship Id="rId4" Type="http://schemas.openxmlformats.org/officeDocument/2006/relationships/image" Target="../media/image17.png"/><Relationship Id="rId9" Type="http://schemas.openxmlformats.org/officeDocument/2006/relationships/image" Target="../media/image22.jpeg"/><Relationship Id="rId14" Type="http://schemas.openxmlformats.org/officeDocument/2006/relationships/image" Target="../media/image27.jpeg"/><Relationship Id="rId22" Type="http://schemas.openxmlformats.org/officeDocument/2006/relationships/image" Target="../media/image33.png"/><Relationship Id="rId27" Type="http://schemas.openxmlformats.org/officeDocument/2006/relationships/image" Target="../media/image38.jpeg"/></Relationships>
</file>

<file path=ppt/slides/_rels/slide9.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5.xml"/><Relationship Id="rId1" Type="http://schemas.openxmlformats.org/officeDocument/2006/relationships/slideLayout" Target="../slideLayouts/slideLayout33.xml"/><Relationship Id="rId4" Type="http://schemas.openxmlformats.org/officeDocument/2006/relationships/image" Target="../media/image4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74034" y="5397307"/>
            <a:ext cx="936596" cy="544444"/>
          </a:xfrm>
          <a:prstGeom prst="rect">
            <a:avLst/>
          </a:prstGeom>
        </p:spPr>
      </p:pic>
      <p:grpSp>
        <p:nvGrpSpPr>
          <p:cNvPr id="9" name="Group 8"/>
          <p:cNvGrpSpPr/>
          <p:nvPr/>
        </p:nvGrpSpPr>
        <p:grpSpPr>
          <a:xfrm>
            <a:off x="1549993" y="857251"/>
            <a:ext cx="3751540" cy="4451465"/>
            <a:chOff x="1596044" y="0"/>
            <a:chExt cx="5002053" cy="5935287"/>
          </a:xfrm>
        </p:grpSpPr>
        <p:sp>
          <p:nvSpPr>
            <p:cNvPr id="4" name="Rectangle 3"/>
            <p:cNvSpPr/>
            <p:nvPr/>
          </p:nvSpPr>
          <p:spPr>
            <a:xfrm>
              <a:off x="1596044" y="0"/>
              <a:ext cx="5002053" cy="5935287"/>
            </a:xfrm>
            <a:prstGeom prst="rect">
              <a:avLst/>
            </a:prstGeom>
            <a:solidFill>
              <a:srgbClr val="6C8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orbel" panose="020B0503020204020204" pitchFamily="34" charset="0"/>
              </a:endParaRPr>
            </a:p>
          </p:txBody>
        </p:sp>
        <p:sp>
          <p:nvSpPr>
            <p:cNvPr id="5" name="Title 1"/>
            <p:cNvSpPr txBox="1">
              <a:spLocks/>
            </p:cNvSpPr>
            <p:nvPr/>
          </p:nvSpPr>
          <p:spPr>
            <a:xfrm>
              <a:off x="1751777" y="4696690"/>
              <a:ext cx="4846320" cy="68520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dirty="0">
                  <a:solidFill>
                    <a:schemeClr val="bg1"/>
                  </a:solidFill>
                  <a:latin typeface="Corbel" panose="020B0503020204020204" pitchFamily="34" charset="0"/>
                </a:rPr>
                <a:t>IR-4 Project Update</a:t>
              </a:r>
            </a:p>
          </p:txBody>
        </p:sp>
        <p:sp>
          <p:nvSpPr>
            <p:cNvPr id="6" name="Subtitle 2"/>
            <p:cNvSpPr txBox="1">
              <a:spLocks/>
            </p:cNvSpPr>
            <p:nvPr/>
          </p:nvSpPr>
          <p:spPr>
            <a:xfrm>
              <a:off x="1751777" y="5381893"/>
              <a:ext cx="4846320" cy="44805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500" dirty="0">
                  <a:solidFill>
                    <a:schemeClr val="bg1"/>
                  </a:solidFill>
                </a:rPr>
                <a:t>National Education Conference, San Diego</a:t>
              </a:r>
            </a:p>
          </p:txBody>
        </p:sp>
      </p:grpSp>
      <p:pic>
        <p:nvPicPr>
          <p:cNvPr id="8" name="Picture 7"/>
          <p:cNvPicPr preferRelativeResize="0">
            <a:picLocks/>
          </p:cNvPicPr>
          <p:nvPr/>
        </p:nvPicPr>
        <p:blipFill>
          <a:blip r:embed="rId4" cstate="print">
            <a:extLst>
              <a:ext uri="{28A0092B-C50C-407E-A947-70E740481C1C}">
                <a14:useLocalDpi xmlns:a14="http://schemas.microsoft.com/office/drawing/2010/main" val="0"/>
              </a:ext>
            </a:extLst>
          </a:blip>
          <a:stretch>
            <a:fillRect/>
          </a:stretch>
        </p:blipFill>
        <p:spPr>
          <a:xfrm>
            <a:off x="132699" y="3002231"/>
            <a:ext cx="1326187" cy="2306483"/>
          </a:xfrm>
          <a:prstGeom prst="rect">
            <a:avLst/>
          </a:prstGeom>
        </p:spPr>
      </p:pic>
      <p:pic>
        <p:nvPicPr>
          <p:cNvPr id="10" name="Picture 9"/>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5392640" y="3002232"/>
            <a:ext cx="2195424" cy="2306483"/>
          </a:xfrm>
          <a:prstGeom prst="rect">
            <a:avLst/>
          </a:prstGeom>
        </p:spPr>
      </p:pic>
      <p:pic>
        <p:nvPicPr>
          <p:cNvPr id="11" name="Picture 10"/>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7679172" y="3002232"/>
            <a:ext cx="1331458" cy="2306483"/>
          </a:xfrm>
          <a:prstGeom prst="rect">
            <a:avLst/>
          </a:prstGeom>
        </p:spPr>
      </p:pic>
    </p:spTree>
    <p:extLst>
      <p:ext uri="{BB962C8B-B14F-4D97-AF65-F5344CB8AC3E}">
        <p14:creationId xmlns:p14="http://schemas.microsoft.com/office/powerpoint/2010/main" val="282000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4976" y="638595"/>
            <a:ext cx="7886700" cy="617220"/>
          </a:xfrm>
          <a:solidFill>
            <a:srgbClr val="6C8600"/>
          </a:solidFill>
        </p:spPr>
        <p:txBody>
          <a:bodyPr>
            <a:normAutofit fontScale="90000"/>
          </a:bodyPr>
          <a:lstStyle/>
          <a:p>
            <a:pPr algn="ctr"/>
            <a:r>
              <a:rPr lang="en-US" dirty="0" smtClean="0">
                <a:solidFill>
                  <a:schemeClr val="bg1"/>
                </a:solidFill>
                <a:latin typeface="Corbel" panose="020B0503020204020204" pitchFamily="34" charset="0"/>
              </a:rPr>
              <a:t>Food Crop Program</a:t>
            </a:r>
            <a:endParaRPr lang="en-US" dirty="0">
              <a:solidFill>
                <a:schemeClr val="bg1"/>
              </a:solidFill>
              <a:latin typeface="Corbel" panose="020B050302020402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80728" y="5992155"/>
            <a:ext cx="936596" cy="544444"/>
          </a:xfrm>
          <a:prstGeom prst="rect">
            <a:avLst/>
          </a:prstGeom>
        </p:spPr>
      </p:pic>
      <p:sp>
        <p:nvSpPr>
          <p:cNvPr id="5" name="Rectangle 4"/>
          <p:cNvSpPr/>
          <p:nvPr/>
        </p:nvSpPr>
        <p:spPr>
          <a:xfrm>
            <a:off x="386054" y="6180438"/>
            <a:ext cx="7300913" cy="167878"/>
          </a:xfrm>
          <a:prstGeom prst="rect">
            <a:avLst/>
          </a:prstGeom>
          <a:solidFill>
            <a:srgbClr val="6C8600"/>
          </a:solidFill>
          <a:ln>
            <a:solidFill>
              <a:srgbClr val="6C8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pic>
        <p:nvPicPr>
          <p:cNvPr id="7" name="Picture 10" descr="http://service004.hpc.ncsu.edu/toxicology/faculty/storm/Images%20for%20Brenda/Grape%20Sprayer%20Rear%20View%20in%20Row.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01697" y="1590497"/>
            <a:ext cx="3679031" cy="2758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6" name="Group 25"/>
          <p:cNvGrpSpPr/>
          <p:nvPr/>
        </p:nvGrpSpPr>
        <p:grpSpPr>
          <a:xfrm>
            <a:off x="1794320" y="1826976"/>
            <a:ext cx="1511632" cy="3570331"/>
            <a:chOff x="2273362" y="1353889"/>
            <a:chExt cx="2015510" cy="4760440"/>
          </a:xfrm>
        </p:grpSpPr>
        <p:sp>
          <p:nvSpPr>
            <p:cNvPr id="16" name="Rounded Rectangle 15"/>
            <p:cNvSpPr/>
            <p:nvPr/>
          </p:nvSpPr>
          <p:spPr>
            <a:xfrm>
              <a:off x="2279097" y="1353889"/>
              <a:ext cx="2009775" cy="847725"/>
            </a:xfrm>
            <a:prstGeom prst="roundRect">
              <a:avLst/>
            </a:prstGeom>
            <a:solidFill>
              <a:srgbClr val="B4DE00"/>
            </a:solidFill>
            <a:ln>
              <a:solidFill>
                <a:srgbClr val="B4D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Guideline </a:t>
              </a:r>
              <a:r>
                <a:rPr lang="en-US" sz="1350" dirty="0" smtClean="0">
                  <a:solidFill>
                    <a:schemeClr val="tx1"/>
                  </a:solidFill>
                </a:rPr>
                <a:t>magnitude </a:t>
              </a:r>
              <a:r>
                <a:rPr lang="en-US" sz="1350" dirty="0">
                  <a:solidFill>
                    <a:schemeClr val="tx1"/>
                  </a:solidFill>
                </a:rPr>
                <a:t>of residue studies</a:t>
              </a:r>
            </a:p>
          </p:txBody>
        </p:sp>
        <p:sp>
          <p:nvSpPr>
            <p:cNvPr id="18" name="Rounded Rectangle 17"/>
            <p:cNvSpPr/>
            <p:nvPr/>
          </p:nvSpPr>
          <p:spPr>
            <a:xfrm>
              <a:off x="2273362" y="2339413"/>
              <a:ext cx="2009775" cy="847725"/>
            </a:xfrm>
            <a:prstGeom prst="roundRect">
              <a:avLst/>
            </a:prstGeom>
            <a:solidFill>
              <a:srgbClr val="B4DE00"/>
            </a:solidFill>
            <a:ln>
              <a:solidFill>
                <a:srgbClr val="B4D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Product Performance (targeted)</a:t>
              </a:r>
            </a:p>
          </p:txBody>
        </p:sp>
        <p:sp>
          <p:nvSpPr>
            <p:cNvPr id="19" name="Rounded Rectangle 18"/>
            <p:cNvSpPr/>
            <p:nvPr/>
          </p:nvSpPr>
          <p:spPr>
            <a:xfrm>
              <a:off x="2273362" y="3292021"/>
              <a:ext cx="2009775" cy="847725"/>
            </a:xfrm>
            <a:prstGeom prst="roundRect">
              <a:avLst/>
            </a:prstGeom>
            <a:solidFill>
              <a:srgbClr val="B4DE00"/>
            </a:solidFill>
            <a:ln>
              <a:solidFill>
                <a:srgbClr val="B4D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Crop grouping expansion</a:t>
              </a:r>
            </a:p>
          </p:txBody>
        </p:sp>
        <p:sp>
          <p:nvSpPr>
            <p:cNvPr id="20" name="Rounded Rectangle 19"/>
            <p:cNvSpPr/>
            <p:nvPr/>
          </p:nvSpPr>
          <p:spPr>
            <a:xfrm>
              <a:off x="2273362" y="4299750"/>
              <a:ext cx="2009775" cy="847725"/>
            </a:xfrm>
            <a:prstGeom prst="roundRect">
              <a:avLst/>
            </a:prstGeom>
            <a:solidFill>
              <a:srgbClr val="B4DE00"/>
            </a:solidFill>
            <a:ln>
              <a:solidFill>
                <a:srgbClr val="B4D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MRLs / International</a:t>
              </a:r>
            </a:p>
          </p:txBody>
        </p:sp>
        <p:sp>
          <p:nvSpPr>
            <p:cNvPr id="21" name="Rounded Rectangle 20"/>
            <p:cNvSpPr/>
            <p:nvPr/>
          </p:nvSpPr>
          <p:spPr>
            <a:xfrm>
              <a:off x="2273362" y="5266604"/>
              <a:ext cx="2009775" cy="847725"/>
            </a:xfrm>
            <a:prstGeom prst="roundRect">
              <a:avLst/>
            </a:prstGeom>
            <a:solidFill>
              <a:srgbClr val="B4DE00"/>
            </a:solidFill>
            <a:ln>
              <a:solidFill>
                <a:srgbClr val="B4D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smtClean="0">
                  <a:solidFill>
                    <a:schemeClr val="tx1"/>
                  </a:solidFill>
                </a:rPr>
                <a:t>Integrated </a:t>
              </a:r>
              <a:r>
                <a:rPr lang="en-US" sz="1350" dirty="0">
                  <a:solidFill>
                    <a:schemeClr val="tx1"/>
                  </a:solidFill>
                </a:rPr>
                <a:t>Solutions Program</a:t>
              </a:r>
            </a:p>
          </p:txBody>
        </p:sp>
      </p:grpSp>
    </p:spTree>
    <p:extLst>
      <p:ext uri="{BB962C8B-B14F-4D97-AF65-F5344CB8AC3E}">
        <p14:creationId xmlns:p14="http://schemas.microsoft.com/office/powerpoint/2010/main" val="12506862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6882" y="545468"/>
            <a:ext cx="7886700" cy="579458"/>
          </a:xfrm>
          <a:solidFill>
            <a:srgbClr val="6C8600"/>
          </a:solidFill>
        </p:spPr>
        <p:txBody>
          <a:bodyPr>
            <a:normAutofit/>
          </a:bodyPr>
          <a:lstStyle/>
          <a:p>
            <a:pPr algn="ctr"/>
            <a:r>
              <a:rPr lang="en-US" sz="3200" dirty="0" smtClean="0">
                <a:solidFill>
                  <a:schemeClr val="bg1"/>
                </a:solidFill>
                <a:latin typeface="Corbel" panose="020B0503020204020204" pitchFamily="34" charset="0"/>
              </a:rPr>
              <a:t>IR-4 Food Use Regulatory Clearance Process</a:t>
            </a:r>
            <a:endParaRPr lang="en-US" sz="3200" dirty="0">
              <a:solidFill>
                <a:schemeClr val="bg1"/>
              </a:solidFill>
              <a:latin typeface="Corbel" panose="020B050302020402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80728" y="6046695"/>
            <a:ext cx="936596" cy="544444"/>
          </a:xfrm>
          <a:prstGeom prst="rect">
            <a:avLst/>
          </a:prstGeom>
        </p:spPr>
      </p:pic>
      <p:sp>
        <p:nvSpPr>
          <p:cNvPr id="5" name="Rectangle 4"/>
          <p:cNvSpPr/>
          <p:nvPr/>
        </p:nvSpPr>
        <p:spPr>
          <a:xfrm>
            <a:off x="233001" y="6234978"/>
            <a:ext cx="7300913" cy="167878"/>
          </a:xfrm>
          <a:prstGeom prst="rect">
            <a:avLst/>
          </a:prstGeom>
          <a:solidFill>
            <a:srgbClr val="6C8600"/>
          </a:solidFill>
          <a:ln>
            <a:solidFill>
              <a:srgbClr val="6C8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grpSp>
        <p:nvGrpSpPr>
          <p:cNvPr id="12" name="Group 11"/>
          <p:cNvGrpSpPr/>
          <p:nvPr/>
        </p:nvGrpSpPr>
        <p:grpSpPr>
          <a:xfrm>
            <a:off x="871303" y="1667979"/>
            <a:ext cx="7109425" cy="3809934"/>
            <a:chOff x="1733550" y="1289051"/>
            <a:chExt cx="8734425" cy="5114856"/>
          </a:xfrm>
        </p:grpSpPr>
        <p:pic>
          <p:nvPicPr>
            <p:cNvPr id="13" name="Picture 3" descr="cabbagebugs"/>
            <p:cNvPicPr>
              <a:picLocks noChangeAspect="1" noChangeArrowheads="1"/>
            </p:cNvPicPr>
            <p:nvPr/>
          </p:nvPicPr>
          <p:blipFill>
            <a:blip r:embed="rId4" cstate="print">
              <a:extLst>
                <a:ext uri="{28A0092B-C50C-407E-A947-70E740481C1C}">
                  <a14:useLocalDpi xmlns:a14="http://schemas.microsoft.com/office/drawing/2010/main" val="0"/>
                </a:ext>
              </a:extLst>
            </a:blip>
            <a:srcRect r="32579"/>
            <a:stretch>
              <a:fillRect/>
            </a:stretch>
          </p:blipFill>
          <p:spPr bwMode="auto">
            <a:xfrm>
              <a:off x="3652838" y="1450976"/>
              <a:ext cx="711200" cy="639763"/>
            </a:xfrm>
            <a:prstGeom prst="rect">
              <a:avLst/>
            </a:prstGeom>
            <a:noFill/>
            <a:ln w="9525">
              <a:solidFill>
                <a:srgbClr val="0033CC"/>
              </a:solidFill>
              <a:miter lim="800000"/>
              <a:headEnd/>
              <a:tailEnd/>
            </a:ln>
            <a:extLst>
              <a:ext uri="{909E8E84-426E-40DD-AFC4-6F175D3DCCD1}">
                <a14:hiddenFill xmlns:a14="http://schemas.microsoft.com/office/drawing/2010/main">
                  <a:solidFill>
                    <a:srgbClr val="FFFFFF"/>
                  </a:solidFill>
                </a14:hiddenFill>
              </a:ext>
            </a:extLst>
          </p:spPr>
        </p:pic>
        <p:pic>
          <p:nvPicPr>
            <p:cNvPr id="14" name="Picture 4" descr="cabbag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13026" y="3981451"/>
              <a:ext cx="1395413" cy="962025"/>
            </a:xfrm>
            <a:prstGeom prst="rect">
              <a:avLst/>
            </a:prstGeom>
            <a:noFill/>
            <a:ln w="9525">
              <a:solidFill>
                <a:srgbClr val="0033CC"/>
              </a:solidFill>
              <a:miter lim="800000"/>
              <a:headEnd/>
              <a:tailEnd/>
            </a:ln>
            <a:extLst>
              <a:ext uri="{909E8E84-426E-40DD-AFC4-6F175D3DCCD1}">
                <a14:hiddenFill xmlns:a14="http://schemas.microsoft.com/office/drawing/2010/main">
                  <a:solidFill>
                    <a:srgbClr val="FFFFFF"/>
                  </a:solidFill>
                </a14:hiddenFill>
              </a:ext>
            </a:extLst>
          </p:spPr>
        </p:pic>
        <p:sp>
          <p:nvSpPr>
            <p:cNvPr id="15" name="AutoShape 5"/>
            <p:cNvSpPr>
              <a:spLocks noChangeArrowheads="1"/>
            </p:cNvSpPr>
            <p:nvPr/>
          </p:nvSpPr>
          <p:spPr bwMode="auto">
            <a:xfrm rot="15295825">
              <a:off x="3449638" y="4945063"/>
              <a:ext cx="323850" cy="361950"/>
            </a:xfrm>
            <a:prstGeom prst="rightArrow">
              <a:avLst>
                <a:gd name="adj1" fmla="val 39676"/>
                <a:gd name="adj2" fmla="val 26231"/>
              </a:avLst>
            </a:prstGeom>
            <a:solidFill>
              <a:srgbClr val="0033CC"/>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pPr>
              <a:endParaRPr lang="en-US" altLang="en-US" sz="1200" b="1">
                <a:solidFill>
                  <a:prstClr val="black"/>
                </a:solidFill>
                <a:latin typeface="Arial" panose="020B0604020202020204" pitchFamily="34" charset="0"/>
                <a:cs typeface="Arial" panose="020B0604020202020204" pitchFamily="34" charset="0"/>
              </a:endParaRPr>
            </a:p>
          </p:txBody>
        </p:sp>
        <p:sp>
          <p:nvSpPr>
            <p:cNvPr id="17" name="AutoShape 6"/>
            <p:cNvSpPr>
              <a:spLocks noChangeArrowheads="1"/>
            </p:cNvSpPr>
            <p:nvPr/>
          </p:nvSpPr>
          <p:spPr bwMode="auto">
            <a:xfrm>
              <a:off x="4552950" y="1676400"/>
              <a:ext cx="1847850" cy="1676400"/>
            </a:xfrm>
            <a:prstGeom prst="foldedCorner">
              <a:avLst>
                <a:gd name="adj" fmla="val 12500"/>
              </a:avLst>
            </a:prstGeom>
            <a:solidFill>
              <a:srgbClr val="99CCFF">
                <a:alpha val="38823"/>
              </a:srgbClr>
            </a:solidFill>
            <a:ln w="6350">
              <a:solidFill>
                <a:srgbClr val="0033CC"/>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pPr>
              <a:endParaRPr lang="en-US" altLang="en-US" sz="1200" b="1">
                <a:solidFill>
                  <a:prstClr val="black"/>
                </a:solidFill>
                <a:latin typeface="Arial" panose="020B0604020202020204" pitchFamily="34" charset="0"/>
                <a:cs typeface="Arial" panose="020B0604020202020204" pitchFamily="34" charset="0"/>
              </a:endParaRPr>
            </a:p>
          </p:txBody>
        </p:sp>
        <p:sp>
          <p:nvSpPr>
            <p:cNvPr id="22" name="Text Box 7" descr="Blue tissue paper"/>
            <p:cNvSpPr txBox="1">
              <a:spLocks noChangeArrowheads="1"/>
            </p:cNvSpPr>
            <p:nvPr/>
          </p:nvSpPr>
          <p:spPr bwMode="auto">
            <a:xfrm>
              <a:off x="4648202" y="1676400"/>
              <a:ext cx="1681163" cy="1611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11316" tIns="5658" rIns="11316" bIns="5658">
              <a:spAutoFit/>
            </a:bodyPr>
            <a:lstStyle>
              <a:lvl1pPr defTabSz="517525">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517525">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517525">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517525">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517525">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51752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51752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51752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51752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50000"/>
                </a:spcBef>
                <a:spcAft>
                  <a:spcPct val="0"/>
                </a:spcAft>
                <a:buClr>
                  <a:srgbClr val="FF0000"/>
                </a:buClr>
                <a:buSzPct val="150000"/>
                <a:buNone/>
              </a:pPr>
              <a:r>
                <a:rPr lang="en-US" altLang="en-US" sz="1050" b="1" dirty="0">
                  <a:solidFill>
                    <a:prstClr val="black"/>
                  </a:solidFill>
                  <a:latin typeface="Arial" panose="020B0604020202020204" pitchFamily="34" charset="0"/>
                  <a:cs typeface="Arial" panose="020B0604020202020204" pitchFamily="34" charset="0"/>
                </a:rPr>
                <a:t>The Process Starts with Requests </a:t>
              </a:r>
            </a:p>
            <a:p>
              <a:pPr fontAlgn="base">
                <a:spcBef>
                  <a:spcPct val="50000"/>
                </a:spcBef>
                <a:spcAft>
                  <a:spcPct val="0"/>
                </a:spcAft>
                <a:buClr>
                  <a:srgbClr val="FF0000"/>
                </a:buClr>
                <a:buSzPct val="150000"/>
                <a:buNone/>
              </a:pPr>
              <a:r>
                <a:rPr lang="en-US" altLang="en-US" sz="750" b="1" dirty="0">
                  <a:solidFill>
                    <a:prstClr val="black"/>
                  </a:solidFill>
                  <a:latin typeface="Arial" panose="020B0604020202020204" pitchFamily="34" charset="0"/>
                  <a:cs typeface="Arial" panose="020B0604020202020204" pitchFamily="34" charset="0"/>
                </a:rPr>
                <a:t>Submitted from:    </a:t>
              </a:r>
            </a:p>
            <a:p>
              <a:pPr fontAlgn="base">
                <a:spcBef>
                  <a:spcPct val="50000"/>
                </a:spcBef>
                <a:spcAft>
                  <a:spcPct val="0"/>
                </a:spcAft>
                <a:buClr>
                  <a:srgbClr val="FF0000"/>
                </a:buClr>
                <a:buSzPct val="150000"/>
              </a:pPr>
              <a:r>
                <a:rPr lang="en-US" altLang="en-US" sz="750" b="1" dirty="0">
                  <a:solidFill>
                    <a:prstClr val="black"/>
                  </a:solidFill>
                  <a:latin typeface="Arial" panose="020B0604020202020204" pitchFamily="34" charset="0"/>
                  <a:cs typeface="Arial" panose="020B0604020202020204" pitchFamily="34" charset="0"/>
                </a:rPr>
                <a:t> Growers                             </a:t>
              </a:r>
            </a:p>
            <a:p>
              <a:pPr fontAlgn="base">
                <a:spcBef>
                  <a:spcPct val="50000"/>
                </a:spcBef>
                <a:spcAft>
                  <a:spcPct val="0"/>
                </a:spcAft>
                <a:buClr>
                  <a:srgbClr val="FF0000"/>
                </a:buClr>
                <a:buSzPct val="150000"/>
              </a:pPr>
              <a:r>
                <a:rPr lang="en-US" altLang="en-US" sz="750" b="1" dirty="0">
                  <a:solidFill>
                    <a:prstClr val="black"/>
                  </a:solidFill>
                  <a:latin typeface="Arial" panose="020B0604020202020204" pitchFamily="34" charset="0"/>
                  <a:cs typeface="Arial" panose="020B0604020202020204" pitchFamily="34" charset="0"/>
                </a:rPr>
                <a:t> Grower Groups            </a:t>
              </a:r>
            </a:p>
            <a:p>
              <a:pPr fontAlgn="base">
                <a:spcBef>
                  <a:spcPct val="50000"/>
                </a:spcBef>
                <a:spcAft>
                  <a:spcPct val="0"/>
                </a:spcAft>
                <a:buClr>
                  <a:srgbClr val="FF0000"/>
                </a:buClr>
                <a:buSzPct val="150000"/>
              </a:pPr>
              <a:r>
                <a:rPr lang="en-US" altLang="en-US" sz="750" b="1" dirty="0">
                  <a:solidFill>
                    <a:prstClr val="black"/>
                  </a:solidFill>
                  <a:latin typeface="Arial" panose="020B0604020202020204" pitchFamily="34" charset="0"/>
                  <a:cs typeface="Arial" panose="020B0604020202020204" pitchFamily="34" charset="0"/>
                </a:rPr>
                <a:t> State/Federal Research &amp;     </a:t>
              </a:r>
            </a:p>
            <a:p>
              <a:pPr fontAlgn="base">
                <a:spcBef>
                  <a:spcPct val="50000"/>
                </a:spcBef>
                <a:spcAft>
                  <a:spcPct val="0"/>
                </a:spcAft>
                <a:buClr>
                  <a:srgbClr val="FF0000"/>
                </a:buClr>
                <a:buSzPct val="150000"/>
                <a:buNone/>
              </a:pPr>
              <a:r>
                <a:rPr lang="en-US" altLang="en-US" sz="750" b="1" dirty="0">
                  <a:solidFill>
                    <a:prstClr val="black"/>
                  </a:solidFill>
                  <a:latin typeface="Arial" panose="020B0604020202020204" pitchFamily="34" charset="0"/>
                  <a:cs typeface="Arial" panose="020B0604020202020204" pitchFamily="34" charset="0"/>
                </a:rPr>
                <a:t>   Extension Personnel</a:t>
              </a:r>
            </a:p>
          </p:txBody>
        </p:sp>
        <p:sp>
          <p:nvSpPr>
            <p:cNvPr id="23" name="AutoShape 8"/>
            <p:cNvSpPr>
              <a:spLocks noChangeArrowheads="1"/>
            </p:cNvSpPr>
            <p:nvPr/>
          </p:nvSpPr>
          <p:spPr bwMode="auto">
            <a:xfrm>
              <a:off x="8047038" y="2286001"/>
              <a:ext cx="1401762" cy="722313"/>
            </a:xfrm>
            <a:prstGeom prst="foldedCorner">
              <a:avLst>
                <a:gd name="adj" fmla="val 12500"/>
              </a:avLst>
            </a:prstGeom>
            <a:solidFill>
              <a:srgbClr val="99CCFF">
                <a:alpha val="38823"/>
              </a:srgbClr>
            </a:solidFill>
            <a:ln w="6350">
              <a:solidFill>
                <a:srgbClr val="0033CC"/>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pPr>
              <a:endParaRPr lang="en-US" altLang="en-US" sz="1200" b="1">
                <a:solidFill>
                  <a:prstClr val="black"/>
                </a:solidFill>
                <a:latin typeface="Arial" panose="020B0604020202020204" pitchFamily="34" charset="0"/>
                <a:cs typeface="Arial" panose="020B0604020202020204" pitchFamily="34" charset="0"/>
              </a:endParaRPr>
            </a:p>
          </p:txBody>
        </p:sp>
        <p:sp>
          <p:nvSpPr>
            <p:cNvPr id="24" name="Rectangle 9"/>
            <p:cNvSpPr>
              <a:spLocks noChangeArrowheads="1"/>
            </p:cNvSpPr>
            <p:nvPr/>
          </p:nvSpPr>
          <p:spPr bwMode="auto">
            <a:xfrm>
              <a:off x="7553325" y="3184525"/>
              <a:ext cx="630238" cy="6667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pPr>
              <a:endParaRPr lang="en-US" altLang="en-US" sz="1200" b="1">
                <a:solidFill>
                  <a:prstClr val="black"/>
                </a:solidFill>
                <a:latin typeface="Arial" panose="020B0604020202020204" pitchFamily="34" charset="0"/>
                <a:cs typeface="Arial" panose="020B0604020202020204" pitchFamily="34" charset="0"/>
              </a:endParaRPr>
            </a:p>
          </p:txBody>
        </p:sp>
        <p:sp>
          <p:nvSpPr>
            <p:cNvPr id="25" name="AutoShape 10"/>
            <p:cNvSpPr>
              <a:spLocks noChangeArrowheads="1"/>
            </p:cNvSpPr>
            <p:nvPr/>
          </p:nvSpPr>
          <p:spPr bwMode="auto">
            <a:xfrm>
              <a:off x="1733550" y="1452564"/>
              <a:ext cx="2736850" cy="1863725"/>
            </a:xfrm>
            <a:prstGeom prst="rightArrowCallout">
              <a:avLst>
                <a:gd name="adj1" fmla="val 25000"/>
                <a:gd name="adj2" fmla="val 25000"/>
                <a:gd name="adj3" fmla="val 22272"/>
                <a:gd name="adj4" fmla="val 66667"/>
              </a:avLst>
            </a:prstGeom>
            <a:solidFill>
              <a:schemeClr val="bg1">
                <a:alpha val="69019"/>
              </a:schemeClr>
            </a:solidFill>
            <a:ln w="9525">
              <a:solidFill>
                <a:srgbClr val="0033CC"/>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pPr>
              <a:endParaRPr lang="en-US" altLang="en-US" sz="1200" b="1">
                <a:solidFill>
                  <a:prstClr val="black"/>
                </a:solidFill>
                <a:latin typeface="Arial" panose="020B0604020202020204" pitchFamily="34" charset="0"/>
                <a:cs typeface="Arial" panose="020B0604020202020204" pitchFamily="34" charset="0"/>
              </a:endParaRPr>
            </a:p>
          </p:txBody>
        </p:sp>
        <p:sp>
          <p:nvSpPr>
            <p:cNvPr id="27" name="AutoShape 11"/>
            <p:cNvSpPr>
              <a:spLocks noChangeArrowheads="1"/>
            </p:cNvSpPr>
            <p:nvPr/>
          </p:nvSpPr>
          <p:spPr bwMode="auto">
            <a:xfrm>
              <a:off x="6153150" y="2663826"/>
              <a:ext cx="1773238" cy="250825"/>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0033CC"/>
            </a:solidFill>
            <a:ln w="9525">
              <a:solidFill>
                <a:schemeClr val="tx1"/>
              </a:solidFill>
              <a:miter lim="800000"/>
              <a:headEnd/>
              <a:tailEnd/>
            </a:ln>
          </p:spPr>
          <p:txBody>
            <a:bodyPr wrap="none" anchor="ctr"/>
            <a:lstStyle/>
            <a:p>
              <a:pPr eaLnBrk="0" fontAlgn="base" hangingPunct="0">
                <a:spcBef>
                  <a:spcPct val="0"/>
                </a:spcBef>
                <a:spcAft>
                  <a:spcPct val="0"/>
                </a:spcAft>
              </a:pPr>
              <a:endParaRPr lang="en-US" sz="1200" b="1">
                <a:solidFill>
                  <a:srgbClr val="D1D1D1"/>
                </a:solidFill>
                <a:latin typeface="Arial" panose="020B0604020202020204" pitchFamily="34" charset="0"/>
                <a:cs typeface="Arial" panose="020B0604020202020204" pitchFamily="34" charset="0"/>
              </a:endParaRPr>
            </a:p>
          </p:txBody>
        </p:sp>
        <p:sp>
          <p:nvSpPr>
            <p:cNvPr id="28" name="AutoShape 12"/>
            <p:cNvSpPr>
              <a:spLocks noChangeArrowheads="1"/>
            </p:cNvSpPr>
            <p:nvPr/>
          </p:nvSpPr>
          <p:spPr bwMode="auto">
            <a:xfrm rot="5400000">
              <a:off x="8585200" y="3378200"/>
              <a:ext cx="933450" cy="273050"/>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0033CC"/>
            </a:solidFill>
            <a:ln w="9525">
              <a:solidFill>
                <a:schemeClr val="tx1"/>
              </a:solidFill>
              <a:miter lim="800000"/>
              <a:headEnd/>
              <a:tailEnd/>
            </a:ln>
          </p:spPr>
          <p:txBody>
            <a:bodyPr wrap="none" anchor="ctr"/>
            <a:lstStyle/>
            <a:p>
              <a:pPr eaLnBrk="0" fontAlgn="base" hangingPunct="0">
                <a:spcBef>
                  <a:spcPct val="0"/>
                </a:spcBef>
                <a:spcAft>
                  <a:spcPct val="0"/>
                </a:spcAft>
              </a:pPr>
              <a:endParaRPr lang="en-US" sz="1200" b="1">
                <a:solidFill>
                  <a:srgbClr val="D1D1D1"/>
                </a:solidFill>
                <a:latin typeface="Arial" panose="020B0604020202020204" pitchFamily="34" charset="0"/>
                <a:cs typeface="Arial" panose="020B0604020202020204" pitchFamily="34" charset="0"/>
              </a:endParaRPr>
            </a:p>
          </p:txBody>
        </p:sp>
        <p:sp>
          <p:nvSpPr>
            <p:cNvPr id="29" name="AutoShape 13"/>
            <p:cNvSpPr>
              <a:spLocks noChangeArrowheads="1"/>
            </p:cNvSpPr>
            <p:nvPr/>
          </p:nvSpPr>
          <p:spPr bwMode="auto">
            <a:xfrm rot="9018896">
              <a:off x="7556500" y="5148264"/>
              <a:ext cx="1881188" cy="274637"/>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0033CC"/>
            </a:solidFill>
            <a:ln w="9525">
              <a:solidFill>
                <a:schemeClr val="tx1"/>
              </a:solidFill>
              <a:miter lim="800000"/>
              <a:headEnd/>
              <a:tailEnd/>
            </a:ln>
          </p:spPr>
          <p:txBody>
            <a:bodyPr wrap="none" anchor="ctr"/>
            <a:lstStyle/>
            <a:p>
              <a:pPr eaLnBrk="0" fontAlgn="base" hangingPunct="0">
                <a:spcBef>
                  <a:spcPct val="0"/>
                </a:spcBef>
                <a:spcAft>
                  <a:spcPct val="0"/>
                </a:spcAft>
              </a:pPr>
              <a:endParaRPr lang="en-US" sz="1200" b="1">
                <a:solidFill>
                  <a:srgbClr val="D1D1D1"/>
                </a:solidFill>
                <a:latin typeface="Arial" panose="020B0604020202020204" pitchFamily="34" charset="0"/>
                <a:cs typeface="Arial" panose="020B0604020202020204" pitchFamily="34" charset="0"/>
              </a:endParaRPr>
            </a:p>
          </p:txBody>
        </p:sp>
        <p:sp>
          <p:nvSpPr>
            <p:cNvPr id="30" name="AutoShape 14"/>
            <p:cNvSpPr>
              <a:spLocks noChangeArrowheads="1"/>
            </p:cNvSpPr>
            <p:nvPr/>
          </p:nvSpPr>
          <p:spPr bwMode="auto">
            <a:xfrm rot="10800000">
              <a:off x="5029201" y="5715001"/>
              <a:ext cx="1724025" cy="250825"/>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0033CC"/>
            </a:solidFill>
            <a:ln w="9525">
              <a:solidFill>
                <a:schemeClr val="tx1"/>
              </a:solidFill>
              <a:miter lim="800000"/>
              <a:headEnd/>
              <a:tailEnd/>
            </a:ln>
          </p:spPr>
          <p:txBody>
            <a:bodyPr wrap="none" anchor="ctr"/>
            <a:lstStyle/>
            <a:p>
              <a:pPr eaLnBrk="0" fontAlgn="base" hangingPunct="0">
                <a:spcBef>
                  <a:spcPct val="0"/>
                </a:spcBef>
                <a:spcAft>
                  <a:spcPct val="0"/>
                </a:spcAft>
              </a:pPr>
              <a:endParaRPr lang="en-US" sz="1200" b="1">
                <a:solidFill>
                  <a:srgbClr val="D1D1D1"/>
                </a:solidFill>
                <a:latin typeface="Arial" panose="020B0604020202020204" pitchFamily="34" charset="0"/>
                <a:cs typeface="Arial" panose="020B0604020202020204" pitchFamily="34" charset="0"/>
              </a:endParaRPr>
            </a:p>
          </p:txBody>
        </p:sp>
        <p:sp>
          <p:nvSpPr>
            <p:cNvPr id="31" name="AutoShape 15"/>
            <p:cNvSpPr>
              <a:spLocks noChangeArrowheads="1"/>
            </p:cNvSpPr>
            <p:nvPr/>
          </p:nvSpPr>
          <p:spPr bwMode="auto">
            <a:xfrm rot="10800000">
              <a:off x="5768975" y="5456238"/>
              <a:ext cx="419100" cy="449262"/>
            </a:xfrm>
            <a:custGeom>
              <a:avLst/>
              <a:gdLst>
                <a:gd name="T0" fmla="*/ 2147483646 w 21600"/>
                <a:gd name="T1" fmla="*/ 0 h 21600"/>
                <a:gd name="T2" fmla="*/ 2147483646 w 21600"/>
                <a:gd name="T3" fmla="*/ 2147483646 h 21600"/>
                <a:gd name="T4" fmla="*/ 2147483646 w 21600"/>
                <a:gd name="T5" fmla="*/ 2147483646 h 21600"/>
                <a:gd name="T6" fmla="*/ 2147483646 w 21600"/>
                <a:gd name="T7" fmla="*/ 2147483646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rgbClr val="0033CC"/>
            </a:solidFill>
            <a:ln w="9525" algn="ctr">
              <a:solidFill>
                <a:schemeClr val="tx1"/>
              </a:solidFill>
              <a:miter lim="800000"/>
              <a:headEnd/>
              <a:tailEnd/>
            </a:ln>
          </p:spPr>
          <p:txBody>
            <a:bodyPr wrap="none" anchor="ctr"/>
            <a:lstStyle/>
            <a:p>
              <a:pPr eaLnBrk="0" fontAlgn="base" hangingPunct="0">
                <a:spcBef>
                  <a:spcPct val="0"/>
                </a:spcBef>
                <a:spcAft>
                  <a:spcPct val="0"/>
                </a:spcAft>
              </a:pPr>
              <a:endParaRPr lang="en-US" sz="1200" b="1">
                <a:solidFill>
                  <a:srgbClr val="D1D1D1"/>
                </a:solidFill>
                <a:latin typeface="Arial" panose="020B0604020202020204" pitchFamily="34" charset="0"/>
                <a:cs typeface="Arial" panose="020B0604020202020204" pitchFamily="34" charset="0"/>
              </a:endParaRPr>
            </a:p>
          </p:txBody>
        </p:sp>
        <p:sp>
          <p:nvSpPr>
            <p:cNvPr id="32" name="Text Box 16" descr="Blue tissue paper"/>
            <p:cNvSpPr txBox="1">
              <a:spLocks noChangeArrowheads="1"/>
            </p:cNvSpPr>
            <p:nvPr/>
          </p:nvSpPr>
          <p:spPr bwMode="auto">
            <a:xfrm>
              <a:off x="1849439" y="1677990"/>
              <a:ext cx="1939925" cy="1409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11316" tIns="5658" rIns="11316" bIns="5658">
              <a:spAutoFit/>
            </a:bodyPr>
            <a:lstStyle>
              <a:lvl1pPr marL="120650" indent="-104775" defTabSz="517525">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517525">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517525">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517525">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517525">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51752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51752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51752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51752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50000"/>
                </a:spcBef>
                <a:spcAft>
                  <a:spcPct val="0"/>
                </a:spcAft>
                <a:buClr>
                  <a:srgbClr val="FF0000"/>
                </a:buClr>
                <a:buSzPct val="160000"/>
                <a:buNone/>
              </a:pPr>
              <a:r>
                <a:rPr lang="en-US" altLang="en-US" sz="900" b="1" dirty="0">
                  <a:solidFill>
                    <a:prstClr val="black"/>
                  </a:solidFill>
                  <a:latin typeface="Arial" panose="020B0604020202020204" pitchFamily="34" charset="0"/>
                  <a:cs typeface="Arial" panose="020B0604020202020204" pitchFamily="34" charset="0"/>
                </a:rPr>
                <a:t>Stakeholder:</a:t>
              </a:r>
            </a:p>
            <a:p>
              <a:pPr fontAlgn="base">
                <a:spcBef>
                  <a:spcPct val="50000"/>
                </a:spcBef>
                <a:spcAft>
                  <a:spcPct val="0"/>
                </a:spcAft>
                <a:buClr>
                  <a:srgbClr val="FF0000"/>
                </a:buClr>
                <a:buSzPct val="160000"/>
                <a:buNone/>
              </a:pPr>
              <a:r>
                <a:rPr lang="en-US" altLang="en-US" sz="900" b="1" dirty="0">
                  <a:solidFill>
                    <a:prstClr val="black"/>
                  </a:solidFill>
                  <a:latin typeface="Arial" panose="020B0604020202020204" pitchFamily="34" charset="0"/>
                  <a:cs typeface="Arial" panose="020B0604020202020204" pitchFamily="34" charset="0"/>
                </a:rPr>
                <a:t>Define Pest Problem</a:t>
              </a:r>
            </a:p>
            <a:p>
              <a:pPr fontAlgn="base">
                <a:spcBef>
                  <a:spcPct val="50000"/>
                </a:spcBef>
                <a:spcAft>
                  <a:spcPct val="0"/>
                </a:spcAft>
                <a:buClr>
                  <a:srgbClr val="FF0000"/>
                </a:buClr>
                <a:buSzPct val="160000"/>
                <a:buNone/>
              </a:pPr>
              <a:r>
                <a:rPr lang="en-US" altLang="en-US" sz="900" b="1" dirty="0">
                  <a:solidFill>
                    <a:prstClr val="black"/>
                  </a:solidFill>
                  <a:latin typeface="Arial" panose="020B0604020202020204" pitchFamily="34" charset="0"/>
                  <a:cs typeface="Arial" panose="020B0604020202020204" pitchFamily="34" charset="0"/>
                </a:rPr>
                <a:t>Identify </a:t>
              </a:r>
              <a:r>
                <a:rPr lang="en-US" altLang="en-US" sz="900" b="1" dirty="0" smtClean="0">
                  <a:solidFill>
                    <a:prstClr val="black"/>
                  </a:solidFill>
                  <a:latin typeface="Arial" panose="020B0604020202020204" pitchFamily="34" charset="0"/>
                  <a:cs typeface="Arial" panose="020B0604020202020204" pitchFamily="34" charset="0"/>
                </a:rPr>
                <a:t>Pest Management </a:t>
              </a:r>
              <a:r>
                <a:rPr lang="en-US" altLang="en-US" sz="900" b="1" dirty="0">
                  <a:solidFill>
                    <a:prstClr val="black"/>
                  </a:solidFill>
                  <a:latin typeface="Arial" panose="020B0604020202020204" pitchFamily="34" charset="0"/>
                  <a:cs typeface="Arial" panose="020B0604020202020204" pitchFamily="34" charset="0"/>
                </a:rPr>
                <a:t>Solution</a:t>
              </a:r>
            </a:p>
            <a:p>
              <a:pPr fontAlgn="base">
                <a:spcBef>
                  <a:spcPct val="50000"/>
                </a:spcBef>
                <a:spcAft>
                  <a:spcPct val="0"/>
                </a:spcAft>
                <a:buClr>
                  <a:srgbClr val="FF0000"/>
                </a:buClr>
                <a:buSzPct val="160000"/>
                <a:buNone/>
              </a:pPr>
              <a:r>
                <a:rPr lang="en-US" altLang="en-US" sz="900" b="1" dirty="0">
                  <a:solidFill>
                    <a:prstClr val="black"/>
                  </a:solidFill>
                  <a:latin typeface="Arial" panose="020B0604020202020204" pitchFamily="34" charset="0"/>
                  <a:cs typeface="Arial" panose="020B0604020202020204" pitchFamily="34" charset="0"/>
                </a:rPr>
                <a:t>Request Assistance </a:t>
              </a:r>
              <a:r>
                <a:rPr lang="en-US" altLang="en-US" sz="900" b="1" dirty="0" smtClean="0">
                  <a:solidFill>
                    <a:prstClr val="black"/>
                  </a:solidFill>
                  <a:latin typeface="Arial" panose="020B0604020202020204" pitchFamily="34" charset="0"/>
                  <a:cs typeface="Arial" panose="020B0604020202020204" pitchFamily="34" charset="0"/>
                </a:rPr>
                <a:t>from </a:t>
              </a:r>
              <a:r>
                <a:rPr lang="en-US" altLang="en-US" sz="900" b="1" dirty="0">
                  <a:solidFill>
                    <a:prstClr val="black"/>
                  </a:solidFill>
                  <a:latin typeface="Arial" panose="020B0604020202020204" pitchFamily="34" charset="0"/>
                  <a:cs typeface="Arial" panose="020B0604020202020204" pitchFamily="34" charset="0"/>
                </a:rPr>
                <a:t>IR-4</a:t>
              </a:r>
            </a:p>
          </p:txBody>
        </p:sp>
        <p:sp>
          <p:nvSpPr>
            <p:cNvPr id="33" name="Text Box 17" descr="Blue tissue paper"/>
            <p:cNvSpPr txBox="1">
              <a:spLocks noChangeArrowheads="1"/>
            </p:cNvSpPr>
            <p:nvPr/>
          </p:nvSpPr>
          <p:spPr bwMode="auto">
            <a:xfrm>
              <a:off x="9518649" y="2627314"/>
              <a:ext cx="946150" cy="405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11316" tIns="5658" rIns="11316" bIns="5658">
              <a:spAutoFit/>
            </a:bodyPr>
            <a:lstStyle>
              <a:lvl1pPr defTabSz="517525">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517525">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517525">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517525">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517525">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51752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51752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51752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51752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lnSpc>
                  <a:spcPct val="80000"/>
                </a:lnSpc>
                <a:spcBef>
                  <a:spcPct val="50000"/>
                </a:spcBef>
                <a:spcAft>
                  <a:spcPct val="0"/>
                </a:spcAft>
                <a:buNone/>
              </a:pPr>
              <a:r>
                <a:rPr lang="en-US" altLang="en-US" sz="900" b="1">
                  <a:solidFill>
                    <a:prstClr val="black"/>
                  </a:solidFill>
                  <a:latin typeface="Arial" panose="020B0604020202020204" pitchFamily="34" charset="0"/>
                  <a:cs typeface="Arial" panose="020B0604020202020204" pitchFamily="34" charset="0"/>
                </a:rPr>
                <a:t>Stoplight</a:t>
              </a:r>
            </a:p>
            <a:p>
              <a:pPr fontAlgn="base">
                <a:lnSpc>
                  <a:spcPct val="80000"/>
                </a:lnSpc>
                <a:spcBef>
                  <a:spcPct val="50000"/>
                </a:spcBef>
                <a:spcAft>
                  <a:spcPct val="0"/>
                </a:spcAft>
                <a:buNone/>
              </a:pPr>
              <a:r>
                <a:rPr lang="en-US" altLang="en-US" sz="900" b="1">
                  <a:solidFill>
                    <a:prstClr val="black"/>
                  </a:solidFill>
                  <a:latin typeface="Arial" panose="020B0604020202020204" pitchFamily="34" charset="0"/>
                  <a:cs typeface="Arial" panose="020B0604020202020204" pitchFamily="34" charset="0"/>
                </a:rPr>
                <a:t> Analysis</a:t>
              </a:r>
            </a:p>
          </p:txBody>
        </p:sp>
        <p:sp>
          <p:nvSpPr>
            <p:cNvPr id="34" name="Text Box 18" descr="Blue tissue paper"/>
            <p:cNvSpPr txBox="1">
              <a:spLocks noChangeArrowheads="1"/>
            </p:cNvSpPr>
            <p:nvPr/>
          </p:nvSpPr>
          <p:spPr bwMode="auto">
            <a:xfrm>
              <a:off x="8193088" y="2424114"/>
              <a:ext cx="1111250" cy="449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11316" tIns="5658" rIns="11316" bIns="5658">
              <a:spAutoFit/>
            </a:bodyPr>
            <a:lstStyle>
              <a:lvl1pPr defTabSz="517525">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517525">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517525">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517525">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517525">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51752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51752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51752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51752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50000"/>
                </a:spcBef>
                <a:spcAft>
                  <a:spcPct val="0"/>
                </a:spcAft>
                <a:buNone/>
              </a:pPr>
              <a:r>
                <a:rPr lang="en-US" altLang="en-US" sz="1050" b="1">
                  <a:solidFill>
                    <a:prstClr val="black"/>
                  </a:solidFill>
                  <a:latin typeface="Arial" panose="020B0604020202020204" pitchFamily="34" charset="0"/>
                  <a:cs typeface="Arial" panose="020B0604020202020204" pitchFamily="34" charset="0"/>
                </a:rPr>
                <a:t>Requests Prioritized</a:t>
              </a:r>
            </a:p>
          </p:txBody>
        </p:sp>
        <p:sp>
          <p:nvSpPr>
            <p:cNvPr id="35" name="Text Box 19" descr="Blue tissue paper"/>
            <p:cNvSpPr txBox="1">
              <a:spLocks noChangeArrowheads="1"/>
            </p:cNvSpPr>
            <p:nvPr/>
          </p:nvSpPr>
          <p:spPr bwMode="auto">
            <a:xfrm>
              <a:off x="7261225" y="3044826"/>
              <a:ext cx="374650" cy="17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11316" tIns="5658" rIns="11316" bIns="5658">
              <a:spAutoFit/>
            </a:bodyPr>
            <a:lstStyle>
              <a:lvl1pPr defTabSz="517525">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517525">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517525">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517525">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517525">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51752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51752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51752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51752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Bef>
                  <a:spcPct val="0"/>
                </a:spcBef>
                <a:spcAft>
                  <a:spcPct val="0"/>
                </a:spcAft>
                <a:buNone/>
              </a:pPr>
              <a:endParaRPr lang="en-US" altLang="en-US" sz="750" b="1">
                <a:solidFill>
                  <a:prstClr val="black"/>
                </a:solidFill>
                <a:latin typeface="Arial" panose="020B0604020202020204" pitchFamily="34" charset="0"/>
                <a:cs typeface="Arial" panose="020B0604020202020204" pitchFamily="34" charset="0"/>
              </a:endParaRPr>
            </a:p>
          </p:txBody>
        </p:sp>
        <p:pic>
          <p:nvPicPr>
            <p:cNvPr id="36" name="Picture 20" descr="United States Environmental Protection Agency">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70688" y="5410201"/>
              <a:ext cx="946150"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Text Box 21" descr="Blue tissue paper"/>
            <p:cNvSpPr txBox="1">
              <a:spLocks noChangeArrowheads="1"/>
            </p:cNvSpPr>
            <p:nvPr/>
          </p:nvSpPr>
          <p:spPr bwMode="auto">
            <a:xfrm rot="19837326">
              <a:off x="8305800" y="5327966"/>
              <a:ext cx="1295400" cy="666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11316" tIns="5658" rIns="11316" bIns="5658">
              <a:spAutoFit/>
            </a:bodyPr>
            <a:lstStyle>
              <a:lvl1pPr defTabSz="517525">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517525">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517525">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517525">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517525">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51752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51752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51752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51752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50000"/>
                </a:spcBef>
                <a:spcAft>
                  <a:spcPct val="0"/>
                </a:spcAft>
                <a:buNone/>
              </a:pPr>
              <a:r>
                <a:rPr lang="en-US" altLang="en-US" sz="1050" b="1">
                  <a:solidFill>
                    <a:prstClr val="black"/>
                  </a:solidFill>
                  <a:latin typeface="Arial" panose="020B0604020202020204" pitchFamily="34" charset="0"/>
                  <a:cs typeface="Arial" panose="020B0604020202020204" pitchFamily="34" charset="0"/>
                </a:rPr>
                <a:t>Data Submitted to EPA</a:t>
              </a:r>
            </a:p>
          </p:txBody>
        </p:sp>
        <p:sp>
          <p:nvSpPr>
            <p:cNvPr id="38" name="Text Box 22" descr="Blue tissue paper"/>
            <p:cNvSpPr txBox="1">
              <a:spLocks noChangeArrowheads="1"/>
            </p:cNvSpPr>
            <p:nvPr/>
          </p:nvSpPr>
          <p:spPr bwMode="auto">
            <a:xfrm>
              <a:off x="5105400" y="5254625"/>
              <a:ext cx="1809750" cy="201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11316" tIns="5658" rIns="11316" bIns="5658">
              <a:spAutoFit/>
            </a:bodyPr>
            <a:lstStyle>
              <a:lvl1pPr defTabSz="517525">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517525">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517525">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517525">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517525">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51752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51752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51752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51752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50000"/>
                </a:spcBef>
                <a:spcAft>
                  <a:spcPct val="0"/>
                </a:spcAft>
                <a:buNone/>
              </a:pPr>
              <a:r>
                <a:rPr lang="en-US" altLang="en-US" sz="900" b="1">
                  <a:solidFill>
                    <a:prstClr val="black"/>
                  </a:solidFill>
                  <a:latin typeface="Arial" panose="020B0604020202020204" pitchFamily="34" charset="0"/>
                  <a:cs typeface="Arial" panose="020B0604020202020204" pitchFamily="34" charset="0"/>
                </a:rPr>
                <a:t>Risk Assessment</a:t>
              </a:r>
            </a:p>
          </p:txBody>
        </p:sp>
        <p:sp>
          <p:nvSpPr>
            <p:cNvPr id="39" name="Text Box 23" descr="Blue tissue paper"/>
            <p:cNvSpPr txBox="1">
              <a:spLocks noChangeArrowheads="1"/>
            </p:cNvSpPr>
            <p:nvPr/>
          </p:nvSpPr>
          <p:spPr bwMode="auto">
            <a:xfrm rot="10789746" flipV="1">
              <a:off x="5105401" y="6016695"/>
              <a:ext cx="1952625" cy="38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11316" tIns="5658" rIns="11316" bIns="5658">
              <a:spAutoFit/>
            </a:bodyPr>
            <a:lstStyle>
              <a:lvl1pPr defTabSz="517525">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517525">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517525">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517525">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517525">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51752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51752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51752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51752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Bef>
                  <a:spcPct val="50000"/>
                </a:spcBef>
                <a:spcAft>
                  <a:spcPct val="0"/>
                </a:spcAft>
                <a:buNone/>
              </a:pPr>
              <a:r>
                <a:rPr lang="en-US" altLang="en-US" sz="900" b="1" dirty="0">
                  <a:solidFill>
                    <a:prstClr val="black"/>
                  </a:solidFill>
                  <a:latin typeface="Arial" panose="020B0604020202020204" pitchFamily="34" charset="0"/>
                  <a:cs typeface="Arial" panose="020B0604020202020204" pitchFamily="34" charset="0"/>
                </a:rPr>
                <a:t>Tolerance Established </a:t>
              </a:r>
              <a:r>
                <a:rPr lang="en-US" altLang="en-US" sz="900" b="1" dirty="0" smtClean="0">
                  <a:solidFill>
                    <a:prstClr val="black"/>
                  </a:solidFill>
                  <a:latin typeface="Arial" panose="020B0604020202020204" pitchFamily="34" charset="0"/>
                  <a:cs typeface="Arial" panose="020B0604020202020204" pitchFamily="34" charset="0"/>
                </a:rPr>
                <a:t>by </a:t>
              </a:r>
              <a:r>
                <a:rPr lang="en-US" altLang="en-US" sz="900" b="1" dirty="0">
                  <a:solidFill>
                    <a:prstClr val="black"/>
                  </a:solidFill>
                  <a:latin typeface="Arial" panose="020B0604020202020204" pitchFamily="34" charset="0"/>
                  <a:cs typeface="Arial" panose="020B0604020202020204" pitchFamily="34" charset="0"/>
                </a:rPr>
                <a:t>EPA</a:t>
              </a:r>
            </a:p>
          </p:txBody>
        </p:sp>
        <p:pic>
          <p:nvPicPr>
            <p:cNvPr id="40" name="Picture 24" descr="blueverries"/>
            <p:cNvPicPr>
              <a:picLocks noChangeAspect="1" noChangeArrowheads="1"/>
            </p:cNvPicPr>
            <p:nvPr/>
          </p:nvPicPr>
          <p:blipFill>
            <a:blip r:embed="rId8" cstate="print">
              <a:extLst>
                <a:ext uri="{28A0092B-C50C-407E-A947-70E740481C1C}">
                  <a14:useLocalDpi xmlns:a14="http://schemas.microsoft.com/office/drawing/2010/main" val="0"/>
                </a:ext>
              </a:extLst>
            </a:blip>
            <a:srcRect r="23529" b="8235"/>
            <a:stretch>
              <a:fillRect/>
            </a:stretch>
          </p:blipFill>
          <p:spPr bwMode="auto">
            <a:xfrm>
              <a:off x="4008439" y="3749676"/>
              <a:ext cx="1279525" cy="1019175"/>
            </a:xfrm>
            <a:prstGeom prst="rect">
              <a:avLst/>
            </a:prstGeom>
            <a:noFill/>
            <a:ln w="9525">
              <a:solidFill>
                <a:srgbClr val="0033CC"/>
              </a:solidFill>
              <a:miter lim="800000"/>
              <a:headEnd/>
              <a:tailEnd/>
            </a:ln>
            <a:extLst>
              <a:ext uri="{909E8E84-426E-40DD-AFC4-6F175D3DCCD1}">
                <a14:hiddenFill xmlns:a14="http://schemas.microsoft.com/office/drawing/2010/main">
                  <a:solidFill>
                    <a:srgbClr val="FFFFFF"/>
                  </a:solidFill>
                </a14:hiddenFill>
              </a:ext>
            </a:extLst>
          </p:spPr>
        </p:pic>
        <p:sp>
          <p:nvSpPr>
            <p:cNvPr id="41" name="AutoShape 25"/>
            <p:cNvSpPr>
              <a:spLocks noChangeArrowheads="1"/>
            </p:cNvSpPr>
            <p:nvPr/>
          </p:nvSpPr>
          <p:spPr bwMode="auto">
            <a:xfrm>
              <a:off x="6121400" y="4108451"/>
              <a:ext cx="2312988" cy="1114425"/>
            </a:xfrm>
            <a:prstGeom prst="foldedCorner">
              <a:avLst>
                <a:gd name="adj" fmla="val 12500"/>
              </a:avLst>
            </a:prstGeom>
            <a:solidFill>
              <a:srgbClr val="99CCFF">
                <a:alpha val="38823"/>
              </a:srgbClr>
            </a:solidFill>
            <a:ln w="6350">
              <a:solidFill>
                <a:srgbClr val="0033CC"/>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pPr>
              <a:endParaRPr lang="en-US" altLang="en-US" sz="1200" b="1">
                <a:solidFill>
                  <a:prstClr val="black"/>
                </a:solidFill>
                <a:latin typeface="Arial" panose="020B0604020202020204" pitchFamily="34" charset="0"/>
                <a:cs typeface="Arial" panose="020B0604020202020204" pitchFamily="34" charset="0"/>
              </a:endParaRPr>
            </a:p>
          </p:txBody>
        </p:sp>
        <p:sp>
          <p:nvSpPr>
            <p:cNvPr id="42" name="Text Box 26"/>
            <p:cNvSpPr txBox="1">
              <a:spLocks noChangeArrowheads="1"/>
            </p:cNvSpPr>
            <p:nvPr/>
          </p:nvSpPr>
          <p:spPr bwMode="auto">
            <a:xfrm>
              <a:off x="6129338" y="4165601"/>
              <a:ext cx="2190750" cy="100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11316" tIns="5658" rIns="11316" bIns="5658">
              <a:spAutoFit/>
            </a:bodyPr>
            <a:lstStyle>
              <a:lvl1pPr defTabSz="517525">
                <a:spcBef>
                  <a:spcPct val="20000"/>
                </a:spcBef>
                <a:buFont typeface="Arial" panose="020B0604020202020204" pitchFamily="34" charset="0"/>
                <a:buChar char="•"/>
                <a:defRPr sz="3200">
                  <a:solidFill>
                    <a:schemeClr val="tx1"/>
                  </a:solidFill>
                  <a:latin typeface="Calibri" panose="020F0502020204030204" pitchFamily="34" charset="0"/>
                </a:defRPr>
              </a:lvl1pPr>
              <a:lvl2pPr marL="125413" indent="-49213" defTabSz="517525">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517525">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517525">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517525">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51752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51752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51752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51752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50000"/>
                </a:spcBef>
                <a:spcAft>
                  <a:spcPct val="0"/>
                </a:spcAft>
                <a:buNone/>
              </a:pPr>
              <a:r>
                <a:rPr lang="en-US" altLang="en-US" sz="1050" b="1">
                  <a:solidFill>
                    <a:prstClr val="black"/>
                  </a:solidFill>
                  <a:latin typeface="Arial" panose="020B0604020202020204" pitchFamily="34" charset="0"/>
                  <a:cs typeface="Arial" panose="020B0604020202020204" pitchFamily="34" charset="0"/>
                </a:rPr>
                <a:t>Field and Lab Research</a:t>
              </a:r>
            </a:p>
            <a:p>
              <a:pPr lvl="1" fontAlgn="base">
                <a:spcBef>
                  <a:spcPct val="50000"/>
                </a:spcBef>
                <a:spcAft>
                  <a:spcPct val="0"/>
                </a:spcAft>
                <a:buFontTx/>
                <a:buChar char="•"/>
              </a:pPr>
              <a:r>
                <a:rPr lang="en-US" altLang="en-US" sz="750" b="1">
                  <a:solidFill>
                    <a:prstClr val="black"/>
                  </a:solidFill>
                  <a:latin typeface="Arial" panose="020B0604020202020204" pitchFamily="34" charset="0"/>
                  <a:cs typeface="Arial" panose="020B0604020202020204" pitchFamily="34" charset="0"/>
                </a:rPr>
                <a:t>Measure residue levels in crop samples (</a:t>
              </a:r>
              <a:r>
                <a:rPr lang="en-US" altLang="en-US" sz="600" b="1">
                  <a:solidFill>
                    <a:prstClr val="black"/>
                  </a:solidFill>
                  <a:latin typeface="Arial" panose="020B0604020202020204" pitchFamily="34" charset="0"/>
                  <a:cs typeface="Arial" panose="020B0604020202020204" pitchFamily="34" charset="0"/>
                  <a:hlinkClick r:id="rId9" action="ppaction://hlinkpres?slideindex=1&amp;slidetitle="/>
                </a:rPr>
                <a:t>EPAregions.pptx</a:t>
              </a:r>
              <a:r>
                <a:rPr lang="en-US" altLang="en-US" sz="750" b="1">
                  <a:solidFill>
                    <a:prstClr val="black"/>
                  </a:solidFill>
                  <a:latin typeface="Arial" panose="020B0604020202020204" pitchFamily="34" charset="0"/>
                  <a:cs typeface="Arial" panose="020B0604020202020204" pitchFamily="34" charset="0"/>
                </a:rPr>
                <a:t>)</a:t>
              </a:r>
            </a:p>
            <a:p>
              <a:pPr lvl="1" fontAlgn="base">
                <a:spcBef>
                  <a:spcPct val="50000"/>
                </a:spcBef>
                <a:spcAft>
                  <a:spcPct val="0"/>
                </a:spcAft>
                <a:buFontTx/>
                <a:buChar char="•"/>
              </a:pPr>
              <a:r>
                <a:rPr lang="en-US" altLang="en-US" sz="750" b="1">
                  <a:solidFill>
                    <a:prstClr val="black"/>
                  </a:solidFill>
                  <a:latin typeface="Arial" panose="020B0604020202020204" pitchFamily="34" charset="0"/>
                  <a:cs typeface="Arial" panose="020B0604020202020204" pitchFamily="34" charset="0"/>
                </a:rPr>
                <a:t>Top priorities completed  in ~30 months</a:t>
              </a:r>
            </a:p>
          </p:txBody>
        </p:sp>
        <p:sp>
          <p:nvSpPr>
            <p:cNvPr id="43" name="AutoShape 27"/>
            <p:cNvSpPr>
              <a:spLocks noChangeArrowheads="1"/>
            </p:cNvSpPr>
            <p:nvPr/>
          </p:nvSpPr>
          <p:spPr bwMode="auto">
            <a:xfrm rot="16891661">
              <a:off x="4220370" y="4847432"/>
              <a:ext cx="473075" cy="334963"/>
            </a:xfrm>
            <a:prstGeom prst="rightArrow">
              <a:avLst>
                <a:gd name="adj1" fmla="val 44648"/>
                <a:gd name="adj2" fmla="val 36831"/>
              </a:avLst>
            </a:prstGeom>
            <a:solidFill>
              <a:srgbClr val="0033CC"/>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pPr>
              <a:endParaRPr lang="en-US" altLang="en-US" sz="1200" b="1">
                <a:solidFill>
                  <a:prstClr val="black"/>
                </a:solidFill>
                <a:latin typeface="Arial" panose="020B0604020202020204" pitchFamily="34" charset="0"/>
                <a:cs typeface="Arial" panose="020B0604020202020204" pitchFamily="34" charset="0"/>
              </a:endParaRPr>
            </a:p>
          </p:txBody>
        </p:sp>
        <p:sp>
          <p:nvSpPr>
            <p:cNvPr id="44" name="AutoShape 28"/>
            <p:cNvSpPr>
              <a:spLocks noChangeArrowheads="1"/>
            </p:cNvSpPr>
            <p:nvPr/>
          </p:nvSpPr>
          <p:spPr bwMode="auto">
            <a:xfrm>
              <a:off x="3470276" y="5232401"/>
              <a:ext cx="1438275" cy="1165225"/>
            </a:xfrm>
            <a:prstGeom prst="flowChartMagneticDisk">
              <a:avLst/>
            </a:prstGeom>
            <a:solidFill>
              <a:srgbClr val="6699FF">
                <a:alpha val="38039"/>
              </a:srgbClr>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pPr>
              <a:endParaRPr lang="en-US" altLang="en-US" sz="1200" b="1">
                <a:solidFill>
                  <a:prstClr val="black"/>
                </a:solidFill>
                <a:latin typeface="Arial" panose="020B0604020202020204" pitchFamily="34" charset="0"/>
                <a:cs typeface="Arial" panose="020B0604020202020204" pitchFamily="34" charset="0"/>
              </a:endParaRPr>
            </a:p>
          </p:txBody>
        </p:sp>
        <p:sp>
          <p:nvSpPr>
            <p:cNvPr id="45" name="Text Box 29"/>
            <p:cNvSpPr txBox="1">
              <a:spLocks noChangeArrowheads="1"/>
            </p:cNvSpPr>
            <p:nvPr/>
          </p:nvSpPr>
          <p:spPr bwMode="auto">
            <a:xfrm>
              <a:off x="3486150" y="5635626"/>
              <a:ext cx="1412876" cy="709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11316" tIns="5658" rIns="11316" bIns="5658">
              <a:spAutoFit/>
            </a:bodyPr>
            <a:lstStyle>
              <a:lvl1pPr defTabSz="517525">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517525">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517525">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517525">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517525">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51752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51752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51752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51752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lnSpc>
                  <a:spcPct val="80000"/>
                </a:lnSpc>
                <a:spcBef>
                  <a:spcPct val="50000"/>
                </a:spcBef>
                <a:spcAft>
                  <a:spcPct val="0"/>
                </a:spcAft>
                <a:buNone/>
              </a:pPr>
              <a:r>
                <a:rPr lang="en-US" altLang="en-US" sz="1050" b="1">
                  <a:solidFill>
                    <a:prstClr val="black"/>
                  </a:solidFill>
                  <a:latin typeface="Arial" panose="020B0604020202020204" pitchFamily="34" charset="0"/>
                  <a:cs typeface="Arial" panose="020B0604020202020204" pitchFamily="34" charset="0"/>
                </a:rPr>
                <a:t>Manufacturer    Adds Crop to the Product Label</a:t>
              </a:r>
            </a:p>
          </p:txBody>
        </p:sp>
        <p:pic>
          <p:nvPicPr>
            <p:cNvPr id="46" name="Picture 30" descr="P1010014c"/>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437564" y="3975101"/>
              <a:ext cx="1501775" cy="925513"/>
            </a:xfrm>
            <a:prstGeom prst="rect">
              <a:avLst/>
            </a:prstGeom>
            <a:noFill/>
            <a:ln w="9525">
              <a:solidFill>
                <a:srgbClr val="0033CC"/>
              </a:solidFill>
              <a:miter lim="800000"/>
              <a:headEnd/>
              <a:tailEnd/>
            </a:ln>
            <a:extLst>
              <a:ext uri="{909E8E84-426E-40DD-AFC4-6F175D3DCCD1}">
                <a14:hiddenFill xmlns:a14="http://schemas.microsoft.com/office/drawing/2010/main">
                  <a:solidFill>
                    <a:srgbClr val="FFFFFF"/>
                  </a:solidFill>
                </a14:hiddenFill>
              </a:ext>
            </a:extLst>
          </p:spPr>
        </p:pic>
        <p:sp>
          <p:nvSpPr>
            <p:cNvPr id="47" name="Text Box 31"/>
            <p:cNvSpPr txBox="1">
              <a:spLocks noChangeArrowheads="1"/>
            </p:cNvSpPr>
            <p:nvPr/>
          </p:nvSpPr>
          <p:spPr bwMode="auto">
            <a:xfrm>
              <a:off x="6705600" y="3048000"/>
              <a:ext cx="2133599" cy="852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11316" tIns="5658" rIns="11316" bIns="5658">
              <a:spAutoFit/>
            </a:bodyPr>
            <a:lstStyle>
              <a:lvl1pPr defTabSz="517525">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517525">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517525">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517525">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517525">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51752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51752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51752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51752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50000"/>
                </a:spcBef>
                <a:spcAft>
                  <a:spcPct val="0"/>
                </a:spcAft>
                <a:buNone/>
              </a:pPr>
              <a:r>
                <a:rPr lang="en-US" altLang="en-US" sz="900" b="1">
                  <a:solidFill>
                    <a:prstClr val="black"/>
                  </a:solidFill>
                  <a:latin typeface="Arial" panose="020B0604020202020204" pitchFamily="34" charset="0"/>
                  <a:cs typeface="Arial" panose="020B0604020202020204" pitchFamily="34" charset="0"/>
                </a:rPr>
                <a:t>Top Priorities Researched        That Year</a:t>
              </a:r>
            </a:p>
            <a:p>
              <a:pPr fontAlgn="base">
                <a:spcBef>
                  <a:spcPct val="50000"/>
                </a:spcBef>
                <a:spcAft>
                  <a:spcPct val="0"/>
                </a:spcAft>
                <a:buNone/>
              </a:pPr>
              <a:r>
                <a:rPr lang="en-US" altLang="en-US" sz="900" b="1">
                  <a:solidFill>
                    <a:prstClr val="black"/>
                  </a:solidFill>
                  <a:latin typeface="Arial" panose="020B0604020202020204" pitchFamily="34" charset="0"/>
                  <a:cs typeface="Arial" panose="020B0604020202020204" pitchFamily="34" charset="0"/>
                </a:rPr>
                <a:t>Other Priorities Researched as Money Allows</a:t>
              </a:r>
            </a:p>
          </p:txBody>
        </p:sp>
        <p:sp>
          <p:nvSpPr>
            <p:cNvPr id="48" name="Text Box 32" descr="Blue tissue paper"/>
            <p:cNvSpPr txBox="1">
              <a:spLocks noChangeArrowheads="1"/>
            </p:cNvSpPr>
            <p:nvPr/>
          </p:nvSpPr>
          <p:spPr bwMode="auto">
            <a:xfrm>
              <a:off x="8651876" y="2770189"/>
              <a:ext cx="296863" cy="1254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11316" tIns="5658" rIns="11316" bIns="5658">
              <a:spAutoFit/>
            </a:bodyPr>
            <a:lstStyle>
              <a:lvl1pPr defTabSz="517525">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517525">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517525">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517525">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517525">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51752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51752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51752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51752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Bef>
                  <a:spcPct val="50000"/>
                </a:spcBef>
                <a:spcAft>
                  <a:spcPct val="0"/>
                </a:spcAft>
                <a:buNone/>
              </a:pPr>
              <a:r>
                <a:rPr lang="en-US" altLang="en-US" sz="6000" b="1">
                  <a:solidFill>
                    <a:prstClr val="black"/>
                  </a:solidFill>
                  <a:latin typeface="Arial" panose="020B0604020202020204" pitchFamily="34" charset="0"/>
                  <a:cs typeface="Arial" panose="020B0604020202020204" pitchFamily="34" charset="0"/>
                </a:rPr>
                <a:t>)</a:t>
              </a:r>
            </a:p>
          </p:txBody>
        </p:sp>
        <p:sp>
          <p:nvSpPr>
            <p:cNvPr id="49" name="Text Box 33" descr="Blue tissue paper"/>
            <p:cNvSpPr txBox="1">
              <a:spLocks noChangeArrowheads="1"/>
            </p:cNvSpPr>
            <p:nvPr/>
          </p:nvSpPr>
          <p:spPr bwMode="auto">
            <a:xfrm>
              <a:off x="6438901" y="2759075"/>
              <a:ext cx="296863" cy="1254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11316" tIns="5658" rIns="11316" bIns="5658">
              <a:spAutoFit/>
            </a:bodyPr>
            <a:lstStyle>
              <a:lvl1pPr defTabSz="517525">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517525">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517525">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517525">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517525">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51752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51752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51752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51752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Bef>
                  <a:spcPct val="50000"/>
                </a:spcBef>
                <a:spcAft>
                  <a:spcPct val="0"/>
                </a:spcAft>
                <a:buNone/>
              </a:pPr>
              <a:r>
                <a:rPr lang="en-US" altLang="en-US" sz="6000" b="1">
                  <a:solidFill>
                    <a:prstClr val="black"/>
                  </a:solidFill>
                  <a:latin typeface="Arial" panose="020B0604020202020204" pitchFamily="34" charset="0"/>
                  <a:cs typeface="Arial" panose="020B0604020202020204" pitchFamily="34" charset="0"/>
                </a:rPr>
                <a:t>(</a:t>
              </a:r>
            </a:p>
          </p:txBody>
        </p:sp>
        <p:sp>
          <p:nvSpPr>
            <p:cNvPr id="50" name="AutoShape 34"/>
            <p:cNvSpPr>
              <a:spLocks noChangeArrowheads="1"/>
            </p:cNvSpPr>
            <p:nvPr/>
          </p:nvSpPr>
          <p:spPr bwMode="auto">
            <a:xfrm rot="21356627" flipV="1">
              <a:off x="6765925" y="2312989"/>
              <a:ext cx="420688" cy="434975"/>
            </a:xfrm>
            <a:custGeom>
              <a:avLst/>
              <a:gdLst>
                <a:gd name="T0" fmla="*/ 2147483646 w 21600"/>
                <a:gd name="T1" fmla="*/ 0 h 21600"/>
                <a:gd name="T2" fmla="*/ 2147483646 w 21600"/>
                <a:gd name="T3" fmla="*/ 2147483646 h 21600"/>
                <a:gd name="T4" fmla="*/ 2147483646 w 21600"/>
                <a:gd name="T5" fmla="*/ 2147483646 h 21600"/>
                <a:gd name="T6" fmla="*/ 2147483646 w 21600"/>
                <a:gd name="T7" fmla="*/ 2147483646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rgbClr val="0033CC"/>
            </a:solidFill>
            <a:ln w="9525" algn="ctr">
              <a:solidFill>
                <a:schemeClr val="tx1"/>
              </a:solidFill>
              <a:miter lim="800000"/>
              <a:headEnd/>
              <a:tailEnd/>
            </a:ln>
          </p:spPr>
          <p:txBody>
            <a:bodyPr wrap="none" anchor="ctr"/>
            <a:lstStyle/>
            <a:p>
              <a:pPr eaLnBrk="0" fontAlgn="base" hangingPunct="0">
                <a:spcBef>
                  <a:spcPct val="0"/>
                </a:spcBef>
                <a:spcAft>
                  <a:spcPct val="0"/>
                </a:spcAft>
              </a:pPr>
              <a:endParaRPr lang="en-US" sz="1200" b="1">
                <a:solidFill>
                  <a:srgbClr val="D1D1D1"/>
                </a:solidFill>
                <a:latin typeface="Arial" panose="020B0604020202020204" pitchFamily="34" charset="0"/>
                <a:cs typeface="Arial" panose="020B0604020202020204" pitchFamily="34" charset="0"/>
              </a:endParaRPr>
            </a:p>
          </p:txBody>
        </p:sp>
        <p:pic>
          <p:nvPicPr>
            <p:cNvPr id="51" name="Picture 20" descr="United States Environmental Protection Agency">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521825" y="1289051"/>
              <a:ext cx="946150"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 name="AutoShape 15"/>
            <p:cNvSpPr>
              <a:spLocks noChangeArrowheads="1"/>
            </p:cNvSpPr>
            <p:nvPr/>
          </p:nvSpPr>
          <p:spPr bwMode="auto">
            <a:xfrm rot="10800000">
              <a:off x="9594850" y="2117726"/>
              <a:ext cx="419100" cy="449263"/>
            </a:xfrm>
            <a:custGeom>
              <a:avLst/>
              <a:gdLst>
                <a:gd name="T0" fmla="*/ 2147483646 w 21600"/>
                <a:gd name="T1" fmla="*/ 0 h 21600"/>
                <a:gd name="T2" fmla="*/ 2147483646 w 21600"/>
                <a:gd name="T3" fmla="*/ 2147483646 h 21600"/>
                <a:gd name="T4" fmla="*/ 2147483646 w 21600"/>
                <a:gd name="T5" fmla="*/ 2147483646 h 21600"/>
                <a:gd name="T6" fmla="*/ 2147483646 w 21600"/>
                <a:gd name="T7" fmla="*/ 2147483646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rgbClr val="0033CC"/>
            </a:solidFill>
            <a:ln w="9525" algn="ctr">
              <a:solidFill>
                <a:schemeClr val="tx1"/>
              </a:solidFill>
              <a:miter lim="800000"/>
              <a:headEnd/>
              <a:tailEnd/>
            </a:ln>
          </p:spPr>
          <p:txBody>
            <a:bodyPr wrap="none" anchor="ctr"/>
            <a:lstStyle/>
            <a:p>
              <a:pPr eaLnBrk="0" fontAlgn="base" hangingPunct="0">
                <a:spcBef>
                  <a:spcPct val="0"/>
                </a:spcBef>
                <a:spcAft>
                  <a:spcPct val="0"/>
                </a:spcAft>
              </a:pPr>
              <a:endParaRPr lang="en-US" sz="1200" b="1">
                <a:solidFill>
                  <a:srgbClr val="D1D1D1"/>
                </a:solidFill>
                <a:latin typeface="Arial" panose="020B0604020202020204" pitchFamily="34" charset="0"/>
                <a:cs typeface="Arial" panose="020B0604020202020204" pitchFamily="34" charset="0"/>
              </a:endParaRPr>
            </a:p>
          </p:txBody>
        </p:sp>
        <p:sp>
          <p:nvSpPr>
            <p:cNvPr id="53" name="Text Box 17" descr="Blue tissue paper"/>
            <p:cNvSpPr txBox="1">
              <a:spLocks noChangeArrowheads="1"/>
            </p:cNvSpPr>
            <p:nvPr/>
          </p:nvSpPr>
          <p:spPr bwMode="auto">
            <a:xfrm>
              <a:off x="6535738" y="1900239"/>
              <a:ext cx="1695450" cy="312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11316" tIns="5658" rIns="11316" bIns="5658">
              <a:spAutoFit/>
            </a:bodyPr>
            <a:lstStyle>
              <a:lvl1pPr defTabSz="517525">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517525">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517525">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517525">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517525">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51752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51752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51752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51752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lnSpc>
                  <a:spcPct val="80000"/>
                </a:lnSpc>
                <a:spcBef>
                  <a:spcPct val="50000"/>
                </a:spcBef>
                <a:spcAft>
                  <a:spcPct val="0"/>
                </a:spcAft>
                <a:buNone/>
              </a:pPr>
              <a:r>
                <a:rPr lang="en-US" altLang="en-US" sz="900" b="1">
                  <a:solidFill>
                    <a:prstClr val="black"/>
                  </a:solidFill>
                  <a:latin typeface="Arial" panose="020B0604020202020204" pitchFamily="34" charset="0"/>
                  <a:cs typeface="Arial" panose="020B0604020202020204" pitchFamily="34" charset="0"/>
                </a:rPr>
                <a:t>Request Reviewed by Manufacturer</a:t>
              </a:r>
            </a:p>
          </p:txBody>
        </p:sp>
      </p:grpSp>
    </p:spTree>
    <p:extLst>
      <p:ext uri="{BB962C8B-B14F-4D97-AF65-F5344CB8AC3E}">
        <p14:creationId xmlns:p14="http://schemas.microsoft.com/office/powerpoint/2010/main" val="13191968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7219" y="717740"/>
            <a:ext cx="7886700" cy="617220"/>
          </a:xfrm>
          <a:solidFill>
            <a:srgbClr val="6C8600"/>
          </a:solidFill>
        </p:spPr>
        <p:txBody>
          <a:bodyPr>
            <a:normAutofit fontScale="90000"/>
          </a:bodyPr>
          <a:lstStyle/>
          <a:p>
            <a:pPr algn="ctr"/>
            <a:r>
              <a:rPr lang="en-US" dirty="0" smtClean="0">
                <a:solidFill>
                  <a:schemeClr val="bg1"/>
                </a:solidFill>
                <a:latin typeface="Corbel" panose="020B0503020204020204" pitchFamily="34" charset="0"/>
              </a:rPr>
              <a:t>Food Crop Program 2019 Summary</a:t>
            </a:r>
            <a:endParaRPr lang="en-US" dirty="0">
              <a:solidFill>
                <a:schemeClr val="bg1"/>
              </a:solidFill>
              <a:latin typeface="Corbel" panose="020B0503020204020204" pitchFamily="34" charset="0"/>
            </a:endParaRPr>
          </a:p>
        </p:txBody>
      </p:sp>
      <p:sp>
        <p:nvSpPr>
          <p:cNvPr id="14" name="Content Placeholder 2"/>
          <p:cNvSpPr>
            <a:spLocks noGrp="1"/>
          </p:cNvSpPr>
          <p:nvPr>
            <p:ph idx="1"/>
          </p:nvPr>
        </p:nvSpPr>
        <p:spPr>
          <a:xfrm>
            <a:off x="356679" y="1609280"/>
            <a:ext cx="3921919" cy="3263504"/>
          </a:xfrm>
        </p:spPr>
        <p:txBody>
          <a:bodyPr>
            <a:normAutofit fontScale="70000" lnSpcReduction="20000"/>
          </a:bodyPr>
          <a:lstStyle/>
          <a:p>
            <a:pPr marL="0" indent="0">
              <a:buNone/>
            </a:pPr>
            <a:r>
              <a:rPr lang="en-US" altLang="en-US" dirty="0" smtClean="0">
                <a:solidFill>
                  <a:srgbClr val="000000"/>
                </a:solidFill>
                <a:latin typeface="Corbel" panose="020B0503020204020204" pitchFamily="34" charset="0"/>
                <a:cs typeface="Arial" panose="020B0604020202020204" pitchFamily="34" charset="0"/>
              </a:rPr>
              <a:t>Residue Research by the numbers:</a:t>
            </a:r>
          </a:p>
          <a:p>
            <a:r>
              <a:rPr lang="en-US" dirty="0" smtClean="0">
                <a:solidFill>
                  <a:srgbClr val="000000"/>
                </a:solidFill>
                <a:latin typeface="Corbel" panose="020B0503020204020204" pitchFamily="34" charset="0"/>
                <a:cs typeface="Arial" panose="020B0604020202020204" pitchFamily="34" charset="0"/>
              </a:rPr>
              <a:t>72 studies</a:t>
            </a:r>
          </a:p>
          <a:p>
            <a:r>
              <a:rPr lang="en-US" dirty="0" smtClean="0">
                <a:solidFill>
                  <a:srgbClr val="000000"/>
                </a:solidFill>
                <a:latin typeface="Corbel" panose="020B0503020204020204" pitchFamily="34" charset="0"/>
                <a:cs typeface="Arial" panose="020B0604020202020204" pitchFamily="34" charset="0"/>
              </a:rPr>
              <a:t>414 field trials</a:t>
            </a:r>
          </a:p>
          <a:p>
            <a:pPr lvl="1"/>
            <a:r>
              <a:rPr lang="en-US" dirty="0" smtClean="0">
                <a:solidFill>
                  <a:srgbClr val="000000"/>
                </a:solidFill>
                <a:latin typeface="Corbel" panose="020B0503020204020204" pitchFamily="34" charset="0"/>
                <a:cs typeface="Arial" panose="020B0604020202020204" pitchFamily="34" charset="0"/>
              </a:rPr>
              <a:t>333 by US Regions </a:t>
            </a:r>
          </a:p>
          <a:p>
            <a:pPr lvl="1"/>
            <a:r>
              <a:rPr lang="en-US" dirty="0" smtClean="0">
                <a:solidFill>
                  <a:srgbClr val="000000"/>
                </a:solidFill>
                <a:latin typeface="Corbel" panose="020B0503020204020204" pitchFamily="34" charset="0"/>
                <a:cs typeface="Arial" panose="020B0604020202020204" pitchFamily="34" charset="0"/>
              </a:rPr>
              <a:t>52 by ARS</a:t>
            </a:r>
          </a:p>
          <a:p>
            <a:pPr lvl="1"/>
            <a:r>
              <a:rPr lang="en-US" dirty="0" smtClean="0">
                <a:solidFill>
                  <a:srgbClr val="000000"/>
                </a:solidFill>
                <a:latin typeface="Corbel" panose="020B0503020204020204" pitchFamily="34" charset="0"/>
                <a:cs typeface="Arial" panose="020B0604020202020204" pitchFamily="34" charset="0"/>
              </a:rPr>
              <a:t>29 by Canada</a:t>
            </a:r>
          </a:p>
          <a:p>
            <a:r>
              <a:rPr lang="en-US" dirty="0" smtClean="0">
                <a:solidFill>
                  <a:srgbClr val="000000"/>
                </a:solidFill>
                <a:latin typeface="Corbel" panose="020B0503020204020204" pitchFamily="34" charset="0"/>
                <a:cs typeface="Arial" panose="020B0604020202020204" pitchFamily="34" charset="0"/>
              </a:rPr>
              <a:t>Declining number of studies and field trials</a:t>
            </a:r>
          </a:p>
          <a:p>
            <a:pPr lvl="1"/>
            <a:r>
              <a:rPr lang="en-US" dirty="0" smtClean="0">
                <a:solidFill>
                  <a:srgbClr val="000000"/>
                </a:solidFill>
                <a:latin typeface="Corbel" panose="020B0503020204020204" pitchFamily="34" charset="0"/>
                <a:cs typeface="Arial" panose="020B0604020202020204" pitchFamily="34" charset="0"/>
              </a:rPr>
              <a:t>TASC &amp; California grant offset</a:t>
            </a:r>
          </a:p>
          <a:p>
            <a:r>
              <a:rPr lang="en-US" dirty="0" smtClean="0">
                <a:solidFill>
                  <a:srgbClr val="000000"/>
                </a:solidFill>
                <a:latin typeface="Corbel" panose="020B0503020204020204" pitchFamily="34" charset="0"/>
                <a:cs typeface="Arial" panose="020B0604020202020204" pitchFamily="34" charset="0"/>
              </a:rPr>
              <a:t>Eliminating laboratory backlog</a:t>
            </a:r>
          </a:p>
          <a:p>
            <a:pPr lvl="1"/>
            <a:endParaRPr lang="en-US" dirty="0" smtClean="0">
              <a:latin typeface="Corbel" panose="020B0503020204020204" pitchFamily="34" charset="0"/>
            </a:endParaRPr>
          </a:p>
          <a:p>
            <a:pPr marL="0" indent="0">
              <a:buNone/>
            </a:pPr>
            <a:endParaRPr lang="en-US" dirty="0">
              <a:latin typeface="Corbel" panose="020B050302020402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74034" y="5397307"/>
            <a:ext cx="936596" cy="544444"/>
          </a:xfrm>
          <a:prstGeom prst="rect">
            <a:avLst/>
          </a:prstGeom>
        </p:spPr>
      </p:pic>
      <p:sp>
        <p:nvSpPr>
          <p:cNvPr id="5" name="Rectangle 4"/>
          <p:cNvSpPr/>
          <p:nvPr/>
        </p:nvSpPr>
        <p:spPr>
          <a:xfrm>
            <a:off x="628650" y="5489973"/>
            <a:ext cx="7300913" cy="167878"/>
          </a:xfrm>
          <a:prstGeom prst="rect">
            <a:avLst/>
          </a:prstGeom>
          <a:solidFill>
            <a:srgbClr val="6C8600"/>
          </a:solidFill>
          <a:ln>
            <a:solidFill>
              <a:srgbClr val="6C8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grpSp>
        <p:nvGrpSpPr>
          <p:cNvPr id="6" name="Group 5"/>
          <p:cNvGrpSpPr/>
          <p:nvPr/>
        </p:nvGrpSpPr>
        <p:grpSpPr>
          <a:xfrm>
            <a:off x="4314795" y="1699123"/>
            <a:ext cx="4695835" cy="2507282"/>
            <a:chOff x="5904879" y="1787038"/>
            <a:chExt cx="6261113" cy="3343042"/>
          </a:xfrm>
        </p:grpSpPr>
        <p:pic>
          <p:nvPicPr>
            <p:cNvPr id="13" name="Picture 2" descr="C:\Users\Matt Hengel\Pictures\Lab Photos\IMG_0266.JPG">
              <a:extLst>
                <a:ext uri="{FF2B5EF4-FFF2-40B4-BE49-F238E27FC236}">
                  <a16:creationId xmlns:a16="http://schemas.microsoft.com/office/drawing/2014/main" id="{4232B457-8D53-45EC-88B6-9BF569144BF1}"/>
                </a:ext>
              </a:extLst>
            </p:cNvPr>
            <p:cNvPicPr>
              <a:picLocks noChangeAspect="1" noChangeArrowheads="1"/>
            </p:cNvPicPr>
            <p:nvPr/>
          </p:nvPicPr>
          <p:blipFill>
            <a:blip r:embed="rId4" cstate="print"/>
            <a:srcRect l="18595" r="26653" b="5864"/>
            <a:stretch>
              <a:fillRect/>
            </a:stretch>
          </p:blipFill>
          <p:spPr bwMode="auto">
            <a:xfrm>
              <a:off x="10776589" y="1787038"/>
              <a:ext cx="715029" cy="1645920"/>
            </a:xfrm>
            <a:prstGeom prst="rect">
              <a:avLst/>
            </a:prstGeom>
            <a:ln>
              <a:noFill/>
            </a:ln>
            <a:effectLst>
              <a:outerShdw blurRad="292100" dist="139700" dir="2700000" algn="tl" rotWithShape="0">
                <a:schemeClr val="bg1">
                  <a:alpha val="65000"/>
                </a:schemeClr>
              </a:outerShdw>
            </a:effectLst>
          </p:spPr>
        </p:pic>
        <p:pic>
          <p:nvPicPr>
            <p:cNvPr id="15" name="Picture 2" descr="C:\Users\Matt Hengel\Pictures\Lab Photos\IMG_0268.JPG">
              <a:extLst>
                <a:ext uri="{FF2B5EF4-FFF2-40B4-BE49-F238E27FC236}">
                  <a16:creationId xmlns:a16="http://schemas.microsoft.com/office/drawing/2014/main" id="{2BE88A45-6D4E-4ADB-BF5F-A3136CC7309C}"/>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artisticChalkSketch/>
                      </a14:imgEffect>
                    </a14:imgLayer>
                  </a14:imgProps>
                </a:ext>
              </a:extLst>
            </a:blip>
            <a:srcRect l="10331" t="6173" r="11157"/>
            <a:stretch>
              <a:fillRect/>
            </a:stretch>
          </p:blipFill>
          <p:spPr bwMode="auto">
            <a:xfrm>
              <a:off x="9628984" y="1790630"/>
              <a:ext cx="1035002" cy="1642328"/>
            </a:xfrm>
            <a:prstGeom prst="rect">
              <a:avLst/>
            </a:prstGeom>
            <a:ln>
              <a:noFill/>
            </a:ln>
            <a:effectLst>
              <a:outerShdw blurRad="292100" dist="139700" dir="2700000" algn="tl" rotWithShape="0">
                <a:schemeClr val="bg1">
                  <a:alpha val="65000"/>
                </a:schemeClr>
              </a:outerShdw>
            </a:effectLst>
          </p:spPr>
        </p:pic>
        <p:pic>
          <p:nvPicPr>
            <p:cNvPr id="20" name="Picture 19" descr="A picture containing machine, computer&#10;&#10;Description automatically generated">
              <a:extLst>
                <a:ext uri="{FF2B5EF4-FFF2-40B4-BE49-F238E27FC236}">
                  <a16:creationId xmlns:a16="http://schemas.microsoft.com/office/drawing/2014/main" id="{02E14B2F-3BA9-4093-8A9B-7E3225F28C68}"/>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4000"/>
            <a:stretch/>
          </p:blipFill>
          <p:spPr>
            <a:xfrm rot="5400000">
              <a:off x="8957401" y="3660869"/>
              <a:ext cx="1601959" cy="1251531"/>
            </a:xfrm>
            <a:prstGeom prst="rect">
              <a:avLst/>
            </a:prstGeom>
          </p:spPr>
        </p:pic>
        <p:pic>
          <p:nvPicPr>
            <p:cNvPr id="23" name="Picture 2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459111" y="3484160"/>
              <a:ext cx="1706881" cy="1280160"/>
            </a:xfrm>
            <a:prstGeom prst="rect">
              <a:avLst/>
            </a:prstGeom>
          </p:spPr>
        </p:pic>
        <p:pic>
          <p:nvPicPr>
            <p:cNvPr id="11" name="Picture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673761" y="1788834"/>
              <a:ext cx="1383889" cy="1645920"/>
            </a:xfrm>
            <a:prstGeom prst="rect">
              <a:avLst/>
            </a:prstGeom>
          </p:spPr>
        </p:pic>
        <p:pic>
          <p:nvPicPr>
            <p:cNvPr id="12" name="Picture 1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345624" y="3484160"/>
              <a:ext cx="1712026" cy="1280160"/>
            </a:xfrm>
            <a:prstGeom prst="rect">
              <a:avLst/>
            </a:prstGeom>
          </p:spPr>
        </p:pic>
        <p:pic>
          <p:nvPicPr>
            <p:cNvPr id="16" name="Picture 1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904879" y="2154594"/>
              <a:ext cx="1706880" cy="1280160"/>
            </a:xfrm>
            <a:prstGeom prst="rect">
              <a:avLst/>
            </a:prstGeom>
          </p:spPr>
        </p:pic>
        <p:pic>
          <p:nvPicPr>
            <p:cNvPr id="17" name="Picture 1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904879" y="3484160"/>
              <a:ext cx="1365780" cy="1645920"/>
            </a:xfrm>
            <a:prstGeom prst="rect">
              <a:avLst/>
            </a:prstGeom>
          </p:spPr>
        </p:pic>
      </p:grpSp>
    </p:spTree>
    <p:extLst>
      <p:ext uri="{BB962C8B-B14F-4D97-AF65-F5344CB8AC3E}">
        <p14:creationId xmlns:p14="http://schemas.microsoft.com/office/powerpoint/2010/main" val="20157096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9279" y="477951"/>
            <a:ext cx="7886700" cy="617220"/>
          </a:xfrm>
          <a:solidFill>
            <a:srgbClr val="6C8600"/>
          </a:solidFill>
        </p:spPr>
        <p:txBody>
          <a:bodyPr>
            <a:normAutofit/>
          </a:bodyPr>
          <a:lstStyle/>
          <a:p>
            <a:pPr algn="ctr"/>
            <a:r>
              <a:rPr lang="en-US" sz="3600" dirty="0">
                <a:solidFill>
                  <a:schemeClr val="bg1"/>
                </a:solidFill>
                <a:latin typeface="Corbel" panose="020B0503020204020204" pitchFamily="34" charset="0"/>
              </a:rPr>
              <a:t>Food Crop Program </a:t>
            </a:r>
            <a:r>
              <a:rPr lang="en-US" sz="3600" dirty="0" smtClean="0">
                <a:solidFill>
                  <a:schemeClr val="bg1"/>
                </a:solidFill>
                <a:latin typeface="Corbel" panose="020B0503020204020204" pitchFamily="34" charset="0"/>
              </a:rPr>
              <a:t>Success</a:t>
            </a:r>
            <a:endParaRPr lang="en-US" sz="3600" dirty="0">
              <a:solidFill>
                <a:schemeClr val="bg1"/>
              </a:solidFill>
              <a:latin typeface="Corbel" panose="020B0503020204020204" pitchFamily="34" charset="0"/>
            </a:endParaRPr>
          </a:p>
        </p:txBody>
      </p:sp>
      <p:sp>
        <p:nvSpPr>
          <p:cNvPr id="14" name="Content Placeholder 2"/>
          <p:cNvSpPr>
            <a:spLocks noGrp="1"/>
          </p:cNvSpPr>
          <p:nvPr>
            <p:ph idx="1"/>
          </p:nvPr>
        </p:nvSpPr>
        <p:spPr>
          <a:xfrm>
            <a:off x="553977" y="1437536"/>
            <a:ext cx="4092451" cy="3263504"/>
          </a:xfrm>
        </p:spPr>
        <p:txBody>
          <a:bodyPr>
            <a:normAutofit/>
          </a:bodyPr>
          <a:lstStyle/>
          <a:p>
            <a:pPr marL="0" indent="0">
              <a:buNone/>
            </a:pPr>
            <a:r>
              <a:rPr lang="en-US" altLang="en-US" dirty="0" smtClean="0">
                <a:solidFill>
                  <a:srgbClr val="000000"/>
                </a:solidFill>
                <a:latin typeface="Corbel" panose="020B0503020204020204" pitchFamily="34" charset="0"/>
                <a:cs typeface="Arial" panose="020B0604020202020204" pitchFamily="34" charset="0"/>
              </a:rPr>
              <a:t>Registrations by the numbers:</a:t>
            </a:r>
          </a:p>
          <a:p>
            <a:r>
              <a:rPr lang="en-US" dirty="0" smtClean="0">
                <a:solidFill>
                  <a:srgbClr val="000000"/>
                </a:solidFill>
                <a:latin typeface="Corbel" panose="020B0503020204020204" pitchFamily="34" charset="0"/>
                <a:cs typeface="Arial" panose="020B0604020202020204" pitchFamily="34" charset="0"/>
              </a:rPr>
              <a:t>1,545 new uses</a:t>
            </a:r>
          </a:p>
          <a:p>
            <a:r>
              <a:rPr lang="en-US" dirty="0" smtClean="0">
                <a:solidFill>
                  <a:srgbClr val="000000"/>
                </a:solidFill>
                <a:latin typeface="Corbel" panose="020B0503020204020204" pitchFamily="34" charset="0"/>
                <a:cs typeface="Arial" panose="020B0604020202020204" pitchFamily="34" charset="0"/>
              </a:rPr>
              <a:t>208 tolerances established</a:t>
            </a:r>
          </a:p>
          <a:p>
            <a:r>
              <a:rPr lang="en-US" dirty="0" smtClean="0">
                <a:solidFill>
                  <a:srgbClr val="000000"/>
                </a:solidFill>
                <a:latin typeface="Corbel" panose="020B0503020204020204" pitchFamily="34" charset="0"/>
                <a:cs typeface="Arial" panose="020B0604020202020204" pitchFamily="34" charset="0"/>
              </a:rPr>
              <a:t>21,358 clearances in 56 years</a:t>
            </a:r>
          </a:p>
          <a:p>
            <a:pPr lvl="1"/>
            <a:endParaRPr lang="en-US" dirty="0" smtClean="0">
              <a:latin typeface="Corbel" panose="020B0503020204020204" pitchFamily="34" charset="0"/>
            </a:endParaRPr>
          </a:p>
          <a:p>
            <a:pPr marL="0" indent="0">
              <a:buNone/>
            </a:pPr>
            <a:endParaRPr lang="en-US" dirty="0">
              <a:latin typeface="Corbel" panose="020B050302020402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74034" y="5397307"/>
            <a:ext cx="936596" cy="544444"/>
          </a:xfrm>
          <a:prstGeom prst="rect">
            <a:avLst/>
          </a:prstGeom>
        </p:spPr>
      </p:pic>
      <p:sp>
        <p:nvSpPr>
          <p:cNvPr id="5" name="Rectangle 4"/>
          <p:cNvSpPr/>
          <p:nvPr/>
        </p:nvSpPr>
        <p:spPr>
          <a:xfrm>
            <a:off x="628650" y="5489973"/>
            <a:ext cx="7300913" cy="167878"/>
          </a:xfrm>
          <a:prstGeom prst="rect">
            <a:avLst/>
          </a:prstGeom>
          <a:solidFill>
            <a:srgbClr val="6C8600"/>
          </a:solidFill>
          <a:ln>
            <a:solidFill>
              <a:srgbClr val="6C8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pic>
        <p:nvPicPr>
          <p:cNvPr id="7" name="Picture 10"/>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863301" y="1655008"/>
            <a:ext cx="3679031" cy="2071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548637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2599" y="689895"/>
            <a:ext cx="7886700" cy="617220"/>
          </a:xfrm>
          <a:solidFill>
            <a:srgbClr val="6C8600"/>
          </a:solidFill>
        </p:spPr>
        <p:txBody>
          <a:bodyPr>
            <a:normAutofit fontScale="90000"/>
          </a:bodyPr>
          <a:lstStyle/>
          <a:p>
            <a:pPr algn="ctr"/>
            <a:r>
              <a:rPr lang="en-US" dirty="0" smtClean="0">
                <a:solidFill>
                  <a:schemeClr val="bg1"/>
                </a:solidFill>
                <a:latin typeface="Corbel" panose="020B0503020204020204" pitchFamily="34" charset="0"/>
              </a:rPr>
              <a:t>International Activities</a:t>
            </a:r>
            <a:endParaRPr lang="en-US" dirty="0">
              <a:solidFill>
                <a:schemeClr val="bg1"/>
              </a:solidFill>
              <a:latin typeface="Corbel" panose="020B0503020204020204" pitchFamily="34" charset="0"/>
            </a:endParaRPr>
          </a:p>
        </p:txBody>
      </p:sp>
      <p:sp>
        <p:nvSpPr>
          <p:cNvPr id="14" name="Content Placeholder 2"/>
          <p:cNvSpPr>
            <a:spLocks noGrp="1"/>
          </p:cNvSpPr>
          <p:nvPr>
            <p:ph idx="1"/>
          </p:nvPr>
        </p:nvSpPr>
        <p:spPr>
          <a:xfrm>
            <a:off x="522324" y="1546193"/>
            <a:ext cx="3921919" cy="3263504"/>
          </a:xfrm>
        </p:spPr>
        <p:txBody>
          <a:bodyPr>
            <a:normAutofit fontScale="92500"/>
          </a:bodyPr>
          <a:lstStyle/>
          <a:p>
            <a:r>
              <a:rPr lang="en-US" dirty="0" smtClean="0">
                <a:latin typeface="Corbel" panose="020B0503020204020204" pitchFamily="34" charset="0"/>
              </a:rPr>
              <a:t>Involvement to address:</a:t>
            </a:r>
          </a:p>
          <a:p>
            <a:pPr lvl="1"/>
            <a:r>
              <a:rPr lang="en-US" dirty="0" smtClean="0">
                <a:latin typeface="Corbel" panose="020B0503020204020204" pitchFamily="34" charset="0"/>
              </a:rPr>
              <a:t>Lack of harmonized tolerances</a:t>
            </a:r>
          </a:p>
          <a:p>
            <a:pPr lvl="2"/>
            <a:r>
              <a:rPr lang="en-US" dirty="0" smtClean="0">
                <a:latin typeface="Corbel" panose="020B0503020204020204" pitchFamily="34" charset="0"/>
              </a:rPr>
              <a:t>Prevents U.S. exports</a:t>
            </a:r>
          </a:p>
          <a:p>
            <a:pPr lvl="1"/>
            <a:r>
              <a:rPr lang="en-US" dirty="0" smtClean="0">
                <a:latin typeface="Corbel" panose="020B0503020204020204" pitchFamily="34" charset="0"/>
              </a:rPr>
              <a:t>Efficiencies by working internationally</a:t>
            </a:r>
          </a:p>
          <a:p>
            <a:pPr lvl="1"/>
            <a:r>
              <a:rPr lang="en-US" dirty="0" smtClean="0">
                <a:latin typeface="Corbel" panose="020B0503020204020204" pitchFamily="34" charset="0"/>
              </a:rPr>
              <a:t>U.S. system vs. EU system</a:t>
            </a:r>
          </a:p>
          <a:p>
            <a:r>
              <a:rPr lang="en-US" dirty="0" smtClean="0">
                <a:latin typeface="Corbel" panose="020B0503020204020204" pitchFamily="34" charset="0"/>
              </a:rPr>
              <a:t>Minor Use Foundation</a:t>
            </a:r>
          </a:p>
          <a:p>
            <a:pPr marL="342900" lvl="1" indent="0">
              <a:buNone/>
            </a:pPr>
            <a:endParaRPr lang="en-US" dirty="0" smtClean="0">
              <a:latin typeface="Corbel" panose="020B0503020204020204" pitchFamily="34" charset="0"/>
            </a:endParaRPr>
          </a:p>
          <a:p>
            <a:pPr marL="0" indent="0">
              <a:buNone/>
            </a:pPr>
            <a:endParaRPr lang="en-US" dirty="0">
              <a:latin typeface="Corbel" panose="020B050302020402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74034" y="5397307"/>
            <a:ext cx="936596" cy="544444"/>
          </a:xfrm>
          <a:prstGeom prst="rect">
            <a:avLst/>
          </a:prstGeom>
        </p:spPr>
      </p:pic>
      <p:sp>
        <p:nvSpPr>
          <p:cNvPr id="5" name="Rectangle 4"/>
          <p:cNvSpPr/>
          <p:nvPr/>
        </p:nvSpPr>
        <p:spPr>
          <a:xfrm>
            <a:off x="628650" y="5489973"/>
            <a:ext cx="7300913" cy="167878"/>
          </a:xfrm>
          <a:prstGeom prst="rect">
            <a:avLst/>
          </a:prstGeom>
          <a:solidFill>
            <a:srgbClr val="6C8600"/>
          </a:solidFill>
          <a:ln>
            <a:solidFill>
              <a:srgbClr val="6C8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pic>
        <p:nvPicPr>
          <p:cNvPr id="7" name="Picture 10"/>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572000" y="1767176"/>
            <a:ext cx="4343363" cy="215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588391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547700"/>
            <a:ext cx="7886700" cy="617220"/>
          </a:xfrm>
          <a:solidFill>
            <a:srgbClr val="6C8600"/>
          </a:solidFill>
        </p:spPr>
        <p:txBody>
          <a:bodyPr>
            <a:normAutofit fontScale="90000"/>
          </a:bodyPr>
          <a:lstStyle/>
          <a:p>
            <a:pPr algn="ctr"/>
            <a:r>
              <a:rPr lang="en-US" dirty="0" smtClean="0">
                <a:solidFill>
                  <a:schemeClr val="bg1"/>
                </a:solidFill>
                <a:latin typeface="Corbel" panose="020B0503020204020204" pitchFamily="34" charset="0"/>
              </a:rPr>
              <a:t>Integrated Solutions</a:t>
            </a:r>
            <a:endParaRPr lang="en-US" dirty="0">
              <a:solidFill>
                <a:schemeClr val="bg1"/>
              </a:solidFill>
              <a:latin typeface="Corbel" panose="020B0503020204020204" pitchFamily="34" charset="0"/>
            </a:endParaRPr>
          </a:p>
        </p:txBody>
      </p:sp>
      <p:sp>
        <p:nvSpPr>
          <p:cNvPr id="14" name="Content Placeholder 2"/>
          <p:cNvSpPr>
            <a:spLocks noGrp="1"/>
          </p:cNvSpPr>
          <p:nvPr>
            <p:ph idx="1"/>
          </p:nvPr>
        </p:nvSpPr>
        <p:spPr>
          <a:xfrm>
            <a:off x="558657" y="1480211"/>
            <a:ext cx="4256107" cy="3263504"/>
          </a:xfrm>
        </p:spPr>
        <p:txBody>
          <a:bodyPr>
            <a:normAutofit fontScale="92500" lnSpcReduction="20000"/>
          </a:bodyPr>
          <a:lstStyle/>
          <a:p>
            <a:r>
              <a:rPr lang="en-US" dirty="0" smtClean="0">
                <a:latin typeface="Corbel" panose="020B0503020204020204" pitchFamily="34" charset="0"/>
              </a:rPr>
              <a:t>Product screening</a:t>
            </a:r>
          </a:p>
          <a:p>
            <a:pPr lvl="1"/>
            <a:r>
              <a:rPr lang="en-US" dirty="0" smtClean="0">
                <a:latin typeface="Corbel" panose="020B0503020204020204" pitchFamily="34" charset="0"/>
              </a:rPr>
              <a:t>Conventional and biological products</a:t>
            </a:r>
          </a:p>
          <a:p>
            <a:r>
              <a:rPr lang="en-US" dirty="0" smtClean="0">
                <a:latin typeface="Corbel" panose="020B0503020204020204" pitchFamily="34" charset="0"/>
              </a:rPr>
              <a:t>Integration of chemical and biological pesticides </a:t>
            </a:r>
          </a:p>
          <a:p>
            <a:r>
              <a:rPr lang="en-US" dirty="0" smtClean="0">
                <a:latin typeface="Corbel" panose="020B0503020204020204" pitchFamily="34" charset="0"/>
              </a:rPr>
              <a:t>Integration of pesticide types to reduce the risk of MRL violations in export crops</a:t>
            </a:r>
          </a:p>
          <a:p>
            <a:r>
              <a:rPr lang="en-US" dirty="0" smtClean="0">
                <a:latin typeface="Corbel" panose="020B0503020204020204" pitchFamily="34" charset="0"/>
              </a:rPr>
              <a:t>Support for organic systems</a:t>
            </a:r>
          </a:p>
          <a:p>
            <a:pPr marL="342900" lvl="1" indent="0">
              <a:buNone/>
            </a:pPr>
            <a:endParaRPr lang="en-US" dirty="0" smtClean="0">
              <a:latin typeface="Corbel" panose="020B0503020204020204" pitchFamily="34" charset="0"/>
            </a:endParaRPr>
          </a:p>
          <a:p>
            <a:pPr marL="0" indent="0">
              <a:buNone/>
            </a:pPr>
            <a:endParaRPr lang="en-US" dirty="0">
              <a:latin typeface="Corbel" panose="020B050302020402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74034" y="5397307"/>
            <a:ext cx="936596" cy="544444"/>
          </a:xfrm>
          <a:prstGeom prst="rect">
            <a:avLst/>
          </a:prstGeom>
        </p:spPr>
      </p:pic>
      <p:sp>
        <p:nvSpPr>
          <p:cNvPr id="5" name="Rectangle 4"/>
          <p:cNvSpPr/>
          <p:nvPr/>
        </p:nvSpPr>
        <p:spPr>
          <a:xfrm>
            <a:off x="628650" y="5489973"/>
            <a:ext cx="7300913" cy="167878"/>
          </a:xfrm>
          <a:prstGeom prst="rect">
            <a:avLst/>
          </a:prstGeom>
          <a:solidFill>
            <a:srgbClr val="6C8600"/>
          </a:solidFill>
          <a:ln>
            <a:solidFill>
              <a:srgbClr val="6C8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grpSp>
        <p:nvGrpSpPr>
          <p:cNvPr id="16" name="Group 15"/>
          <p:cNvGrpSpPr/>
          <p:nvPr/>
        </p:nvGrpSpPr>
        <p:grpSpPr>
          <a:xfrm>
            <a:off x="5128588" y="1482053"/>
            <a:ext cx="3115567" cy="3296407"/>
            <a:chOff x="6398517" y="1300635"/>
            <a:chExt cx="4154089" cy="4395209"/>
          </a:xfrm>
        </p:grpSpPr>
        <p:sp>
          <p:nvSpPr>
            <p:cNvPr id="11" name="Circular Arrow 10"/>
            <p:cNvSpPr/>
            <p:nvPr/>
          </p:nvSpPr>
          <p:spPr>
            <a:xfrm>
              <a:off x="7772346" y="2915584"/>
              <a:ext cx="2780260" cy="2780260"/>
            </a:xfrm>
            <a:prstGeom prst="circularArrow">
              <a:avLst>
                <a:gd name="adj1" fmla="val 4688"/>
                <a:gd name="adj2" fmla="val 299029"/>
                <a:gd name="adj3" fmla="val 2510148"/>
                <a:gd name="adj4" fmla="val 15874301"/>
                <a:gd name="adj5" fmla="val 5469"/>
              </a:avLst>
            </a:prstGeom>
            <a:solidFill>
              <a:srgbClr val="FFC000"/>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0" name="Freeform 9"/>
            <p:cNvSpPr/>
            <p:nvPr/>
          </p:nvSpPr>
          <p:spPr>
            <a:xfrm>
              <a:off x="7389139" y="1464676"/>
              <a:ext cx="1895632" cy="1895632"/>
            </a:xfrm>
            <a:custGeom>
              <a:avLst/>
              <a:gdLst>
                <a:gd name="connsiteX0" fmla="*/ 1158119 w 1547776"/>
                <a:gd name="connsiteY0" fmla="*/ 392012 h 1547776"/>
                <a:gd name="connsiteX1" fmla="*/ 1386468 w 1547776"/>
                <a:gd name="connsiteY1" fmla="*/ 323192 h 1547776"/>
                <a:gd name="connsiteX2" fmla="*/ 1470492 w 1547776"/>
                <a:gd name="connsiteY2" fmla="*/ 468726 h 1547776"/>
                <a:gd name="connsiteX3" fmla="*/ 1296717 w 1547776"/>
                <a:gd name="connsiteY3" fmla="*/ 632072 h 1547776"/>
                <a:gd name="connsiteX4" fmla="*/ 1296717 w 1547776"/>
                <a:gd name="connsiteY4" fmla="*/ 915704 h 1547776"/>
                <a:gd name="connsiteX5" fmla="*/ 1470492 w 1547776"/>
                <a:gd name="connsiteY5" fmla="*/ 1079050 h 1547776"/>
                <a:gd name="connsiteX6" fmla="*/ 1386468 w 1547776"/>
                <a:gd name="connsiteY6" fmla="*/ 1224584 h 1547776"/>
                <a:gd name="connsiteX7" fmla="*/ 1158119 w 1547776"/>
                <a:gd name="connsiteY7" fmla="*/ 1155764 h 1547776"/>
                <a:gd name="connsiteX8" fmla="*/ 912487 w 1547776"/>
                <a:gd name="connsiteY8" fmla="*/ 1297580 h 1547776"/>
                <a:gd name="connsiteX9" fmla="*/ 857912 w 1547776"/>
                <a:gd name="connsiteY9" fmla="*/ 1529746 h 1547776"/>
                <a:gd name="connsiteX10" fmla="*/ 689864 w 1547776"/>
                <a:gd name="connsiteY10" fmla="*/ 1529746 h 1547776"/>
                <a:gd name="connsiteX11" fmla="*/ 635289 w 1547776"/>
                <a:gd name="connsiteY11" fmla="*/ 1297579 h 1547776"/>
                <a:gd name="connsiteX12" fmla="*/ 389657 w 1547776"/>
                <a:gd name="connsiteY12" fmla="*/ 1155763 h 1547776"/>
                <a:gd name="connsiteX13" fmla="*/ 161308 w 1547776"/>
                <a:gd name="connsiteY13" fmla="*/ 1224584 h 1547776"/>
                <a:gd name="connsiteX14" fmla="*/ 77284 w 1547776"/>
                <a:gd name="connsiteY14" fmla="*/ 1079050 h 1547776"/>
                <a:gd name="connsiteX15" fmla="*/ 251059 w 1547776"/>
                <a:gd name="connsiteY15" fmla="*/ 915704 h 1547776"/>
                <a:gd name="connsiteX16" fmla="*/ 251059 w 1547776"/>
                <a:gd name="connsiteY16" fmla="*/ 632072 h 1547776"/>
                <a:gd name="connsiteX17" fmla="*/ 77284 w 1547776"/>
                <a:gd name="connsiteY17" fmla="*/ 468726 h 1547776"/>
                <a:gd name="connsiteX18" fmla="*/ 161308 w 1547776"/>
                <a:gd name="connsiteY18" fmla="*/ 323192 h 1547776"/>
                <a:gd name="connsiteX19" fmla="*/ 389657 w 1547776"/>
                <a:gd name="connsiteY19" fmla="*/ 392012 h 1547776"/>
                <a:gd name="connsiteX20" fmla="*/ 635289 w 1547776"/>
                <a:gd name="connsiteY20" fmla="*/ 250196 h 1547776"/>
                <a:gd name="connsiteX21" fmla="*/ 689864 w 1547776"/>
                <a:gd name="connsiteY21" fmla="*/ 18030 h 1547776"/>
                <a:gd name="connsiteX22" fmla="*/ 857912 w 1547776"/>
                <a:gd name="connsiteY22" fmla="*/ 18030 h 1547776"/>
                <a:gd name="connsiteX23" fmla="*/ 912487 w 1547776"/>
                <a:gd name="connsiteY23" fmla="*/ 250197 h 1547776"/>
                <a:gd name="connsiteX24" fmla="*/ 1158119 w 1547776"/>
                <a:gd name="connsiteY24" fmla="*/ 392013 h 1547776"/>
                <a:gd name="connsiteX25" fmla="*/ 1158119 w 1547776"/>
                <a:gd name="connsiteY25" fmla="*/ 392012 h 1547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47776" h="1547776">
                  <a:moveTo>
                    <a:pt x="996221" y="391515"/>
                  </a:moveTo>
                  <a:lnTo>
                    <a:pt x="1161771" y="288982"/>
                  </a:lnTo>
                  <a:lnTo>
                    <a:pt x="1258794" y="386005"/>
                  </a:lnTo>
                  <a:lnTo>
                    <a:pt x="1156261" y="551555"/>
                  </a:lnTo>
                  <a:cubicBezTo>
                    <a:pt x="1195752" y="619472"/>
                    <a:pt x="1216441" y="696684"/>
                    <a:pt x="1216199" y="775248"/>
                  </a:cubicBezTo>
                  <a:lnTo>
                    <a:pt x="1387770" y="867352"/>
                  </a:lnTo>
                  <a:lnTo>
                    <a:pt x="1352257" y="999887"/>
                  </a:lnTo>
                  <a:lnTo>
                    <a:pt x="1157621" y="993866"/>
                  </a:lnTo>
                  <a:cubicBezTo>
                    <a:pt x="1118548" y="1062026"/>
                    <a:pt x="1062026" y="1118548"/>
                    <a:pt x="993867" y="1157621"/>
                  </a:cubicBezTo>
                  <a:lnTo>
                    <a:pt x="999887" y="1352258"/>
                  </a:lnTo>
                  <a:lnTo>
                    <a:pt x="867352" y="1387770"/>
                  </a:lnTo>
                  <a:lnTo>
                    <a:pt x="775247" y="1216199"/>
                  </a:lnTo>
                  <a:cubicBezTo>
                    <a:pt x="696683" y="1216441"/>
                    <a:pt x="619472" y="1195752"/>
                    <a:pt x="551554" y="1156261"/>
                  </a:cubicBezTo>
                  <a:lnTo>
                    <a:pt x="386005" y="1258794"/>
                  </a:lnTo>
                  <a:lnTo>
                    <a:pt x="288982" y="1161771"/>
                  </a:lnTo>
                  <a:lnTo>
                    <a:pt x="391515" y="996221"/>
                  </a:lnTo>
                  <a:cubicBezTo>
                    <a:pt x="352024" y="928304"/>
                    <a:pt x="331335" y="851092"/>
                    <a:pt x="331577" y="772528"/>
                  </a:cubicBezTo>
                  <a:lnTo>
                    <a:pt x="160006" y="680424"/>
                  </a:lnTo>
                  <a:lnTo>
                    <a:pt x="195519" y="547889"/>
                  </a:lnTo>
                  <a:lnTo>
                    <a:pt x="390155" y="553910"/>
                  </a:lnTo>
                  <a:cubicBezTo>
                    <a:pt x="429228" y="485750"/>
                    <a:pt x="485750" y="429228"/>
                    <a:pt x="553909" y="390155"/>
                  </a:cubicBezTo>
                  <a:lnTo>
                    <a:pt x="547889" y="195518"/>
                  </a:lnTo>
                  <a:lnTo>
                    <a:pt x="680424" y="160006"/>
                  </a:lnTo>
                  <a:lnTo>
                    <a:pt x="772529" y="331577"/>
                  </a:lnTo>
                  <a:cubicBezTo>
                    <a:pt x="851093" y="331335"/>
                    <a:pt x="928304" y="352024"/>
                    <a:pt x="996222" y="391515"/>
                  </a:cubicBezTo>
                  <a:lnTo>
                    <a:pt x="996221" y="391515"/>
                  </a:lnTo>
                  <a:close/>
                </a:path>
              </a:pathLst>
            </a:custGeom>
            <a:solidFill>
              <a:srgbClr val="B4DE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99338" tIns="399338" rIns="399338" bIns="399338" numCol="1" spcCol="1270" anchor="ctr" anchorCtr="0">
              <a:noAutofit/>
            </a:bodyPr>
            <a:lstStyle/>
            <a:p>
              <a:pPr algn="ctr" defTabSz="500063">
                <a:lnSpc>
                  <a:spcPct val="90000"/>
                </a:lnSpc>
                <a:spcBef>
                  <a:spcPct val="0"/>
                </a:spcBef>
                <a:spcAft>
                  <a:spcPct val="35000"/>
                </a:spcAft>
              </a:pPr>
              <a:r>
                <a:rPr lang="en-US" sz="1125" dirty="0"/>
                <a:t>Other practices</a:t>
              </a:r>
            </a:p>
          </p:txBody>
        </p:sp>
        <p:sp>
          <p:nvSpPr>
            <p:cNvPr id="8" name="Freeform 7"/>
            <p:cNvSpPr/>
            <p:nvPr/>
          </p:nvSpPr>
          <p:spPr>
            <a:xfrm>
              <a:off x="7942032" y="3241831"/>
              <a:ext cx="2172078" cy="2172078"/>
            </a:xfrm>
            <a:custGeom>
              <a:avLst/>
              <a:gdLst>
                <a:gd name="connsiteX0" fmla="*/ 1541750 w 2172078"/>
                <a:gd name="connsiteY0" fmla="*/ 346313 h 2172078"/>
                <a:gd name="connsiteX1" fmla="*/ 1710703 w 2172078"/>
                <a:gd name="connsiteY1" fmla="*/ 204537 h 2172078"/>
                <a:gd name="connsiteX2" fmla="*/ 1845677 w 2172078"/>
                <a:gd name="connsiteY2" fmla="*/ 317793 h 2172078"/>
                <a:gd name="connsiteX3" fmla="*/ 1735394 w 2172078"/>
                <a:gd name="connsiteY3" fmla="*/ 508799 h 2172078"/>
                <a:gd name="connsiteX4" fmla="*/ 1910621 w 2172078"/>
                <a:gd name="connsiteY4" fmla="*/ 812301 h 2172078"/>
                <a:gd name="connsiteX5" fmla="*/ 2131178 w 2172078"/>
                <a:gd name="connsiteY5" fmla="*/ 812296 h 2172078"/>
                <a:gd name="connsiteX6" fmla="*/ 2161775 w 2172078"/>
                <a:gd name="connsiteY6" fmla="*/ 985815 h 2172078"/>
                <a:gd name="connsiteX7" fmla="*/ 1954516 w 2172078"/>
                <a:gd name="connsiteY7" fmla="*/ 1061245 h 2172078"/>
                <a:gd name="connsiteX8" fmla="*/ 1893660 w 2172078"/>
                <a:gd name="connsiteY8" fmla="*/ 1406375 h 2172078"/>
                <a:gd name="connsiteX9" fmla="*/ 2062621 w 2172078"/>
                <a:gd name="connsiteY9" fmla="*/ 1548142 h 2172078"/>
                <a:gd name="connsiteX10" fmla="*/ 1974523 w 2172078"/>
                <a:gd name="connsiteY10" fmla="*/ 1700732 h 2172078"/>
                <a:gd name="connsiteX11" fmla="*/ 1767269 w 2172078"/>
                <a:gd name="connsiteY11" fmla="*/ 1625292 h 2172078"/>
                <a:gd name="connsiteX12" fmla="*/ 1498805 w 2172078"/>
                <a:gd name="connsiteY12" fmla="*/ 1850560 h 2172078"/>
                <a:gd name="connsiteX13" fmla="*/ 1537110 w 2172078"/>
                <a:gd name="connsiteY13" fmla="*/ 2067765 h 2172078"/>
                <a:gd name="connsiteX14" fmla="*/ 1371540 w 2172078"/>
                <a:gd name="connsiteY14" fmla="*/ 2128028 h 2172078"/>
                <a:gd name="connsiteX15" fmla="*/ 1261266 w 2172078"/>
                <a:gd name="connsiteY15" fmla="*/ 1937017 h 2172078"/>
                <a:gd name="connsiteX16" fmla="*/ 910812 w 2172078"/>
                <a:gd name="connsiteY16" fmla="*/ 1937017 h 2172078"/>
                <a:gd name="connsiteX17" fmla="*/ 800538 w 2172078"/>
                <a:gd name="connsiteY17" fmla="*/ 2128028 h 2172078"/>
                <a:gd name="connsiteX18" fmla="*/ 634968 w 2172078"/>
                <a:gd name="connsiteY18" fmla="*/ 2067765 h 2172078"/>
                <a:gd name="connsiteX19" fmla="*/ 673273 w 2172078"/>
                <a:gd name="connsiteY19" fmla="*/ 1850560 h 2172078"/>
                <a:gd name="connsiteX20" fmla="*/ 404809 w 2172078"/>
                <a:gd name="connsiteY20" fmla="*/ 1625292 h 2172078"/>
                <a:gd name="connsiteX21" fmla="*/ 197555 w 2172078"/>
                <a:gd name="connsiteY21" fmla="*/ 1700732 h 2172078"/>
                <a:gd name="connsiteX22" fmla="*/ 109457 w 2172078"/>
                <a:gd name="connsiteY22" fmla="*/ 1548142 h 2172078"/>
                <a:gd name="connsiteX23" fmla="*/ 278417 w 2172078"/>
                <a:gd name="connsiteY23" fmla="*/ 1406375 h 2172078"/>
                <a:gd name="connsiteX24" fmla="*/ 217561 w 2172078"/>
                <a:gd name="connsiteY24" fmla="*/ 1061245 h 2172078"/>
                <a:gd name="connsiteX25" fmla="*/ 10303 w 2172078"/>
                <a:gd name="connsiteY25" fmla="*/ 985815 h 2172078"/>
                <a:gd name="connsiteX26" fmla="*/ 40900 w 2172078"/>
                <a:gd name="connsiteY26" fmla="*/ 812296 h 2172078"/>
                <a:gd name="connsiteX27" fmla="*/ 261457 w 2172078"/>
                <a:gd name="connsiteY27" fmla="*/ 812301 h 2172078"/>
                <a:gd name="connsiteX28" fmla="*/ 436684 w 2172078"/>
                <a:gd name="connsiteY28" fmla="*/ 508799 h 2172078"/>
                <a:gd name="connsiteX29" fmla="*/ 326401 w 2172078"/>
                <a:gd name="connsiteY29" fmla="*/ 317793 h 2172078"/>
                <a:gd name="connsiteX30" fmla="*/ 461375 w 2172078"/>
                <a:gd name="connsiteY30" fmla="*/ 204537 h 2172078"/>
                <a:gd name="connsiteX31" fmla="*/ 630328 w 2172078"/>
                <a:gd name="connsiteY31" fmla="*/ 346313 h 2172078"/>
                <a:gd name="connsiteX32" fmla="*/ 959647 w 2172078"/>
                <a:gd name="connsiteY32" fmla="*/ 226451 h 2172078"/>
                <a:gd name="connsiteX33" fmla="*/ 997941 w 2172078"/>
                <a:gd name="connsiteY33" fmla="*/ 9242 h 2172078"/>
                <a:gd name="connsiteX34" fmla="*/ 1174137 w 2172078"/>
                <a:gd name="connsiteY34" fmla="*/ 9242 h 2172078"/>
                <a:gd name="connsiteX35" fmla="*/ 1212431 w 2172078"/>
                <a:gd name="connsiteY35" fmla="*/ 226450 h 2172078"/>
                <a:gd name="connsiteX36" fmla="*/ 1541750 w 2172078"/>
                <a:gd name="connsiteY36" fmla="*/ 346312 h 2172078"/>
                <a:gd name="connsiteX37" fmla="*/ 1541750 w 2172078"/>
                <a:gd name="connsiteY37" fmla="*/ 346313 h 2172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172078" h="2172078">
                  <a:moveTo>
                    <a:pt x="1541750" y="346313"/>
                  </a:moveTo>
                  <a:lnTo>
                    <a:pt x="1710703" y="204537"/>
                  </a:lnTo>
                  <a:lnTo>
                    <a:pt x="1845677" y="317793"/>
                  </a:lnTo>
                  <a:lnTo>
                    <a:pt x="1735394" y="508799"/>
                  </a:lnTo>
                  <a:cubicBezTo>
                    <a:pt x="1813812" y="597014"/>
                    <a:pt x="1873434" y="700282"/>
                    <a:pt x="1910621" y="812301"/>
                  </a:cubicBezTo>
                  <a:lnTo>
                    <a:pt x="2131178" y="812296"/>
                  </a:lnTo>
                  <a:lnTo>
                    <a:pt x="2161775" y="985815"/>
                  </a:lnTo>
                  <a:lnTo>
                    <a:pt x="1954516" y="1061245"/>
                  </a:lnTo>
                  <a:cubicBezTo>
                    <a:pt x="1957884" y="1179228"/>
                    <a:pt x="1937178" y="1296660"/>
                    <a:pt x="1893660" y="1406375"/>
                  </a:cubicBezTo>
                  <a:lnTo>
                    <a:pt x="2062621" y="1548142"/>
                  </a:lnTo>
                  <a:lnTo>
                    <a:pt x="1974523" y="1700732"/>
                  </a:lnTo>
                  <a:lnTo>
                    <a:pt x="1767269" y="1625292"/>
                  </a:lnTo>
                  <a:cubicBezTo>
                    <a:pt x="1694011" y="1717837"/>
                    <a:pt x="1602666" y="1794485"/>
                    <a:pt x="1498805" y="1850560"/>
                  </a:cubicBezTo>
                  <a:lnTo>
                    <a:pt x="1537110" y="2067765"/>
                  </a:lnTo>
                  <a:lnTo>
                    <a:pt x="1371540" y="2128028"/>
                  </a:lnTo>
                  <a:lnTo>
                    <a:pt x="1261266" y="1937017"/>
                  </a:lnTo>
                  <a:cubicBezTo>
                    <a:pt x="1145661" y="1960822"/>
                    <a:pt x="1026417" y="1960822"/>
                    <a:pt x="910812" y="1937017"/>
                  </a:cubicBezTo>
                  <a:lnTo>
                    <a:pt x="800538" y="2128028"/>
                  </a:lnTo>
                  <a:lnTo>
                    <a:pt x="634968" y="2067765"/>
                  </a:lnTo>
                  <a:lnTo>
                    <a:pt x="673273" y="1850560"/>
                  </a:lnTo>
                  <a:cubicBezTo>
                    <a:pt x="569413" y="1794486"/>
                    <a:pt x="478067" y="1717837"/>
                    <a:pt x="404809" y="1625292"/>
                  </a:cubicBezTo>
                  <a:lnTo>
                    <a:pt x="197555" y="1700732"/>
                  </a:lnTo>
                  <a:lnTo>
                    <a:pt x="109457" y="1548142"/>
                  </a:lnTo>
                  <a:lnTo>
                    <a:pt x="278417" y="1406375"/>
                  </a:lnTo>
                  <a:cubicBezTo>
                    <a:pt x="234899" y="1296660"/>
                    <a:pt x="214193" y="1179228"/>
                    <a:pt x="217561" y="1061245"/>
                  </a:cubicBezTo>
                  <a:lnTo>
                    <a:pt x="10303" y="985815"/>
                  </a:lnTo>
                  <a:lnTo>
                    <a:pt x="40900" y="812296"/>
                  </a:lnTo>
                  <a:lnTo>
                    <a:pt x="261457" y="812301"/>
                  </a:lnTo>
                  <a:cubicBezTo>
                    <a:pt x="298644" y="700281"/>
                    <a:pt x="358266" y="597014"/>
                    <a:pt x="436684" y="508799"/>
                  </a:cubicBezTo>
                  <a:lnTo>
                    <a:pt x="326401" y="317793"/>
                  </a:lnTo>
                  <a:lnTo>
                    <a:pt x="461375" y="204537"/>
                  </a:lnTo>
                  <a:lnTo>
                    <a:pt x="630328" y="346313"/>
                  </a:lnTo>
                  <a:cubicBezTo>
                    <a:pt x="730820" y="284405"/>
                    <a:pt x="842872" y="243621"/>
                    <a:pt x="959647" y="226451"/>
                  </a:cubicBezTo>
                  <a:lnTo>
                    <a:pt x="997941" y="9242"/>
                  </a:lnTo>
                  <a:lnTo>
                    <a:pt x="1174137" y="9242"/>
                  </a:lnTo>
                  <a:lnTo>
                    <a:pt x="1212431" y="226450"/>
                  </a:lnTo>
                  <a:cubicBezTo>
                    <a:pt x="1329206" y="243620"/>
                    <a:pt x="1441258" y="284404"/>
                    <a:pt x="1541750" y="346312"/>
                  </a:cubicBezTo>
                  <a:lnTo>
                    <a:pt x="1541750" y="346313"/>
                  </a:lnTo>
                  <a:close/>
                </a:path>
              </a:pathLst>
            </a:custGeom>
            <a:solidFill>
              <a:srgbClr val="6C86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41801" tIns="395887" rIns="341801" bIns="424377" numCol="1" spcCol="1270" anchor="ctr" anchorCtr="0">
              <a:noAutofit/>
            </a:bodyPr>
            <a:lstStyle/>
            <a:p>
              <a:pPr algn="ctr" defTabSz="500063">
                <a:lnSpc>
                  <a:spcPct val="90000"/>
                </a:lnSpc>
                <a:spcBef>
                  <a:spcPct val="0"/>
                </a:spcBef>
                <a:spcAft>
                  <a:spcPct val="35000"/>
                </a:spcAft>
              </a:pPr>
              <a:r>
                <a:rPr lang="en-US" sz="1125" dirty="0"/>
                <a:t>Conventional Chemistry</a:t>
              </a:r>
            </a:p>
          </p:txBody>
        </p:sp>
        <p:sp>
          <p:nvSpPr>
            <p:cNvPr id="9" name="Freeform 8"/>
            <p:cNvSpPr/>
            <p:nvPr/>
          </p:nvSpPr>
          <p:spPr>
            <a:xfrm>
              <a:off x="6678278" y="2728431"/>
              <a:ext cx="1579693" cy="1579693"/>
            </a:xfrm>
            <a:custGeom>
              <a:avLst/>
              <a:gdLst>
                <a:gd name="connsiteX0" fmla="*/ 1182001 w 1579693"/>
                <a:gd name="connsiteY0" fmla="*/ 400096 h 1579693"/>
                <a:gd name="connsiteX1" fmla="*/ 1415059 w 1579693"/>
                <a:gd name="connsiteY1" fmla="*/ 329857 h 1579693"/>
                <a:gd name="connsiteX2" fmla="*/ 1500815 w 1579693"/>
                <a:gd name="connsiteY2" fmla="*/ 478392 h 1579693"/>
                <a:gd name="connsiteX3" fmla="*/ 1323457 w 1579693"/>
                <a:gd name="connsiteY3" fmla="*/ 645106 h 1579693"/>
                <a:gd name="connsiteX4" fmla="*/ 1323457 w 1579693"/>
                <a:gd name="connsiteY4" fmla="*/ 934587 h 1579693"/>
                <a:gd name="connsiteX5" fmla="*/ 1500815 w 1579693"/>
                <a:gd name="connsiteY5" fmla="*/ 1101301 h 1579693"/>
                <a:gd name="connsiteX6" fmla="*/ 1415059 w 1579693"/>
                <a:gd name="connsiteY6" fmla="*/ 1249836 h 1579693"/>
                <a:gd name="connsiteX7" fmla="*/ 1182001 w 1579693"/>
                <a:gd name="connsiteY7" fmla="*/ 1179597 h 1579693"/>
                <a:gd name="connsiteX8" fmla="*/ 931303 w 1579693"/>
                <a:gd name="connsiteY8" fmla="*/ 1324337 h 1579693"/>
                <a:gd name="connsiteX9" fmla="*/ 875603 w 1579693"/>
                <a:gd name="connsiteY9" fmla="*/ 1561291 h 1579693"/>
                <a:gd name="connsiteX10" fmla="*/ 704090 w 1579693"/>
                <a:gd name="connsiteY10" fmla="*/ 1561291 h 1579693"/>
                <a:gd name="connsiteX11" fmla="*/ 648390 w 1579693"/>
                <a:gd name="connsiteY11" fmla="*/ 1324337 h 1579693"/>
                <a:gd name="connsiteX12" fmla="*/ 397692 w 1579693"/>
                <a:gd name="connsiteY12" fmla="*/ 1179597 h 1579693"/>
                <a:gd name="connsiteX13" fmla="*/ 164634 w 1579693"/>
                <a:gd name="connsiteY13" fmla="*/ 1249836 h 1579693"/>
                <a:gd name="connsiteX14" fmla="*/ 78878 w 1579693"/>
                <a:gd name="connsiteY14" fmla="*/ 1101301 h 1579693"/>
                <a:gd name="connsiteX15" fmla="*/ 256236 w 1579693"/>
                <a:gd name="connsiteY15" fmla="*/ 934587 h 1579693"/>
                <a:gd name="connsiteX16" fmla="*/ 256236 w 1579693"/>
                <a:gd name="connsiteY16" fmla="*/ 645106 h 1579693"/>
                <a:gd name="connsiteX17" fmla="*/ 78878 w 1579693"/>
                <a:gd name="connsiteY17" fmla="*/ 478392 h 1579693"/>
                <a:gd name="connsiteX18" fmla="*/ 164634 w 1579693"/>
                <a:gd name="connsiteY18" fmla="*/ 329857 h 1579693"/>
                <a:gd name="connsiteX19" fmla="*/ 397692 w 1579693"/>
                <a:gd name="connsiteY19" fmla="*/ 400096 h 1579693"/>
                <a:gd name="connsiteX20" fmla="*/ 648390 w 1579693"/>
                <a:gd name="connsiteY20" fmla="*/ 255356 h 1579693"/>
                <a:gd name="connsiteX21" fmla="*/ 704090 w 1579693"/>
                <a:gd name="connsiteY21" fmla="*/ 18402 h 1579693"/>
                <a:gd name="connsiteX22" fmla="*/ 875603 w 1579693"/>
                <a:gd name="connsiteY22" fmla="*/ 18402 h 1579693"/>
                <a:gd name="connsiteX23" fmla="*/ 931303 w 1579693"/>
                <a:gd name="connsiteY23" fmla="*/ 255356 h 1579693"/>
                <a:gd name="connsiteX24" fmla="*/ 1182001 w 1579693"/>
                <a:gd name="connsiteY24" fmla="*/ 400096 h 1579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579693" h="1579693">
                  <a:moveTo>
                    <a:pt x="1182001" y="400096"/>
                  </a:moveTo>
                  <a:lnTo>
                    <a:pt x="1415059" y="329857"/>
                  </a:lnTo>
                  <a:lnTo>
                    <a:pt x="1500815" y="478392"/>
                  </a:lnTo>
                  <a:lnTo>
                    <a:pt x="1323457" y="645106"/>
                  </a:lnTo>
                  <a:cubicBezTo>
                    <a:pt x="1349166" y="739887"/>
                    <a:pt x="1349166" y="839805"/>
                    <a:pt x="1323457" y="934587"/>
                  </a:cubicBezTo>
                  <a:lnTo>
                    <a:pt x="1500815" y="1101301"/>
                  </a:lnTo>
                  <a:lnTo>
                    <a:pt x="1415059" y="1249836"/>
                  </a:lnTo>
                  <a:lnTo>
                    <a:pt x="1182001" y="1179597"/>
                  </a:lnTo>
                  <a:cubicBezTo>
                    <a:pt x="1112773" y="1249252"/>
                    <a:pt x="1026241" y="1299211"/>
                    <a:pt x="931303" y="1324337"/>
                  </a:cubicBezTo>
                  <a:lnTo>
                    <a:pt x="875603" y="1561291"/>
                  </a:lnTo>
                  <a:lnTo>
                    <a:pt x="704090" y="1561291"/>
                  </a:lnTo>
                  <a:lnTo>
                    <a:pt x="648390" y="1324337"/>
                  </a:lnTo>
                  <a:cubicBezTo>
                    <a:pt x="553453" y="1299211"/>
                    <a:pt x="466921" y="1249252"/>
                    <a:pt x="397692" y="1179597"/>
                  </a:cubicBezTo>
                  <a:lnTo>
                    <a:pt x="164634" y="1249836"/>
                  </a:lnTo>
                  <a:lnTo>
                    <a:pt x="78878" y="1101301"/>
                  </a:lnTo>
                  <a:lnTo>
                    <a:pt x="256236" y="934587"/>
                  </a:lnTo>
                  <a:cubicBezTo>
                    <a:pt x="230527" y="839806"/>
                    <a:pt x="230527" y="739888"/>
                    <a:pt x="256236" y="645106"/>
                  </a:cubicBezTo>
                  <a:lnTo>
                    <a:pt x="78878" y="478392"/>
                  </a:lnTo>
                  <a:lnTo>
                    <a:pt x="164634" y="329857"/>
                  </a:lnTo>
                  <a:lnTo>
                    <a:pt x="397692" y="400096"/>
                  </a:lnTo>
                  <a:cubicBezTo>
                    <a:pt x="466920" y="330441"/>
                    <a:pt x="553452" y="280482"/>
                    <a:pt x="648390" y="255356"/>
                  </a:cubicBezTo>
                  <a:lnTo>
                    <a:pt x="704090" y="18402"/>
                  </a:lnTo>
                  <a:lnTo>
                    <a:pt x="875603" y="18402"/>
                  </a:lnTo>
                  <a:lnTo>
                    <a:pt x="931303" y="255356"/>
                  </a:lnTo>
                  <a:cubicBezTo>
                    <a:pt x="1026240" y="280482"/>
                    <a:pt x="1112772" y="330441"/>
                    <a:pt x="1182001" y="400096"/>
                  </a:cubicBezTo>
                  <a:close/>
                </a:path>
              </a:pathLst>
            </a:custGeom>
            <a:solidFill>
              <a:srgbClr val="4EE27C"/>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12557" tIns="314360" rIns="312557" bIns="314360" numCol="1" spcCol="1270" anchor="ctr" anchorCtr="0">
              <a:noAutofit/>
            </a:bodyPr>
            <a:lstStyle/>
            <a:p>
              <a:pPr algn="ctr" defTabSz="500063">
                <a:lnSpc>
                  <a:spcPct val="90000"/>
                </a:lnSpc>
                <a:spcBef>
                  <a:spcPct val="0"/>
                </a:spcBef>
                <a:spcAft>
                  <a:spcPct val="35000"/>
                </a:spcAft>
              </a:pPr>
              <a:r>
                <a:rPr lang="en-US" sz="1125" dirty="0"/>
                <a:t>Biological Products</a:t>
              </a:r>
            </a:p>
          </p:txBody>
        </p:sp>
        <p:sp>
          <p:nvSpPr>
            <p:cNvPr id="12" name="Shape 11"/>
            <p:cNvSpPr/>
            <p:nvPr/>
          </p:nvSpPr>
          <p:spPr>
            <a:xfrm>
              <a:off x="6398517" y="2379956"/>
              <a:ext cx="2020032" cy="2020032"/>
            </a:xfrm>
            <a:prstGeom prst="leftCircularArrow">
              <a:avLst>
                <a:gd name="adj1" fmla="val 6452"/>
                <a:gd name="adj2" fmla="val 429999"/>
                <a:gd name="adj3" fmla="val 10489124"/>
                <a:gd name="adj4" fmla="val 14837806"/>
                <a:gd name="adj5" fmla="val 7527"/>
              </a:avLst>
            </a:prstGeom>
            <a:solidFill>
              <a:srgbClr val="FFC000"/>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3" name="Circular Arrow 12"/>
            <p:cNvSpPr/>
            <p:nvPr/>
          </p:nvSpPr>
          <p:spPr>
            <a:xfrm>
              <a:off x="7205050" y="1300635"/>
              <a:ext cx="2178001" cy="2178001"/>
            </a:xfrm>
            <a:prstGeom prst="circularArrow">
              <a:avLst>
                <a:gd name="adj1" fmla="val 5984"/>
                <a:gd name="adj2" fmla="val 394124"/>
                <a:gd name="adj3" fmla="val 13313824"/>
                <a:gd name="adj4" fmla="val 10508221"/>
                <a:gd name="adj5" fmla="val 6981"/>
              </a:avLst>
            </a:prstGeom>
            <a:solidFill>
              <a:srgbClr val="FFC000"/>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spTree>
    <p:extLst>
      <p:ext uri="{BB962C8B-B14F-4D97-AF65-F5344CB8AC3E}">
        <p14:creationId xmlns:p14="http://schemas.microsoft.com/office/powerpoint/2010/main" val="7494712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9403" y="471876"/>
            <a:ext cx="7886700" cy="617220"/>
          </a:xfrm>
          <a:solidFill>
            <a:srgbClr val="6C8600"/>
          </a:solidFill>
        </p:spPr>
        <p:txBody>
          <a:bodyPr>
            <a:normAutofit fontScale="90000"/>
          </a:bodyPr>
          <a:lstStyle/>
          <a:p>
            <a:pPr algn="ctr"/>
            <a:r>
              <a:rPr lang="en-US" dirty="0" smtClean="0">
                <a:solidFill>
                  <a:schemeClr val="bg1"/>
                </a:solidFill>
                <a:latin typeface="Corbel" panose="020B0503020204020204" pitchFamily="34" charset="0"/>
              </a:rPr>
              <a:t>Integrated Solutions 2019 Summary</a:t>
            </a:r>
            <a:endParaRPr lang="en-US" dirty="0">
              <a:solidFill>
                <a:schemeClr val="bg1"/>
              </a:solidFill>
              <a:latin typeface="Corbel" panose="020B0503020204020204" pitchFamily="34" charset="0"/>
            </a:endParaRPr>
          </a:p>
        </p:txBody>
      </p:sp>
      <p:sp>
        <p:nvSpPr>
          <p:cNvPr id="14" name="Content Placeholder 2"/>
          <p:cNvSpPr>
            <a:spLocks noGrp="1"/>
          </p:cNvSpPr>
          <p:nvPr>
            <p:ph idx="1"/>
          </p:nvPr>
        </p:nvSpPr>
        <p:spPr>
          <a:xfrm>
            <a:off x="915729" y="1407762"/>
            <a:ext cx="3921919" cy="3263504"/>
          </a:xfrm>
        </p:spPr>
        <p:txBody>
          <a:bodyPr>
            <a:normAutofit lnSpcReduction="10000"/>
          </a:bodyPr>
          <a:lstStyle/>
          <a:p>
            <a:r>
              <a:rPr lang="en-US" dirty="0"/>
              <a:t>IR-4 initiated </a:t>
            </a:r>
            <a:r>
              <a:rPr lang="en-US" b="1" dirty="0"/>
              <a:t>six</a:t>
            </a:r>
            <a:r>
              <a:rPr lang="en-US" dirty="0"/>
              <a:t> Integrated Solutions research projects in </a:t>
            </a:r>
            <a:r>
              <a:rPr lang="en-US" dirty="0" smtClean="0"/>
              <a:t>2019</a:t>
            </a:r>
          </a:p>
          <a:p>
            <a:r>
              <a:rPr lang="en-US" dirty="0" smtClean="0"/>
              <a:t>Substantial improvements in priority setting</a:t>
            </a:r>
          </a:p>
          <a:p>
            <a:r>
              <a:rPr lang="en-US" dirty="0" smtClean="0"/>
              <a:t>Database</a:t>
            </a:r>
          </a:p>
          <a:p>
            <a:pPr marL="0" indent="0">
              <a:buNone/>
            </a:pPr>
            <a:endParaRPr lang="en-US" dirty="0" smtClean="0">
              <a:latin typeface="Corbel" panose="020B0503020204020204" pitchFamily="34" charset="0"/>
            </a:endParaRPr>
          </a:p>
          <a:p>
            <a:pPr marL="0" indent="0">
              <a:buNone/>
            </a:pPr>
            <a:endParaRPr lang="en-US" dirty="0">
              <a:latin typeface="Corbel" panose="020B050302020402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74034" y="5397307"/>
            <a:ext cx="936596" cy="544444"/>
          </a:xfrm>
          <a:prstGeom prst="rect">
            <a:avLst/>
          </a:prstGeom>
        </p:spPr>
      </p:pic>
      <p:sp>
        <p:nvSpPr>
          <p:cNvPr id="5" name="Rectangle 4"/>
          <p:cNvSpPr/>
          <p:nvPr/>
        </p:nvSpPr>
        <p:spPr>
          <a:xfrm>
            <a:off x="628650" y="5489973"/>
            <a:ext cx="7300913" cy="167878"/>
          </a:xfrm>
          <a:prstGeom prst="rect">
            <a:avLst/>
          </a:prstGeom>
          <a:solidFill>
            <a:srgbClr val="6C8600"/>
          </a:solidFill>
          <a:ln>
            <a:solidFill>
              <a:srgbClr val="6C8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pic>
        <p:nvPicPr>
          <p:cNvPr id="15" name="Picture 6" descr="C:\Users\snovack\AppData\Local\Microsoft\Windows\Temporary Internet Files\Content.IE5\EAMN8UG5\j0437633[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5470300" y="1407762"/>
            <a:ext cx="2603734" cy="2728913"/>
          </a:xfrm>
          <a:prstGeom prst="rect">
            <a:avLst/>
          </a:prstGeom>
        </p:spPr>
      </p:pic>
    </p:spTree>
    <p:extLst>
      <p:ext uri="{BB962C8B-B14F-4D97-AF65-F5344CB8AC3E}">
        <p14:creationId xmlns:p14="http://schemas.microsoft.com/office/powerpoint/2010/main" val="32187252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5632" y="606084"/>
            <a:ext cx="7886700" cy="617220"/>
          </a:xfrm>
          <a:solidFill>
            <a:srgbClr val="6C8600"/>
          </a:solidFill>
        </p:spPr>
        <p:txBody>
          <a:bodyPr>
            <a:normAutofit fontScale="90000"/>
          </a:bodyPr>
          <a:lstStyle/>
          <a:p>
            <a:pPr algn="ctr"/>
            <a:r>
              <a:rPr lang="en-US" dirty="0" smtClean="0">
                <a:solidFill>
                  <a:schemeClr val="bg1"/>
                </a:solidFill>
                <a:latin typeface="Corbel" panose="020B0503020204020204" pitchFamily="34" charset="0"/>
              </a:rPr>
              <a:t>Environmental Horticulture Program</a:t>
            </a:r>
            <a:endParaRPr lang="en-US" dirty="0">
              <a:solidFill>
                <a:schemeClr val="bg1"/>
              </a:solidFill>
              <a:latin typeface="Corbel" panose="020B0503020204020204" pitchFamily="34" charset="0"/>
            </a:endParaRPr>
          </a:p>
        </p:txBody>
      </p:sp>
      <p:sp>
        <p:nvSpPr>
          <p:cNvPr id="14" name="Content Placeholder 2"/>
          <p:cNvSpPr>
            <a:spLocks noGrp="1"/>
          </p:cNvSpPr>
          <p:nvPr>
            <p:ph idx="1"/>
          </p:nvPr>
        </p:nvSpPr>
        <p:spPr>
          <a:xfrm>
            <a:off x="559099" y="1455733"/>
            <a:ext cx="4256107" cy="3263504"/>
          </a:xfrm>
        </p:spPr>
        <p:txBody>
          <a:bodyPr>
            <a:normAutofit fontScale="77500" lnSpcReduction="20000"/>
          </a:bodyPr>
          <a:lstStyle/>
          <a:p>
            <a:r>
              <a:rPr lang="en-US" dirty="0" smtClean="0">
                <a:latin typeface="Corbel" panose="020B0503020204020204" pitchFamily="34" charset="0"/>
              </a:rPr>
              <a:t>Crop safety and efficacy testing </a:t>
            </a:r>
          </a:p>
          <a:p>
            <a:pPr lvl="1"/>
            <a:r>
              <a:rPr lang="en-US" dirty="0" smtClean="0">
                <a:latin typeface="Corbel" panose="020B0503020204020204" pitchFamily="34" charset="0"/>
              </a:rPr>
              <a:t>Conventional and biological products</a:t>
            </a:r>
          </a:p>
          <a:p>
            <a:r>
              <a:rPr lang="en-US" dirty="0" smtClean="0">
                <a:latin typeface="Corbel" panose="020B0503020204020204" pitchFamily="34" charset="0"/>
              </a:rPr>
              <a:t>Label expansion is a major focus</a:t>
            </a:r>
          </a:p>
          <a:p>
            <a:r>
              <a:rPr lang="en-US" dirty="0" smtClean="0">
                <a:latin typeface="Corbel" panose="020B0503020204020204" pitchFamily="34" charset="0"/>
              </a:rPr>
              <a:t>Includes:</a:t>
            </a:r>
          </a:p>
          <a:p>
            <a:pPr lvl="1"/>
            <a:r>
              <a:rPr lang="en-US" dirty="0" smtClean="0">
                <a:latin typeface="Corbel" panose="020B0503020204020204" pitchFamily="34" charset="0"/>
              </a:rPr>
              <a:t>Floriculture</a:t>
            </a:r>
          </a:p>
          <a:p>
            <a:pPr lvl="1"/>
            <a:r>
              <a:rPr lang="en-US" dirty="0" smtClean="0">
                <a:latin typeface="Corbel" panose="020B0503020204020204" pitchFamily="34" charset="0"/>
              </a:rPr>
              <a:t>Environmental horticulture</a:t>
            </a:r>
          </a:p>
          <a:p>
            <a:pPr lvl="1"/>
            <a:r>
              <a:rPr lang="en-US" dirty="0" smtClean="0">
                <a:latin typeface="Corbel" panose="020B0503020204020204" pitchFamily="34" charset="0"/>
              </a:rPr>
              <a:t>Invasive pests</a:t>
            </a:r>
          </a:p>
          <a:p>
            <a:r>
              <a:rPr lang="en-US" dirty="0" smtClean="0">
                <a:latin typeface="Corbel" panose="020B0503020204020204" pitchFamily="34" charset="0"/>
              </a:rPr>
              <a:t>Aligned program</a:t>
            </a:r>
          </a:p>
          <a:p>
            <a:pPr lvl="1"/>
            <a:r>
              <a:rPr lang="en-US" dirty="0" smtClean="0">
                <a:latin typeface="Corbel" panose="020B0503020204020204" pitchFamily="34" charset="0"/>
              </a:rPr>
              <a:t>Pollinator protection</a:t>
            </a:r>
            <a:endParaRPr lang="en-US" dirty="0">
              <a:latin typeface="Corbel" panose="020B050302020402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74034" y="5397307"/>
            <a:ext cx="936596" cy="544444"/>
          </a:xfrm>
          <a:prstGeom prst="rect">
            <a:avLst/>
          </a:prstGeom>
        </p:spPr>
      </p:pic>
      <p:sp>
        <p:nvSpPr>
          <p:cNvPr id="5" name="Rectangle 4"/>
          <p:cNvSpPr/>
          <p:nvPr/>
        </p:nvSpPr>
        <p:spPr>
          <a:xfrm>
            <a:off x="628650" y="5489973"/>
            <a:ext cx="7300913" cy="167878"/>
          </a:xfrm>
          <a:prstGeom prst="rect">
            <a:avLst/>
          </a:prstGeom>
          <a:solidFill>
            <a:srgbClr val="6C8600"/>
          </a:solidFill>
          <a:ln>
            <a:solidFill>
              <a:srgbClr val="6C8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grpSp>
        <p:nvGrpSpPr>
          <p:cNvPr id="21" name="Group 20"/>
          <p:cNvGrpSpPr/>
          <p:nvPr/>
        </p:nvGrpSpPr>
        <p:grpSpPr>
          <a:xfrm>
            <a:off x="4908831" y="1595188"/>
            <a:ext cx="3503750" cy="2400300"/>
            <a:chOff x="6170313" y="2153867"/>
            <a:chExt cx="5070910" cy="3385768"/>
          </a:xfrm>
        </p:grpSpPr>
        <p:pic>
          <p:nvPicPr>
            <p:cNvPr id="3" name="Picture 2"/>
            <p:cNvPicPr preferRelativeResize="0">
              <a:picLocks/>
            </p:cNvPicPr>
            <p:nvPr/>
          </p:nvPicPr>
          <p:blipFill>
            <a:blip r:embed="rId4" cstate="print">
              <a:extLst>
                <a:ext uri="{28A0092B-C50C-407E-A947-70E740481C1C}">
                  <a14:useLocalDpi xmlns:a14="http://schemas.microsoft.com/office/drawing/2010/main" val="0"/>
                </a:ext>
              </a:extLst>
            </a:blip>
            <a:stretch>
              <a:fillRect/>
            </a:stretch>
          </p:blipFill>
          <p:spPr>
            <a:xfrm>
              <a:off x="6170313" y="3892699"/>
              <a:ext cx="2468880" cy="1646724"/>
            </a:xfrm>
            <a:prstGeom prst="rect">
              <a:avLst/>
            </a:prstGeom>
          </p:spPr>
        </p:pic>
        <p:pic>
          <p:nvPicPr>
            <p:cNvPr id="7" name="Picture 6"/>
            <p:cNvPicPr preferRelativeResize="0">
              <a:picLocks/>
            </p:cNvPicPr>
            <p:nvPr/>
          </p:nvPicPr>
          <p:blipFill>
            <a:blip r:embed="rId5">
              <a:extLst>
                <a:ext uri="{28A0092B-C50C-407E-A947-70E740481C1C}">
                  <a14:useLocalDpi xmlns:a14="http://schemas.microsoft.com/office/drawing/2010/main" val="0"/>
                </a:ext>
              </a:extLst>
            </a:blip>
            <a:stretch>
              <a:fillRect/>
            </a:stretch>
          </p:blipFill>
          <p:spPr>
            <a:xfrm>
              <a:off x="8772343" y="3893715"/>
              <a:ext cx="2468880" cy="1645920"/>
            </a:xfrm>
            <a:prstGeom prst="rect">
              <a:avLst/>
            </a:prstGeom>
          </p:spPr>
        </p:pic>
        <p:pic>
          <p:nvPicPr>
            <p:cNvPr id="19" name="Picture 18"/>
            <p:cNvPicPr preferRelativeResize="0">
              <a:picLocks/>
            </p:cNvPicPr>
            <p:nvPr/>
          </p:nvPicPr>
          <p:blipFill>
            <a:blip r:embed="rId6" cstate="print">
              <a:extLst>
                <a:ext uri="{28A0092B-C50C-407E-A947-70E740481C1C}">
                  <a14:useLocalDpi xmlns:a14="http://schemas.microsoft.com/office/drawing/2010/main" val="0"/>
                </a:ext>
              </a:extLst>
            </a:blip>
            <a:stretch>
              <a:fillRect/>
            </a:stretch>
          </p:blipFill>
          <p:spPr>
            <a:xfrm>
              <a:off x="8772343" y="2153867"/>
              <a:ext cx="2468880" cy="1642673"/>
            </a:xfrm>
            <a:prstGeom prst="rect">
              <a:avLst/>
            </a:prstGeom>
          </p:spPr>
        </p:pic>
        <p:pic>
          <p:nvPicPr>
            <p:cNvPr id="20" name="Picture 19"/>
            <p:cNvPicPr preferRelativeResize="0">
              <a:picLocks/>
            </p:cNvPicPr>
            <p:nvPr/>
          </p:nvPicPr>
          <p:blipFill>
            <a:blip r:embed="rId7" cstate="print">
              <a:extLst>
                <a:ext uri="{28A0092B-C50C-407E-A947-70E740481C1C}">
                  <a14:useLocalDpi xmlns:a14="http://schemas.microsoft.com/office/drawing/2010/main" val="0"/>
                </a:ext>
              </a:extLst>
            </a:blip>
            <a:stretch>
              <a:fillRect/>
            </a:stretch>
          </p:blipFill>
          <p:spPr>
            <a:xfrm>
              <a:off x="6170313" y="2153868"/>
              <a:ext cx="2468880" cy="1645920"/>
            </a:xfrm>
            <a:prstGeom prst="rect">
              <a:avLst/>
            </a:prstGeom>
          </p:spPr>
        </p:pic>
      </p:grpSp>
    </p:spTree>
    <p:extLst>
      <p:ext uri="{BB962C8B-B14F-4D97-AF65-F5344CB8AC3E}">
        <p14:creationId xmlns:p14="http://schemas.microsoft.com/office/powerpoint/2010/main" val="18289582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5632" y="504929"/>
            <a:ext cx="7886700" cy="617220"/>
          </a:xfrm>
          <a:solidFill>
            <a:srgbClr val="6C8600"/>
          </a:solidFill>
        </p:spPr>
        <p:txBody>
          <a:bodyPr>
            <a:normAutofit/>
          </a:bodyPr>
          <a:lstStyle/>
          <a:p>
            <a:pPr algn="ctr"/>
            <a:r>
              <a:rPr lang="en-US" sz="3200" dirty="0" smtClean="0">
                <a:solidFill>
                  <a:schemeClr val="bg1"/>
                </a:solidFill>
                <a:latin typeface="Corbel" panose="020B0503020204020204" pitchFamily="34" charset="0"/>
              </a:rPr>
              <a:t>Environmental Horticulture 2019 Summary</a:t>
            </a:r>
            <a:endParaRPr lang="en-US" sz="3200" dirty="0">
              <a:solidFill>
                <a:schemeClr val="bg1"/>
              </a:solidFill>
              <a:latin typeface="Corbel" panose="020B0503020204020204" pitchFamily="34" charset="0"/>
            </a:endParaRPr>
          </a:p>
        </p:txBody>
      </p:sp>
      <p:sp>
        <p:nvSpPr>
          <p:cNvPr id="14" name="Content Placeholder 2"/>
          <p:cNvSpPr>
            <a:spLocks noGrp="1"/>
          </p:cNvSpPr>
          <p:nvPr>
            <p:ph idx="1"/>
          </p:nvPr>
        </p:nvSpPr>
        <p:spPr>
          <a:xfrm>
            <a:off x="628650" y="1464469"/>
            <a:ext cx="3921919" cy="3263504"/>
          </a:xfrm>
        </p:spPr>
        <p:txBody>
          <a:bodyPr>
            <a:normAutofit lnSpcReduction="10000"/>
          </a:bodyPr>
          <a:lstStyle/>
          <a:p>
            <a:r>
              <a:rPr lang="en-US" dirty="0" smtClean="0"/>
              <a:t>Prepared </a:t>
            </a:r>
            <a:r>
              <a:rPr lang="en-US" dirty="0"/>
              <a:t>and submitted </a:t>
            </a:r>
            <a:r>
              <a:rPr lang="en-US" b="1" dirty="0"/>
              <a:t>22</a:t>
            </a:r>
            <a:r>
              <a:rPr lang="en-US" dirty="0"/>
              <a:t> research project summaries. </a:t>
            </a:r>
            <a:endParaRPr lang="en-US" dirty="0" smtClean="0"/>
          </a:p>
          <a:p>
            <a:r>
              <a:rPr lang="en-US" dirty="0" smtClean="0"/>
              <a:t>IR-4 implemented </a:t>
            </a:r>
            <a:r>
              <a:rPr lang="en-US" b="1" dirty="0"/>
              <a:t>673</a:t>
            </a:r>
            <a:r>
              <a:rPr lang="en-US" dirty="0"/>
              <a:t> field trials. </a:t>
            </a:r>
            <a:endParaRPr lang="en-US" dirty="0" smtClean="0"/>
          </a:p>
          <a:p>
            <a:r>
              <a:rPr lang="en-US" dirty="0" smtClean="0"/>
              <a:t>US </a:t>
            </a:r>
            <a:r>
              <a:rPr lang="en-US" dirty="0"/>
              <a:t>EPA issued </a:t>
            </a:r>
            <a:r>
              <a:rPr lang="en-US" b="1" dirty="0"/>
              <a:t>three</a:t>
            </a:r>
            <a:r>
              <a:rPr lang="en-US" dirty="0"/>
              <a:t> registrations supporting 2665 crop uses.</a:t>
            </a:r>
          </a:p>
          <a:p>
            <a:pPr marL="342900" lvl="1" indent="0">
              <a:buNone/>
            </a:pPr>
            <a:endParaRPr lang="en-US" dirty="0" smtClean="0">
              <a:latin typeface="Corbel" panose="020B0503020204020204" pitchFamily="34" charset="0"/>
            </a:endParaRPr>
          </a:p>
          <a:p>
            <a:pPr marL="0" indent="0">
              <a:buNone/>
            </a:pPr>
            <a:endParaRPr lang="en-US" dirty="0">
              <a:latin typeface="Corbel" panose="020B050302020402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74034" y="5397307"/>
            <a:ext cx="936596" cy="544444"/>
          </a:xfrm>
          <a:prstGeom prst="rect">
            <a:avLst/>
          </a:prstGeom>
        </p:spPr>
      </p:pic>
      <p:sp>
        <p:nvSpPr>
          <p:cNvPr id="5" name="Rectangle 4"/>
          <p:cNvSpPr/>
          <p:nvPr/>
        </p:nvSpPr>
        <p:spPr>
          <a:xfrm>
            <a:off x="628650" y="5489973"/>
            <a:ext cx="7300913" cy="167878"/>
          </a:xfrm>
          <a:prstGeom prst="rect">
            <a:avLst/>
          </a:prstGeom>
          <a:solidFill>
            <a:srgbClr val="6C8600"/>
          </a:solidFill>
          <a:ln>
            <a:solidFill>
              <a:srgbClr val="6C8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grpSp>
        <p:nvGrpSpPr>
          <p:cNvPr id="6" name="Group 5"/>
          <p:cNvGrpSpPr/>
          <p:nvPr/>
        </p:nvGrpSpPr>
        <p:grpSpPr>
          <a:xfrm>
            <a:off x="4873445" y="1464469"/>
            <a:ext cx="3510260" cy="3348068"/>
            <a:chOff x="6358227" y="1562933"/>
            <a:chExt cx="4680346" cy="4464090"/>
          </a:xfrm>
        </p:grpSpPr>
        <p:pic>
          <p:nvPicPr>
            <p:cNvPr id="7" name="Picture 6"/>
            <p:cNvPicPr>
              <a:picLocks/>
            </p:cNvPicPr>
            <p:nvPr/>
          </p:nvPicPr>
          <p:blipFill rotWithShape="1">
            <a:blip r:embed="rId4" cstate="print">
              <a:extLst>
                <a:ext uri="{28A0092B-C50C-407E-A947-70E740481C1C}">
                  <a14:useLocalDpi xmlns:a14="http://schemas.microsoft.com/office/drawing/2010/main" val="0"/>
                </a:ext>
              </a:extLst>
            </a:blip>
            <a:srcRect l="16834" r="21274"/>
            <a:stretch/>
          </p:blipFill>
          <p:spPr>
            <a:xfrm>
              <a:off x="6723987" y="3832463"/>
              <a:ext cx="1920240" cy="2194560"/>
            </a:xfrm>
            <a:prstGeom prst="rect">
              <a:avLst/>
            </a:prstGeom>
          </p:spPr>
        </p:pic>
        <p:pic>
          <p:nvPicPr>
            <p:cNvPr id="8" name="Picture 7"/>
            <p:cNvPicPr>
              <a:picLocks noChangeAspect="1"/>
            </p:cNvPicPr>
            <p:nvPr/>
          </p:nvPicPr>
          <p:blipFill rotWithShape="1">
            <a:blip r:embed="rId5" cstate="print">
              <a:extLst>
                <a:ext uri="{28A0092B-C50C-407E-A947-70E740481C1C}">
                  <a14:useLocalDpi xmlns:a14="http://schemas.microsoft.com/office/drawing/2010/main" val="0"/>
                </a:ext>
              </a:extLst>
            </a:blip>
            <a:srcRect l="16862" t="21228" r="6179" b="12807"/>
            <a:stretch/>
          </p:blipFill>
          <p:spPr>
            <a:xfrm>
              <a:off x="8752573" y="1562933"/>
              <a:ext cx="1920240" cy="2194560"/>
            </a:xfrm>
            <a:prstGeom prst="rect">
              <a:avLst/>
            </a:prstGeom>
          </p:spPr>
        </p:pic>
        <p:pic>
          <p:nvPicPr>
            <p:cNvPr id="9" name="Picture 7" descr="Gerbera_orange"/>
            <p:cNvPicPr preferRelativeResize="0">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58227" y="2020133"/>
              <a:ext cx="2286000" cy="1737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preferRelativeResize="0">
              <a:picLocks/>
            </p:cNvPicPr>
            <p:nvPr/>
          </p:nvPicPr>
          <p:blipFill>
            <a:blip r:embed="rId7" cstate="print">
              <a:extLst>
                <a:ext uri="{28A0092B-C50C-407E-A947-70E740481C1C}">
                  <a14:useLocalDpi xmlns:a14="http://schemas.microsoft.com/office/drawing/2010/main" val="0"/>
                </a:ext>
              </a:extLst>
            </a:blip>
            <a:stretch>
              <a:fillRect/>
            </a:stretch>
          </p:blipFill>
          <p:spPr>
            <a:xfrm>
              <a:off x="8752573" y="3832463"/>
              <a:ext cx="2286000" cy="1737360"/>
            </a:xfrm>
            <a:prstGeom prst="rect">
              <a:avLst/>
            </a:prstGeom>
          </p:spPr>
        </p:pic>
      </p:grpSp>
    </p:spTree>
    <p:extLst>
      <p:ext uri="{BB962C8B-B14F-4D97-AF65-F5344CB8AC3E}">
        <p14:creationId xmlns:p14="http://schemas.microsoft.com/office/powerpoint/2010/main" val="3157670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4709" y="319621"/>
            <a:ext cx="7886700" cy="617220"/>
          </a:xfrm>
          <a:solidFill>
            <a:srgbClr val="6C8600"/>
          </a:solidFill>
        </p:spPr>
        <p:txBody>
          <a:bodyPr>
            <a:normAutofit fontScale="90000"/>
          </a:bodyPr>
          <a:lstStyle/>
          <a:p>
            <a:pPr algn="ctr"/>
            <a:r>
              <a:rPr lang="en-US" dirty="0" smtClean="0">
                <a:solidFill>
                  <a:schemeClr val="bg1"/>
                </a:solidFill>
                <a:latin typeface="Corbel" panose="020B0503020204020204" pitchFamily="34" charset="0"/>
              </a:rPr>
              <a:t>Fiscal Update</a:t>
            </a:r>
            <a:endParaRPr lang="en-US" dirty="0">
              <a:solidFill>
                <a:schemeClr val="bg1"/>
              </a:solidFill>
              <a:latin typeface="Corbel" panose="020B0503020204020204" pitchFamily="34" charset="0"/>
            </a:endParaRPr>
          </a:p>
        </p:txBody>
      </p:sp>
      <p:sp>
        <p:nvSpPr>
          <p:cNvPr id="14" name="Content Placeholder 2"/>
          <p:cNvSpPr>
            <a:spLocks noGrp="1"/>
          </p:cNvSpPr>
          <p:nvPr>
            <p:ph idx="1"/>
          </p:nvPr>
        </p:nvSpPr>
        <p:spPr>
          <a:xfrm>
            <a:off x="409575" y="1186012"/>
            <a:ext cx="4288915" cy="3263504"/>
          </a:xfrm>
        </p:spPr>
        <p:txBody>
          <a:bodyPr>
            <a:normAutofit fontScale="62500" lnSpcReduction="20000"/>
          </a:bodyPr>
          <a:lstStyle/>
          <a:p>
            <a:r>
              <a:rPr lang="en-US" b="1" dirty="0" smtClean="0">
                <a:latin typeface="Corbel" panose="020B0503020204020204" pitchFamily="34" charset="0"/>
              </a:rPr>
              <a:t>Issue:</a:t>
            </a:r>
          </a:p>
          <a:p>
            <a:pPr lvl="1"/>
            <a:r>
              <a:rPr lang="en-US" sz="2900" b="1" dirty="0" smtClean="0">
                <a:latin typeface="Corbel" panose="020B0503020204020204" pitchFamily="34" charset="0"/>
              </a:rPr>
              <a:t>Decade of flat funding</a:t>
            </a:r>
          </a:p>
          <a:p>
            <a:pPr lvl="1"/>
            <a:r>
              <a:rPr lang="en-US" sz="2900" b="1" dirty="0" smtClean="0">
                <a:latin typeface="Corbel" panose="020B0503020204020204" pitchFamily="34" charset="0"/>
              </a:rPr>
              <a:t>University service fees (indirect costs)</a:t>
            </a:r>
          </a:p>
          <a:p>
            <a:r>
              <a:rPr lang="en-US" b="1" dirty="0" smtClean="0">
                <a:latin typeface="Corbel" panose="020B0503020204020204" pitchFamily="34" charset="0"/>
              </a:rPr>
              <a:t>Impact:</a:t>
            </a:r>
          </a:p>
          <a:p>
            <a:pPr lvl="1"/>
            <a:r>
              <a:rPr lang="en-US" sz="3200" b="1" dirty="0" smtClean="0">
                <a:latin typeface="Corbel" panose="020B0503020204020204" pitchFamily="34" charset="0"/>
              </a:rPr>
              <a:t>Fund fewer studies   </a:t>
            </a:r>
          </a:p>
          <a:p>
            <a:r>
              <a:rPr lang="en-US" b="1" dirty="0" smtClean="0">
                <a:latin typeface="Corbel" panose="020B0503020204020204" pitchFamily="34" charset="0"/>
              </a:rPr>
              <a:t>Strategy (PMC/CLC):</a:t>
            </a:r>
          </a:p>
          <a:p>
            <a:pPr lvl="1"/>
            <a:r>
              <a:rPr lang="en-US" sz="2900" b="1" dirty="0" smtClean="0">
                <a:latin typeface="Corbel" panose="020B0503020204020204" pitchFamily="34" charset="0"/>
              </a:rPr>
              <a:t>Relocate HQ</a:t>
            </a:r>
          </a:p>
          <a:p>
            <a:pPr lvl="1"/>
            <a:r>
              <a:rPr lang="en-US" sz="2900" b="1" dirty="0" smtClean="0">
                <a:latin typeface="Corbel" panose="020B0503020204020204" pitchFamily="34" charset="0"/>
              </a:rPr>
              <a:t>Commodity Liaison Committee advocacy activities </a:t>
            </a:r>
          </a:p>
          <a:p>
            <a:pPr lvl="1"/>
            <a:r>
              <a:rPr lang="en-US" sz="2900" b="1" dirty="0" smtClean="0">
                <a:latin typeface="Corbel" panose="020B0503020204020204" pitchFamily="34" charset="0"/>
              </a:rPr>
              <a:t>“Right size” organization</a:t>
            </a:r>
          </a:p>
          <a:p>
            <a:pPr lvl="1"/>
            <a:r>
              <a:rPr lang="en-US" sz="2900" b="1" dirty="0" smtClean="0">
                <a:latin typeface="Corbel" panose="020B0503020204020204" pitchFamily="34" charset="0"/>
              </a:rPr>
              <a:t>New funding</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74034" y="5397307"/>
            <a:ext cx="936596" cy="544444"/>
          </a:xfrm>
          <a:prstGeom prst="rect">
            <a:avLst/>
          </a:prstGeom>
        </p:spPr>
      </p:pic>
      <p:sp>
        <p:nvSpPr>
          <p:cNvPr id="5" name="Rectangle 4"/>
          <p:cNvSpPr/>
          <p:nvPr/>
        </p:nvSpPr>
        <p:spPr>
          <a:xfrm>
            <a:off x="628650" y="5489973"/>
            <a:ext cx="7300913" cy="167878"/>
          </a:xfrm>
          <a:prstGeom prst="rect">
            <a:avLst/>
          </a:prstGeom>
          <a:solidFill>
            <a:srgbClr val="6C8600"/>
          </a:solidFill>
          <a:ln>
            <a:solidFill>
              <a:srgbClr val="6C8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grpSp>
        <p:nvGrpSpPr>
          <p:cNvPr id="11" name="Group 10"/>
          <p:cNvGrpSpPr/>
          <p:nvPr/>
        </p:nvGrpSpPr>
        <p:grpSpPr>
          <a:xfrm>
            <a:off x="4648059" y="1416673"/>
            <a:ext cx="3851410" cy="2802182"/>
            <a:chOff x="6218587" y="2040942"/>
            <a:chExt cx="5135213" cy="3736242"/>
          </a:xfrm>
        </p:grpSpPr>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32843" y="2040942"/>
              <a:ext cx="4820957" cy="3736242"/>
            </a:xfrm>
            <a:prstGeom prst="rect">
              <a:avLst/>
            </a:prstGeom>
          </p:spPr>
        </p:pic>
        <p:sp>
          <p:nvSpPr>
            <p:cNvPr id="8" name="TextBox 7"/>
            <p:cNvSpPr txBox="1"/>
            <p:nvPr/>
          </p:nvSpPr>
          <p:spPr>
            <a:xfrm rot="19257117">
              <a:off x="6313346" y="3947466"/>
              <a:ext cx="1364049" cy="400109"/>
            </a:xfrm>
            <a:prstGeom prst="rect">
              <a:avLst/>
            </a:prstGeom>
            <a:noFill/>
          </p:spPr>
          <p:txBody>
            <a:bodyPr wrap="none" rtlCol="0">
              <a:spAutoFit/>
            </a:bodyPr>
            <a:lstStyle/>
            <a:p>
              <a:r>
                <a:rPr lang="en-US" sz="1350" dirty="0"/>
                <a:t>Flat funding</a:t>
              </a:r>
            </a:p>
          </p:txBody>
        </p:sp>
        <p:sp>
          <p:nvSpPr>
            <p:cNvPr id="13" name="TextBox 12"/>
            <p:cNvSpPr txBox="1"/>
            <p:nvPr/>
          </p:nvSpPr>
          <p:spPr>
            <a:xfrm rot="19734295">
              <a:off x="8363383" y="4562440"/>
              <a:ext cx="1625744" cy="400109"/>
            </a:xfrm>
            <a:prstGeom prst="rect">
              <a:avLst/>
            </a:prstGeom>
            <a:noFill/>
          </p:spPr>
          <p:txBody>
            <a:bodyPr wrap="none" rtlCol="0">
              <a:spAutoFit/>
            </a:bodyPr>
            <a:lstStyle/>
            <a:p>
              <a:r>
                <a:rPr lang="en-US" sz="1350" dirty="0"/>
                <a:t>University fees</a:t>
              </a:r>
            </a:p>
          </p:txBody>
        </p:sp>
        <p:sp>
          <p:nvSpPr>
            <p:cNvPr id="9" name="TextBox 8"/>
            <p:cNvSpPr txBox="1"/>
            <p:nvPr/>
          </p:nvSpPr>
          <p:spPr>
            <a:xfrm rot="19037346">
              <a:off x="6218587" y="4900599"/>
              <a:ext cx="2018074" cy="400109"/>
            </a:xfrm>
            <a:prstGeom prst="rect">
              <a:avLst/>
            </a:prstGeom>
            <a:noFill/>
          </p:spPr>
          <p:txBody>
            <a:bodyPr wrap="none" rtlCol="0">
              <a:spAutoFit/>
            </a:bodyPr>
            <a:lstStyle/>
            <a:p>
              <a:r>
                <a:rPr lang="en-US" sz="1350" dirty="0"/>
                <a:t>Implementing plan</a:t>
              </a:r>
            </a:p>
          </p:txBody>
        </p:sp>
        <p:sp>
          <p:nvSpPr>
            <p:cNvPr id="10" name="TextBox 9"/>
            <p:cNvSpPr txBox="1"/>
            <p:nvPr/>
          </p:nvSpPr>
          <p:spPr>
            <a:xfrm rot="17739522">
              <a:off x="7371852" y="3496838"/>
              <a:ext cx="1810922" cy="400109"/>
            </a:xfrm>
            <a:prstGeom prst="rect">
              <a:avLst/>
            </a:prstGeom>
            <a:noFill/>
          </p:spPr>
          <p:txBody>
            <a:bodyPr wrap="none" rtlCol="0">
              <a:spAutoFit/>
            </a:bodyPr>
            <a:lstStyle/>
            <a:p>
              <a:r>
                <a:rPr lang="en-US" sz="1350" dirty="0"/>
                <a:t>to move forward</a:t>
              </a:r>
            </a:p>
          </p:txBody>
        </p:sp>
      </p:grpSp>
    </p:spTree>
    <p:extLst>
      <p:ext uri="{BB962C8B-B14F-4D97-AF65-F5344CB8AC3E}">
        <p14:creationId xmlns:p14="http://schemas.microsoft.com/office/powerpoint/2010/main" val="29929005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9610" y="425699"/>
            <a:ext cx="7886700" cy="617220"/>
          </a:xfrm>
          <a:solidFill>
            <a:srgbClr val="6C8600"/>
          </a:solidFill>
        </p:spPr>
        <p:txBody>
          <a:bodyPr>
            <a:normAutofit fontScale="90000"/>
          </a:bodyPr>
          <a:lstStyle/>
          <a:p>
            <a:pPr algn="ctr"/>
            <a:r>
              <a:rPr lang="en-US" dirty="0" smtClean="0">
                <a:solidFill>
                  <a:schemeClr val="bg1"/>
                </a:solidFill>
                <a:latin typeface="Corbel" panose="020B0503020204020204" pitchFamily="34" charset="0"/>
              </a:rPr>
              <a:t>Update Topics</a:t>
            </a:r>
            <a:endParaRPr lang="en-US" dirty="0">
              <a:solidFill>
                <a:schemeClr val="bg1"/>
              </a:solidFill>
              <a:latin typeface="Corbel" panose="020B0503020204020204" pitchFamily="34" charset="0"/>
            </a:endParaRPr>
          </a:p>
        </p:txBody>
      </p:sp>
      <p:sp>
        <p:nvSpPr>
          <p:cNvPr id="3" name="Content Placeholder 2"/>
          <p:cNvSpPr>
            <a:spLocks noGrp="1"/>
          </p:cNvSpPr>
          <p:nvPr>
            <p:ph idx="1"/>
          </p:nvPr>
        </p:nvSpPr>
        <p:spPr>
          <a:xfrm>
            <a:off x="628650" y="1317489"/>
            <a:ext cx="7886700" cy="4351338"/>
          </a:xfrm>
        </p:spPr>
        <p:txBody>
          <a:bodyPr>
            <a:normAutofit fontScale="92500" lnSpcReduction="20000"/>
          </a:bodyPr>
          <a:lstStyle/>
          <a:p>
            <a:r>
              <a:rPr lang="en-US" dirty="0" smtClean="0">
                <a:latin typeface="Corbel" panose="020B0503020204020204" pitchFamily="34" charset="0"/>
              </a:rPr>
              <a:t>Mission – why we exist</a:t>
            </a:r>
          </a:p>
          <a:p>
            <a:r>
              <a:rPr lang="en-US" dirty="0" smtClean="0">
                <a:latin typeface="Corbel" panose="020B0503020204020204" pitchFamily="34" charset="0"/>
              </a:rPr>
              <a:t>Partnerships</a:t>
            </a:r>
          </a:p>
          <a:p>
            <a:r>
              <a:rPr lang="en-US" dirty="0" smtClean="0">
                <a:latin typeface="Corbel" panose="020B0503020204020204" pitchFamily="34" charset="0"/>
              </a:rPr>
              <a:t>People update</a:t>
            </a:r>
          </a:p>
          <a:p>
            <a:r>
              <a:rPr lang="en-US" dirty="0" smtClean="0">
                <a:latin typeface="Corbel" panose="020B0503020204020204" pitchFamily="34" charset="0"/>
              </a:rPr>
              <a:t>Program Highlights</a:t>
            </a:r>
          </a:p>
          <a:p>
            <a:pPr lvl="1"/>
            <a:r>
              <a:rPr lang="en-US" dirty="0" smtClean="0">
                <a:latin typeface="Corbel" panose="020B0503020204020204" pitchFamily="34" charset="0"/>
              </a:rPr>
              <a:t>Food use residue</a:t>
            </a:r>
          </a:p>
          <a:p>
            <a:pPr lvl="1"/>
            <a:r>
              <a:rPr lang="en-US" dirty="0" smtClean="0">
                <a:latin typeface="Corbel" panose="020B0503020204020204" pitchFamily="34" charset="0"/>
              </a:rPr>
              <a:t>International activities</a:t>
            </a:r>
          </a:p>
          <a:p>
            <a:pPr lvl="1"/>
            <a:r>
              <a:rPr lang="en-US" dirty="0" smtClean="0">
                <a:latin typeface="Corbel" panose="020B0503020204020204" pitchFamily="34" charset="0"/>
              </a:rPr>
              <a:t>Integrated solutions</a:t>
            </a:r>
          </a:p>
          <a:p>
            <a:pPr lvl="1"/>
            <a:r>
              <a:rPr lang="en-US" dirty="0" smtClean="0">
                <a:latin typeface="Corbel" panose="020B0503020204020204" pitchFamily="34" charset="0"/>
              </a:rPr>
              <a:t>Environmental horticulture</a:t>
            </a:r>
          </a:p>
          <a:p>
            <a:r>
              <a:rPr lang="en-US" dirty="0" smtClean="0">
                <a:latin typeface="Corbel" panose="020B0503020204020204" pitchFamily="34" charset="0"/>
              </a:rPr>
              <a:t>Fiscal update &amp; Impacts of Move</a:t>
            </a:r>
          </a:p>
          <a:p>
            <a:r>
              <a:rPr lang="en-US" dirty="0" smtClean="0">
                <a:latin typeface="Corbel" panose="020B0503020204020204" pitchFamily="34" charset="0"/>
              </a:rPr>
              <a:t>Quality</a:t>
            </a:r>
          </a:p>
          <a:p>
            <a:r>
              <a:rPr lang="en-US" dirty="0" smtClean="0">
                <a:latin typeface="Corbel" panose="020B0503020204020204" pitchFamily="34" charset="0"/>
              </a:rPr>
              <a:t>Closing Remarks</a:t>
            </a:r>
          </a:p>
          <a:p>
            <a:endParaRPr lang="en-US" dirty="0" smtClean="0">
              <a:latin typeface="Corbel" panose="020B0503020204020204" pitchFamily="34" charset="0"/>
            </a:endParaRPr>
          </a:p>
          <a:p>
            <a:pPr marL="0" indent="0">
              <a:buNone/>
            </a:pPr>
            <a:endParaRPr lang="en-US" dirty="0">
              <a:latin typeface="Corbel" panose="020B050302020402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47052" y="5943397"/>
            <a:ext cx="936596" cy="544444"/>
          </a:xfrm>
          <a:prstGeom prst="rect">
            <a:avLst/>
          </a:prstGeom>
        </p:spPr>
      </p:pic>
      <p:sp>
        <p:nvSpPr>
          <p:cNvPr id="5" name="Rectangle 4"/>
          <p:cNvSpPr/>
          <p:nvPr/>
        </p:nvSpPr>
        <p:spPr>
          <a:xfrm>
            <a:off x="432707" y="6086397"/>
            <a:ext cx="7300913" cy="167878"/>
          </a:xfrm>
          <a:prstGeom prst="rect">
            <a:avLst/>
          </a:prstGeom>
          <a:solidFill>
            <a:srgbClr val="6C8600"/>
          </a:solidFill>
          <a:ln>
            <a:solidFill>
              <a:srgbClr val="6C8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7989976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5632" y="369602"/>
            <a:ext cx="7886700" cy="617220"/>
          </a:xfrm>
          <a:solidFill>
            <a:srgbClr val="6C8600"/>
          </a:solidFill>
        </p:spPr>
        <p:txBody>
          <a:bodyPr>
            <a:normAutofit fontScale="90000"/>
          </a:bodyPr>
          <a:lstStyle/>
          <a:p>
            <a:pPr algn="ctr"/>
            <a:r>
              <a:rPr lang="en-US" dirty="0" smtClean="0">
                <a:solidFill>
                  <a:schemeClr val="bg1"/>
                </a:solidFill>
                <a:latin typeface="Corbel" panose="020B0503020204020204" pitchFamily="34" charset="0"/>
              </a:rPr>
              <a:t>Impacts of Headquarters Moving</a:t>
            </a:r>
            <a:endParaRPr lang="en-US" dirty="0">
              <a:solidFill>
                <a:schemeClr val="bg1"/>
              </a:solidFill>
              <a:latin typeface="Corbel" panose="020B0503020204020204" pitchFamily="34" charset="0"/>
            </a:endParaRPr>
          </a:p>
        </p:txBody>
      </p:sp>
      <p:sp>
        <p:nvSpPr>
          <p:cNvPr id="14" name="Content Placeholder 2"/>
          <p:cNvSpPr>
            <a:spLocks noGrp="1"/>
          </p:cNvSpPr>
          <p:nvPr>
            <p:ph idx="1"/>
          </p:nvPr>
        </p:nvSpPr>
        <p:spPr>
          <a:xfrm>
            <a:off x="466725" y="1180581"/>
            <a:ext cx="4256107" cy="4108840"/>
          </a:xfrm>
        </p:spPr>
        <p:txBody>
          <a:bodyPr>
            <a:normAutofit fontScale="55000" lnSpcReduction="20000"/>
          </a:bodyPr>
          <a:lstStyle/>
          <a:p>
            <a:r>
              <a:rPr lang="en-US" sz="3300" dirty="0" smtClean="0">
                <a:latin typeface="Corbel" panose="020B0503020204020204" pitchFamily="34" charset="0"/>
              </a:rPr>
              <a:t>Issue:</a:t>
            </a:r>
          </a:p>
          <a:p>
            <a:pPr lvl="1"/>
            <a:r>
              <a:rPr lang="en-US" sz="3300" dirty="0" smtClean="0">
                <a:latin typeface="Corbel" panose="020B0503020204020204" pitchFamily="34" charset="0"/>
              </a:rPr>
              <a:t>Disruption during move</a:t>
            </a:r>
          </a:p>
          <a:p>
            <a:pPr lvl="1"/>
            <a:r>
              <a:rPr lang="en-US" sz="3300" dirty="0" smtClean="0">
                <a:latin typeface="Corbel" panose="020B0503020204020204" pitchFamily="34" charset="0"/>
              </a:rPr>
              <a:t>Must remain operational</a:t>
            </a:r>
          </a:p>
          <a:p>
            <a:pPr lvl="1"/>
            <a:r>
              <a:rPr lang="en-US" sz="3300" dirty="0" smtClean="0">
                <a:latin typeface="Corbel" panose="020B0503020204020204" pitchFamily="34" charset="0"/>
              </a:rPr>
              <a:t>Personnel transitions</a:t>
            </a:r>
          </a:p>
          <a:p>
            <a:r>
              <a:rPr lang="en-US" sz="3300" dirty="0" smtClean="0">
                <a:latin typeface="Corbel" panose="020B0503020204020204" pitchFamily="34" charset="0"/>
              </a:rPr>
              <a:t>Impact:</a:t>
            </a:r>
          </a:p>
          <a:p>
            <a:pPr lvl="1"/>
            <a:r>
              <a:rPr lang="en-US" sz="3300" dirty="0" smtClean="0">
                <a:latin typeface="Corbel" panose="020B0503020204020204" pitchFamily="34" charset="0"/>
              </a:rPr>
              <a:t>Potential impact on registrations, studies and trials</a:t>
            </a:r>
          </a:p>
          <a:p>
            <a:pPr lvl="1"/>
            <a:r>
              <a:rPr lang="en-US" sz="3300" dirty="0" smtClean="0">
                <a:latin typeface="Corbel" panose="020B0503020204020204" pitchFamily="34" charset="0"/>
              </a:rPr>
              <a:t>Loss of institutional knowledge</a:t>
            </a:r>
          </a:p>
          <a:p>
            <a:r>
              <a:rPr lang="en-US" sz="3300" dirty="0" smtClean="0">
                <a:latin typeface="Corbel" panose="020B0503020204020204" pitchFamily="34" charset="0"/>
              </a:rPr>
              <a:t>Strategy:</a:t>
            </a:r>
          </a:p>
          <a:p>
            <a:pPr lvl="1"/>
            <a:r>
              <a:rPr lang="en-US" sz="3300" dirty="0" smtClean="0">
                <a:latin typeface="Corbel" panose="020B0503020204020204" pitchFamily="34" charset="0"/>
              </a:rPr>
              <a:t>Long transition to minimize disruption</a:t>
            </a:r>
          </a:p>
          <a:p>
            <a:pPr lvl="1"/>
            <a:r>
              <a:rPr lang="en-US" sz="3300" dirty="0" smtClean="0">
                <a:latin typeface="Corbel" panose="020B0503020204020204" pitchFamily="34" charset="0"/>
              </a:rPr>
              <a:t>Shadow organization</a:t>
            </a:r>
          </a:p>
          <a:p>
            <a:pPr lvl="1"/>
            <a:r>
              <a:rPr lang="en-US" sz="3300" dirty="0" smtClean="0">
                <a:latin typeface="Corbel" panose="020B0503020204020204" pitchFamily="34" charset="0"/>
              </a:rPr>
              <a:t>Modify structure to better address future specialty crop protection challenges</a:t>
            </a:r>
          </a:p>
          <a:p>
            <a:pPr lvl="1"/>
            <a:endParaRPr lang="en-US" dirty="0" smtClean="0">
              <a:latin typeface="Corbel" panose="020B0503020204020204" pitchFamily="34" charset="0"/>
            </a:endParaRPr>
          </a:p>
          <a:p>
            <a:pPr marL="457200" lvl="1" indent="0">
              <a:buNone/>
            </a:pPr>
            <a:endParaRPr lang="en-US" dirty="0">
              <a:latin typeface="Corbel" panose="020B050302020402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74034" y="5397307"/>
            <a:ext cx="936596" cy="544444"/>
          </a:xfrm>
          <a:prstGeom prst="rect">
            <a:avLst/>
          </a:prstGeom>
        </p:spPr>
      </p:pic>
      <p:sp>
        <p:nvSpPr>
          <p:cNvPr id="5" name="Rectangle 4"/>
          <p:cNvSpPr/>
          <p:nvPr/>
        </p:nvSpPr>
        <p:spPr>
          <a:xfrm>
            <a:off x="628650" y="5489973"/>
            <a:ext cx="7300913" cy="167878"/>
          </a:xfrm>
          <a:prstGeom prst="rect">
            <a:avLst/>
          </a:prstGeom>
          <a:solidFill>
            <a:srgbClr val="6C8600"/>
          </a:solidFill>
          <a:ln>
            <a:solidFill>
              <a:srgbClr val="6C8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grpSp>
        <p:nvGrpSpPr>
          <p:cNvPr id="11" name="Group 10"/>
          <p:cNvGrpSpPr/>
          <p:nvPr/>
        </p:nvGrpSpPr>
        <p:grpSpPr>
          <a:xfrm>
            <a:off x="4653214" y="1964882"/>
            <a:ext cx="3813158" cy="3324539"/>
            <a:chOff x="6204284" y="1476843"/>
            <a:chExt cx="5084211" cy="4432718"/>
          </a:xfrm>
        </p:grpSpPr>
        <p:pic>
          <p:nvPicPr>
            <p:cNvPr id="8" name="Picture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204284" y="1476843"/>
              <a:ext cx="1696645" cy="1480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768238" y="4294288"/>
              <a:ext cx="1520257" cy="1615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ight Arrow 9"/>
            <p:cNvSpPr/>
            <p:nvPr/>
          </p:nvSpPr>
          <p:spPr>
            <a:xfrm rot="2226240">
              <a:off x="6971765" y="3593666"/>
              <a:ext cx="3496631" cy="484632"/>
            </a:xfrm>
            <a:prstGeom prst="rightArrow">
              <a:avLst/>
            </a:prstGeom>
            <a:solidFill>
              <a:srgbClr val="B4DE00"/>
            </a:solidFill>
            <a:ln>
              <a:solidFill>
                <a:srgbClr val="B4D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01872" y="2330083"/>
              <a:ext cx="2563506" cy="1830504"/>
            </a:xfrm>
            <a:prstGeom prst="rect">
              <a:avLst/>
            </a:prstGeom>
          </p:spPr>
        </p:pic>
      </p:grpSp>
    </p:spTree>
    <p:extLst>
      <p:ext uri="{BB962C8B-B14F-4D97-AF65-F5344CB8AC3E}">
        <p14:creationId xmlns:p14="http://schemas.microsoft.com/office/powerpoint/2010/main" val="14457194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531019"/>
            <a:ext cx="7886700" cy="617220"/>
          </a:xfrm>
          <a:solidFill>
            <a:srgbClr val="6C8600"/>
          </a:solidFill>
        </p:spPr>
        <p:txBody>
          <a:bodyPr>
            <a:normAutofit fontScale="90000"/>
          </a:bodyPr>
          <a:lstStyle/>
          <a:p>
            <a:pPr algn="ctr"/>
            <a:r>
              <a:rPr lang="en-US" dirty="0" smtClean="0">
                <a:solidFill>
                  <a:schemeClr val="bg1"/>
                </a:solidFill>
                <a:latin typeface="Corbel" panose="020B0503020204020204" pitchFamily="34" charset="0"/>
              </a:rPr>
              <a:t>Organizational Model</a:t>
            </a:r>
            <a:endParaRPr lang="en-US" dirty="0">
              <a:solidFill>
                <a:schemeClr val="bg1"/>
              </a:solidFill>
              <a:latin typeface="Corbel" panose="020B050302020402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74034" y="5397307"/>
            <a:ext cx="936596" cy="544444"/>
          </a:xfrm>
          <a:prstGeom prst="rect">
            <a:avLst/>
          </a:prstGeom>
        </p:spPr>
      </p:pic>
      <p:sp>
        <p:nvSpPr>
          <p:cNvPr id="5" name="Rectangle 4"/>
          <p:cNvSpPr/>
          <p:nvPr/>
        </p:nvSpPr>
        <p:spPr>
          <a:xfrm>
            <a:off x="628650" y="5489973"/>
            <a:ext cx="7300913" cy="167878"/>
          </a:xfrm>
          <a:prstGeom prst="rect">
            <a:avLst/>
          </a:prstGeom>
          <a:solidFill>
            <a:srgbClr val="6C8600"/>
          </a:solidFill>
          <a:ln>
            <a:solidFill>
              <a:srgbClr val="6C8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graphicFrame>
        <p:nvGraphicFramePr>
          <p:cNvPr id="9" name="Table 8"/>
          <p:cNvGraphicFramePr>
            <a:graphicFrameLocks noGrp="1"/>
          </p:cNvGraphicFramePr>
          <p:nvPr>
            <p:extLst>
              <p:ext uri="{D42A27DB-BD31-4B8C-83A1-F6EECF244321}">
                <p14:modId xmlns:p14="http://schemas.microsoft.com/office/powerpoint/2010/main" val="2554463774"/>
              </p:ext>
            </p:extLst>
          </p:nvPr>
        </p:nvGraphicFramePr>
        <p:xfrm>
          <a:off x="114301" y="1590674"/>
          <a:ext cx="8896329" cy="3514726"/>
        </p:xfrm>
        <a:graphic>
          <a:graphicData uri="http://schemas.openxmlformats.org/drawingml/2006/table">
            <a:tbl>
              <a:tblPr>
                <a:tableStyleId>{5C22544A-7EE6-4342-B048-85BDC9FD1C3A}</a:tableStyleId>
              </a:tblPr>
              <a:tblGrid>
                <a:gridCol w="724095">
                  <a:extLst>
                    <a:ext uri="{9D8B030D-6E8A-4147-A177-3AD203B41FA5}">
                      <a16:colId xmlns:a16="http://schemas.microsoft.com/office/drawing/2014/main" val="1724809560"/>
                    </a:ext>
                  </a:extLst>
                </a:gridCol>
                <a:gridCol w="108615">
                  <a:extLst>
                    <a:ext uri="{9D8B030D-6E8A-4147-A177-3AD203B41FA5}">
                      <a16:colId xmlns:a16="http://schemas.microsoft.com/office/drawing/2014/main" val="1233109320"/>
                    </a:ext>
                  </a:extLst>
                </a:gridCol>
                <a:gridCol w="699959">
                  <a:extLst>
                    <a:ext uri="{9D8B030D-6E8A-4147-A177-3AD203B41FA5}">
                      <a16:colId xmlns:a16="http://schemas.microsoft.com/office/drawing/2014/main" val="3069149391"/>
                    </a:ext>
                  </a:extLst>
                </a:gridCol>
                <a:gridCol w="787452">
                  <a:extLst>
                    <a:ext uri="{9D8B030D-6E8A-4147-A177-3AD203B41FA5}">
                      <a16:colId xmlns:a16="http://schemas.microsoft.com/office/drawing/2014/main" val="2867517218"/>
                    </a:ext>
                  </a:extLst>
                </a:gridCol>
                <a:gridCol w="787452">
                  <a:extLst>
                    <a:ext uri="{9D8B030D-6E8A-4147-A177-3AD203B41FA5}">
                      <a16:colId xmlns:a16="http://schemas.microsoft.com/office/drawing/2014/main" val="3481568815"/>
                    </a:ext>
                  </a:extLst>
                </a:gridCol>
                <a:gridCol w="72409">
                  <a:extLst>
                    <a:ext uri="{9D8B030D-6E8A-4147-A177-3AD203B41FA5}">
                      <a16:colId xmlns:a16="http://schemas.microsoft.com/office/drawing/2014/main" val="3499598092"/>
                    </a:ext>
                  </a:extLst>
                </a:gridCol>
                <a:gridCol w="844777">
                  <a:extLst>
                    <a:ext uri="{9D8B030D-6E8A-4147-A177-3AD203B41FA5}">
                      <a16:colId xmlns:a16="http://schemas.microsoft.com/office/drawing/2014/main" val="203592808"/>
                    </a:ext>
                  </a:extLst>
                </a:gridCol>
                <a:gridCol w="144819">
                  <a:extLst>
                    <a:ext uri="{9D8B030D-6E8A-4147-A177-3AD203B41FA5}">
                      <a16:colId xmlns:a16="http://schemas.microsoft.com/office/drawing/2014/main" val="4145398408"/>
                    </a:ext>
                  </a:extLst>
                </a:gridCol>
                <a:gridCol w="760299">
                  <a:extLst>
                    <a:ext uri="{9D8B030D-6E8A-4147-A177-3AD203B41FA5}">
                      <a16:colId xmlns:a16="http://schemas.microsoft.com/office/drawing/2014/main" val="3825529658"/>
                    </a:ext>
                  </a:extLst>
                </a:gridCol>
                <a:gridCol w="108615">
                  <a:extLst>
                    <a:ext uri="{9D8B030D-6E8A-4147-A177-3AD203B41FA5}">
                      <a16:colId xmlns:a16="http://schemas.microsoft.com/office/drawing/2014/main" val="308935034"/>
                    </a:ext>
                  </a:extLst>
                </a:gridCol>
                <a:gridCol w="579275">
                  <a:extLst>
                    <a:ext uri="{9D8B030D-6E8A-4147-A177-3AD203B41FA5}">
                      <a16:colId xmlns:a16="http://schemas.microsoft.com/office/drawing/2014/main" val="3999626935"/>
                    </a:ext>
                  </a:extLst>
                </a:gridCol>
                <a:gridCol w="99563">
                  <a:extLst>
                    <a:ext uri="{9D8B030D-6E8A-4147-A177-3AD203B41FA5}">
                      <a16:colId xmlns:a16="http://schemas.microsoft.com/office/drawing/2014/main" val="2531073549"/>
                    </a:ext>
                  </a:extLst>
                </a:gridCol>
                <a:gridCol w="663752">
                  <a:extLst>
                    <a:ext uri="{9D8B030D-6E8A-4147-A177-3AD203B41FA5}">
                      <a16:colId xmlns:a16="http://schemas.microsoft.com/office/drawing/2014/main" val="1606252602"/>
                    </a:ext>
                  </a:extLst>
                </a:gridCol>
                <a:gridCol w="84478">
                  <a:extLst>
                    <a:ext uri="{9D8B030D-6E8A-4147-A177-3AD203B41FA5}">
                      <a16:colId xmlns:a16="http://schemas.microsoft.com/office/drawing/2014/main" val="4187551048"/>
                    </a:ext>
                  </a:extLst>
                </a:gridCol>
                <a:gridCol w="653220">
                  <a:extLst>
                    <a:ext uri="{9D8B030D-6E8A-4147-A177-3AD203B41FA5}">
                      <a16:colId xmlns:a16="http://schemas.microsoft.com/office/drawing/2014/main" val="2555298173"/>
                    </a:ext>
                  </a:extLst>
                </a:gridCol>
                <a:gridCol w="33688">
                  <a:extLst>
                    <a:ext uri="{9D8B030D-6E8A-4147-A177-3AD203B41FA5}">
                      <a16:colId xmlns:a16="http://schemas.microsoft.com/office/drawing/2014/main" val="264108431"/>
                    </a:ext>
                  </a:extLst>
                </a:gridCol>
                <a:gridCol w="63358">
                  <a:extLst>
                    <a:ext uri="{9D8B030D-6E8A-4147-A177-3AD203B41FA5}">
                      <a16:colId xmlns:a16="http://schemas.microsoft.com/office/drawing/2014/main" val="749119774"/>
                    </a:ext>
                  </a:extLst>
                </a:gridCol>
                <a:gridCol w="868913">
                  <a:extLst>
                    <a:ext uri="{9D8B030D-6E8A-4147-A177-3AD203B41FA5}">
                      <a16:colId xmlns:a16="http://schemas.microsoft.com/office/drawing/2014/main" val="1818430892"/>
                    </a:ext>
                  </a:extLst>
                </a:gridCol>
                <a:gridCol w="135769">
                  <a:extLst>
                    <a:ext uri="{9D8B030D-6E8A-4147-A177-3AD203B41FA5}">
                      <a16:colId xmlns:a16="http://schemas.microsoft.com/office/drawing/2014/main" val="1288584728"/>
                    </a:ext>
                  </a:extLst>
                </a:gridCol>
                <a:gridCol w="675821">
                  <a:extLst>
                    <a:ext uri="{9D8B030D-6E8A-4147-A177-3AD203B41FA5}">
                      <a16:colId xmlns:a16="http://schemas.microsoft.com/office/drawing/2014/main" val="2743674550"/>
                    </a:ext>
                  </a:extLst>
                </a:gridCol>
              </a:tblGrid>
              <a:tr h="273773">
                <a:tc gridSpan="20">
                  <a:txBody>
                    <a:bodyPr/>
                    <a:lstStyle/>
                    <a:p>
                      <a:pPr algn="ctr" fontAlgn="ctr"/>
                      <a:r>
                        <a:rPr lang="en-US" sz="800" u="none" strike="noStrike" dirty="0">
                          <a:ln>
                            <a:solidFill>
                              <a:sysClr val="windowText" lastClr="000000"/>
                            </a:solidFill>
                          </a:ln>
                          <a:effectLst/>
                        </a:rPr>
                        <a:t>Executive Director </a:t>
                      </a:r>
                      <a:endParaRPr lang="en-US" sz="800" b="1" i="0" u="none" strike="noStrike" dirty="0">
                        <a:ln>
                          <a:solidFill>
                            <a:sysClr val="windowText" lastClr="000000"/>
                          </a:solidFill>
                        </a:ln>
                        <a:solidFill>
                          <a:srgbClr val="000000"/>
                        </a:solidFill>
                        <a:effectLst/>
                        <a:latin typeface="Arial" panose="020B0604020202020204" pitchFamily="34" charset="0"/>
                      </a:endParaRPr>
                    </a:p>
                  </a:txBody>
                  <a:tcPr marL="7144" marR="7144" marT="7144" marB="0" anchor="ctr">
                    <a:solidFill>
                      <a:srgbClr val="92D05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977818267"/>
                  </a:ext>
                </a:extLst>
              </a:tr>
              <a:tr h="242484">
                <a:tc>
                  <a:txBody>
                    <a:bodyPr/>
                    <a:lstStyle/>
                    <a:p>
                      <a:pPr algn="l" fontAlgn="b"/>
                      <a:endParaRPr lang="en-US" sz="800" b="0" i="0" u="none" strike="noStrike">
                        <a:solidFill>
                          <a:srgbClr val="000000"/>
                        </a:solidFill>
                        <a:effectLst/>
                        <a:latin typeface="Calibri" panose="020F0502020204030204" pitchFamily="34" charset="0"/>
                      </a:endParaRPr>
                    </a:p>
                  </a:txBody>
                  <a:tcPr marL="7144" marR="7144" marT="7144"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7144" marR="7144" marT="7144" marB="0" anchor="b"/>
                </a:tc>
                <a:tc>
                  <a:txBody>
                    <a:bodyPr/>
                    <a:lstStyle/>
                    <a:p>
                      <a:pPr algn="l" fontAlgn="b"/>
                      <a:endParaRPr lang="en-US" sz="800" b="0" i="0" u="none" strike="noStrike" dirty="0">
                        <a:solidFill>
                          <a:srgbClr val="000000"/>
                        </a:solidFill>
                        <a:effectLst/>
                        <a:latin typeface="Arial" panose="020B0604020202020204" pitchFamily="34" charset="0"/>
                      </a:endParaRPr>
                    </a:p>
                  </a:txBody>
                  <a:tcPr marL="7144" marR="7144" marT="7144" marB="0" anchor="b"/>
                </a:tc>
                <a:tc>
                  <a:txBody>
                    <a:bodyPr/>
                    <a:lstStyle/>
                    <a:p>
                      <a:pPr algn="l" fontAlgn="b"/>
                      <a:endParaRPr lang="en-US" sz="800" b="1" i="0" u="none" strike="noStrike" dirty="0">
                        <a:solidFill>
                          <a:srgbClr val="000000"/>
                        </a:solidFill>
                        <a:effectLst/>
                        <a:latin typeface="Arial" panose="020B0604020202020204" pitchFamily="34" charset="0"/>
                      </a:endParaRPr>
                    </a:p>
                  </a:txBody>
                  <a:tcPr marL="7144" marR="7144" marT="7144" marB="0" anchor="b"/>
                </a:tc>
                <a:tc>
                  <a:txBody>
                    <a:bodyPr/>
                    <a:lstStyle/>
                    <a:p>
                      <a:pPr algn="l" fontAlgn="b"/>
                      <a:endParaRPr lang="en-US" sz="800" b="1" i="0" u="none" strike="noStrike" dirty="0">
                        <a:solidFill>
                          <a:srgbClr val="000000"/>
                        </a:solidFill>
                        <a:effectLst/>
                        <a:latin typeface="Arial" panose="020B0604020202020204" pitchFamily="34" charset="0"/>
                      </a:endParaRPr>
                    </a:p>
                  </a:txBody>
                  <a:tcPr marL="7144" marR="7144" marT="7144" marB="0" anchor="b"/>
                </a:tc>
                <a:tc>
                  <a:txBody>
                    <a:bodyPr/>
                    <a:lstStyle/>
                    <a:p>
                      <a:pPr algn="l" fontAlgn="b"/>
                      <a:endParaRPr lang="en-US" sz="800" b="1" i="0" u="none" strike="noStrike" dirty="0">
                        <a:solidFill>
                          <a:srgbClr val="000000"/>
                        </a:solidFill>
                        <a:effectLst/>
                        <a:latin typeface="Arial" panose="020B0604020202020204" pitchFamily="34" charset="0"/>
                      </a:endParaRPr>
                    </a:p>
                  </a:txBody>
                  <a:tcPr marL="7144" marR="7144" marT="7144" marB="0" anchor="b"/>
                </a:tc>
                <a:tc>
                  <a:txBody>
                    <a:bodyPr/>
                    <a:lstStyle/>
                    <a:p>
                      <a:pPr algn="ctr" fontAlgn="ctr"/>
                      <a:endParaRPr lang="en-US" sz="800" b="1" i="0" u="none" strike="noStrike" dirty="0">
                        <a:solidFill>
                          <a:srgbClr val="000000"/>
                        </a:solidFill>
                        <a:effectLst/>
                        <a:latin typeface="Arial" panose="020B0604020202020204" pitchFamily="34" charset="0"/>
                      </a:endParaRPr>
                    </a:p>
                  </a:txBody>
                  <a:tcPr marL="7144" marR="7144" marT="7144" marB="0" anchor="ctr"/>
                </a:tc>
                <a:tc>
                  <a:txBody>
                    <a:bodyPr/>
                    <a:lstStyle/>
                    <a:p>
                      <a:pPr algn="l" fontAlgn="b"/>
                      <a:endParaRPr lang="en-US" sz="800" b="1" i="0" u="none" strike="noStrike" dirty="0">
                        <a:solidFill>
                          <a:srgbClr val="000000"/>
                        </a:solidFill>
                        <a:effectLst/>
                        <a:latin typeface="Arial" panose="020B0604020202020204" pitchFamily="34" charset="0"/>
                      </a:endParaRPr>
                    </a:p>
                  </a:txBody>
                  <a:tcPr marL="7144" marR="7144" marT="7144" marB="0" anchor="b"/>
                </a:tc>
                <a:tc>
                  <a:txBody>
                    <a:bodyPr/>
                    <a:lstStyle/>
                    <a:p>
                      <a:pPr algn="l" fontAlgn="b"/>
                      <a:endParaRPr lang="en-US" sz="800" b="1" i="0" u="none" strike="noStrike" dirty="0">
                        <a:solidFill>
                          <a:srgbClr val="000000"/>
                        </a:solidFill>
                        <a:effectLst/>
                        <a:latin typeface="Arial" panose="020B0604020202020204" pitchFamily="34" charset="0"/>
                      </a:endParaRPr>
                    </a:p>
                  </a:txBody>
                  <a:tcPr marL="7144" marR="7144" marT="7144" marB="0" anchor="b"/>
                </a:tc>
                <a:tc>
                  <a:txBody>
                    <a:bodyPr/>
                    <a:lstStyle/>
                    <a:p>
                      <a:pPr algn="l" fontAlgn="b"/>
                      <a:endParaRPr lang="en-US" sz="800" b="1" i="0" u="none" strike="noStrike" dirty="0">
                        <a:solidFill>
                          <a:srgbClr val="000000"/>
                        </a:solidFill>
                        <a:effectLst/>
                        <a:latin typeface="Arial" panose="020B0604020202020204" pitchFamily="34" charset="0"/>
                      </a:endParaRPr>
                    </a:p>
                  </a:txBody>
                  <a:tcPr marL="7144" marR="7144" marT="7144" marB="0" anchor="b"/>
                </a:tc>
                <a:tc>
                  <a:txBody>
                    <a:bodyPr/>
                    <a:lstStyle/>
                    <a:p>
                      <a:pPr algn="l" fontAlgn="b"/>
                      <a:endParaRPr lang="en-US" sz="800" b="1" i="0" u="none" strike="noStrike" dirty="0">
                        <a:solidFill>
                          <a:srgbClr val="000000"/>
                        </a:solidFill>
                        <a:effectLst/>
                        <a:latin typeface="Arial" panose="020B0604020202020204" pitchFamily="34" charset="0"/>
                      </a:endParaRPr>
                    </a:p>
                  </a:txBody>
                  <a:tcPr marL="7144" marR="7144" marT="7144" marB="0" anchor="b"/>
                </a:tc>
                <a:tc>
                  <a:txBody>
                    <a:bodyPr/>
                    <a:lstStyle/>
                    <a:p>
                      <a:pPr algn="l" fontAlgn="b"/>
                      <a:endParaRPr lang="en-US" sz="800" b="1" i="0" u="none" strike="noStrike" dirty="0">
                        <a:solidFill>
                          <a:srgbClr val="000000"/>
                        </a:solidFill>
                        <a:effectLst/>
                        <a:latin typeface="Arial" panose="020B0604020202020204" pitchFamily="34" charset="0"/>
                      </a:endParaRPr>
                    </a:p>
                  </a:txBody>
                  <a:tcPr marL="7144" marR="7144" marT="7144" marB="0" anchor="b"/>
                </a:tc>
                <a:tc>
                  <a:txBody>
                    <a:bodyPr/>
                    <a:lstStyle/>
                    <a:p>
                      <a:pPr algn="l" fontAlgn="b"/>
                      <a:endParaRPr lang="en-US" sz="800" b="1" i="0" u="none" strike="noStrike">
                        <a:solidFill>
                          <a:srgbClr val="000000"/>
                        </a:solidFill>
                        <a:effectLst/>
                        <a:latin typeface="Arial" panose="020B0604020202020204" pitchFamily="34" charset="0"/>
                      </a:endParaRPr>
                    </a:p>
                  </a:txBody>
                  <a:tcPr marL="7144" marR="7144" marT="7144" marB="0" anchor="b"/>
                </a:tc>
                <a:tc>
                  <a:txBody>
                    <a:bodyPr/>
                    <a:lstStyle/>
                    <a:p>
                      <a:pPr algn="l" fontAlgn="b"/>
                      <a:endParaRPr lang="en-US" sz="800" b="1" i="0" u="none" strike="noStrike">
                        <a:solidFill>
                          <a:srgbClr val="000000"/>
                        </a:solidFill>
                        <a:effectLst/>
                        <a:latin typeface="Arial" panose="020B0604020202020204" pitchFamily="34" charset="0"/>
                      </a:endParaRPr>
                    </a:p>
                  </a:txBody>
                  <a:tcPr marL="7144" marR="7144" marT="7144" marB="0" anchor="b"/>
                </a:tc>
                <a:tc gridSpan="2">
                  <a:txBody>
                    <a:bodyPr/>
                    <a:lstStyle/>
                    <a:p>
                      <a:pPr algn="l" fontAlgn="b"/>
                      <a:endParaRPr lang="en-US" sz="800" b="1" i="0" u="none" strike="noStrike">
                        <a:solidFill>
                          <a:srgbClr val="000000"/>
                        </a:solidFill>
                        <a:effectLst/>
                        <a:latin typeface="Arial" panose="020B0604020202020204" pitchFamily="34" charset="0"/>
                      </a:endParaRPr>
                    </a:p>
                  </a:txBody>
                  <a:tcPr marL="7144" marR="7144" marT="7144" marB="0" anchor="b"/>
                </a:tc>
                <a:tc hMerge="1">
                  <a:txBody>
                    <a:bodyPr/>
                    <a:lstStyle/>
                    <a:p>
                      <a:endParaRPr lang="en-US"/>
                    </a:p>
                  </a:txBody>
                  <a:tcPr/>
                </a:tc>
                <a:tc>
                  <a:txBody>
                    <a:bodyPr/>
                    <a:lstStyle/>
                    <a:p>
                      <a:pPr algn="l" fontAlgn="b"/>
                      <a:endParaRPr lang="en-US" sz="800" b="1" i="0" u="none" strike="noStrike">
                        <a:solidFill>
                          <a:srgbClr val="000000"/>
                        </a:solidFill>
                        <a:effectLst/>
                        <a:latin typeface="Arial" panose="020B0604020202020204" pitchFamily="34" charset="0"/>
                      </a:endParaRPr>
                    </a:p>
                  </a:txBody>
                  <a:tcPr marL="7144" marR="7144" marT="7144" marB="0" anchor="b"/>
                </a:tc>
                <a:tc>
                  <a:txBody>
                    <a:bodyPr/>
                    <a:lstStyle/>
                    <a:p>
                      <a:pPr algn="l" fontAlgn="b"/>
                      <a:endParaRPr lang="en-US" sz="800" b="1" i="0" u="none" strike="noStrike" dirty="0">
                        <a:solidFill>
                          <a:srgbClr val="000000"/>
                        </a:solidFill>
                        <a:effectLst/>
                        <a:latin typeface="Arial" panose="020B0604020202020204" pitchFamily="34" charset="0"/>
                      </a:endParaRPr>
                    </a:p>
                  </a:txBody>
                  <a:tcPr marL="7144" marR="7144" marT="7144" marB="0" anchor="b"/>
                </a:tc>
                <a:tc>
                  <a:txBody>
                    <a:bodyPr/>
                    <a:lstStyle/>
                    <a:p>
                      <a:pPr algn="l" fontAlgn="b"/>
                      <a:endParaRPr lang="en-US" sz="800" b="1" i="0" u="none" strike="noStrike">
                        <a:solidFill>
                          <a:srgbClr val="000000"/>
                        </a:solidFill>
                        <a:effectLst/>
                        <a:latin typeface="Arial" panose="020B0604020202020204" pitchFamily="34" charset="0"/>
                      </a:endParaRPr>
                    </a:p>
                  </a:txBody>
                  <a:tcPr marL="7144" marR="7144" marT="7144" marB="0" anchor="b"/>
                </a:tc>
                <a:tc>
                  <a:txBody>
                    <a:bodyPr/>
                    <a:lstStyle/>
                    <a:p>
                      <a:pPr algn="l" fontAlgn="b"/>
                      <a:endParaRPr lang="en-US" sz="800" b="1" i="0" u="none" strike="noStrike" dirty="0">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1589913802"/>
                  </a:ext>
                </a:extLst>
              </a:tr>
              <a:tr h="534511">
                <a:tc gridSpan="5">
                  <a:txBody>
                    <a:bodyPr/>
                    <a:lstStyle/>
                    <a:p>
                      <a:pPr algn="ctr" fontAlgn="ctr"/>
                      <a:r>
                        <a:rPr lang="en-US" sz="800" u="none" strike="noStrike" dirty="0">
                          <a:ln>
                            <a:solidFill>
                              <a:sysClr val="windowText" lastClr="000000"/>
                            </a:solidFill>
                          </a:ln>
                          <a:effectLst/>
                        </a:rPr>
                        <a:t>Research Program Manger </a:t>
                      </a:r>
                      <a:endParaRPr lang="en-US" sz="800" b="1" i="0" u="none" strike="noStrike" dirty="0">
                        <a:ln>
                          <a:solidFill>
                            <a:sysClr val="windowText" lastClr="000000"/>
                          </a:solidFill>
                        </a:ln>
                        <a:solidFill>
                          <a:srgbClr val="000000"/>
                        </a:solidFill>
                        <a:effectLst/>
                        <a:latin typeface="Arial" panose="020B0604020202020204" pitchFamily="34" charset="0"/>
                      </a:endParaRPr>
                    </a:p>
                  </a:txBody>
                  <a:tcPr marL="7144" marR="7144" marT="7144" marB="0" anchor="ctr">
                    <a:solidFill>
                      <a:srgbClr val="92D05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800" b="1" i="0" u="none" strike="noStrike">
                        <a:ln>
                          <a:solidFill>
                            <a:sysClr val="windowText" lastClr="000000"/>
                          </a:solidFill>
                        </a:ln>
                        <a:solidFill>
                          <a:srgbClr val="000000"/>
                        </a:solidFill>
                        <a:effectLst/>
                        <a:latin typeface="Arial" panose="020B0604020202020204" pitchFamily="34" charset="0"/>
                      </a:endParaRPr>
                    </a:p>
                  </a:txBody>
                  <a:tcPr marL="7144" marR="7144" marT="7144" marB="0" anchor="b"/>
                </a:tc>
                <a:tc>
                  <a:txBody>
                    <a:bodyPr/>
                    <a:lstStyle/>
                    <a:p>
                      <a:pPr algn="ctr" fontAlgn="ctr"/>
                      <a:r>
                        <a:rPr lang="en-US" sz="800" u="none" strike="noStrike" dirty="0">
                          <a:ln>
                            <a:solidFill>
                              <a:sysClr val="windowText" lastClr="000000"/>
                            </a:solidFill>
                          </a:ln>
                          <a:effectLst/>
                        </a:rPr>
                        <a:t>Operations Manager</a:t>
                      </a:r>
                      <a:endParaRPr lang="en-US" sz="800" b="1" i="0" u="none" strike="noStrike" dirty="0">
                        <a:ln>
                          <a:solidFill>
                            <a:sysClr val="windowText" lastClr="000000"/>
                          </a:solidFill>
                        </a:ln>
                        <a:solidFill>
                          <a:srgbClr val="000000"/>
                        </a:solidFill>
                        <a:effectLst/>
                        <a:latin typeface="Arial" panose="020B0604020202020204" pitchFamily="34" charset="0"/>
                      </a:endParaRPr>
                    </a:p>
                  </a:txBody>
                  <a:tcPr marL="7144" marR="7144" marT="7144" marB="0" anchor="ctr">
                    <a:solidFill>
                      <a:srgbClr val="92D050"/>
                    </a:solidFill>
                  </a:tcPr>
                </a:tc>
                <a:tc>
                  <a:txBody>
                    <a:bodyPr/>
                    <a:lstStyle/>
                    <a:p>
                      <a:pPr algn="l" fontAlgn="b"/>
                      <a:endParaRPr lang="en-US" sz="800" b="1" i="0" u="none" strike="noStrike" dirty="0">
                        <a:ln>
                          <a:solidFill>
                            <a:sysClr val="windowText" lastClr="000000"/>
                          </a:solidFill>
                        </a:ln>
                        <a:solidFill>
                          <a:srgbClr val="000000"/>
                        </a:solidFill>
                        <a:effectLst/>
                        <a:latin typeface="Arial" panose="020B0604020202020204" pitchFamily="34" charset="0"/>
                      </a:endParaRPr>
                    </a:p>
                  </a:txBody>
                  <a:tcPr marL="7144" marR="7144" marT="7144" marB="0" anchor="b"/>
                </a:tc>
                <a:tc>
                  <a:txBody>
                    <a:bodyPr/>
                    <a:lstStyle/>
                    <a:p>
                      <a:pPr algn="ctr" fontAlgn="ctr"/>
                      <a:r>
                        <a:rPr lang="en-US" sz="800" u="none" strike="noStrike" dirty="0">
                          <a:ln>
                            <a:solidFill>
                              <a:sysClr val="windowText" lastClr="000000"/>
                            </a:solidFill>
                          </a:ln>
                          <a:effectLst/>
                        </a:rPr>
                        <a:t>QA Manager</a:t>
                      </a:r>
                      <a:endParaRPr lang="en-US" sz="800" b="1" i="0" u="none" strike="noStrike" dirty="0">
                        <a:ln>
                          <a:solidFill>
                            <a:sysClr val="windowText" lastClr="000000"/>
                          </a:solidFill>
                        </a:ln>
                        <a:solidFill>
                          <a:srgbClr val="000000"/>
                        </a:solidFill>
                        <a:effectLst/>
                        <a:latin typeface="Arial" panose="020B0604020202020204" pitchFamily="34" charset="0"/>
                      </a:endParaRPr>
                    </a:p>
                  </a:txBody>
                  <a:tcPr marL="7144" marR="7144" marT="7144" marB="0" anchor="ctr">
                    <a:solidFill>
                      <a:srgbClr val="92D050"/>
                    </a:solidFill>
                  </a:tcPr>
                </a:tc>
                <a:tc>
                  <a:txBody>
                    <a:bodyPr/>
                    <a:lstStyle/>
                    <a:p>
                      <a:pPr algn="ctr" fontAlgn="ctr"/>
                      <a:endParaRPr lang="en-US" sz="800" b="1" i="0" u="none" strike="noStrike">
                        <a:ln>
                          <a:solidFill>
                            <a:sysClr val="windowText" lastClr="000000"/>
                          </a:solidFill>
                        </a:ln>
                        <a:solidFill>
                          <a:srgbClr val="000000"/>
                        </a:solidFill>
                        <a:effectLst/>
                        <a:latin typeface="Arial" panose="020B0604020202020204" pitchFamily="34" charset="0"/>
                      </a:endParaRPr>
                    </a:p>
                  </a:txBody>
                  <a:tcPr marL="7144" marR="7144" marT="7144" marB="0" anchor="ctr"/>
                </a:tc>
                <a:tc gridSpan="10">
                  <a:txBody>
                    <a:bodyPr/>
                    <a:lstStyle/>
                    <a:p>
                      <a:pPr algn="ctr" fontAlgn="ctr"/>
                      <a:r>
                        <a:rPr lang="en-US" sz="800" u="none" strike="noStrike" dirty="0">
                          <a:ln>
                            <a:solidFill>
                              <a:sysClr val="windowText" lastClr="000000"/>
                            </a:solidFill>
                          </a:ln>
                          <a:effectLst/>
                        </a:rPr>
                        <a:t>Senior Assoc. Director-Regulatory        </a:t>
                      </a:r>
                      <a:endParaRPr lang="en-US" sz="800" b="1" i="0" u="none" strike="noStrike" dirty="0">
                        <a:ln>
                          <a:solidFill>
                            <a:sysClr val="windowText" lastClr="000000"/>
                          </a:solidFill>
                        </a:ln>
                        <a:solidFill>
                          <a:srgbClr val="000000"/>
                        </a:solidFill>
                        <a:effectLst/>
                        <a:latin typeface="Arial" panose="020B0604020202020204" pitchFamily="34" charset="0"/>
                      </a:endParaRPr>
                    </a:p>
                  </a:txBody>
                  <a:tcPr marL="7144" marR="7144" marT="7144" marB="0" anchor="ctr">
                    <a:solidFill>
                      <a:srgbClr val="92D05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033371416"/>
                  </a:ext>
                </a:extLst>
              </a:tr>
              <a:tr h="834356">
                <a:tc>
                  <a:txBody>
                    <a:bodyPr/>
                    <a:lstStyle/>
                    <a:p>
                      <a:pPr algn="ctr" fontAlgn="ctr"/>
                      <a:r>
                        <a:rPr lang="en-US" sz="800" u="none" strike="noStrike" dirty="0">
                          <a:ln>
                            <a:solidFill>
                              <a:sysClr val="windowText" lastClr="000000"/>
                            </a:solidFill>
                          </a:ln>
                          <a:effectLst/>
                        </a:rPr>
                        <a:t>EH Manager </a:t>
                      </a:r>
                      <a:endParaRPr lang="en-US" sz="800" b="1" i="0" u="none" strike="noStrike" dirty="0">
                        <a:ln>
                          <a:solidFill>
                            <a:sysClr val="windowText" lastClr="000000"/>
                          </a:solidFill>
                        </a:ln>
                        <a:solidFill>
                          <a:srgbClr val="000000"/>
                        </a:solidFill>
                        <a:effectLst/>
                        <a:latin typeface="Arial" panose="020B0604020202020204" pitchFamily="34" charset="0"/>
                      </a:endParaRPr>
                    </a:p>
                  </a:txBody>
                  <a:tcPr marL="7144" marR="7144" marT="7144" marB="0" anchor="ctr">
                    <a:solidFill>
                      <a:srgbClr val="92D050"/>
                    </a:solidFill>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7144" marR="7144" marT="7144" marB="0" anchor="ctr"/>
                </a:tc>
                <a:tc>
                  <a:txBody>
                    <a:bodyPr/>
                    <a:lstStyle/>
                    <a:p>
                      <a:pPr algn="ctr" fontAlgn="ctr"/>
                      <a:r>
                        <a:rPr lang="en-US" sz="800" u="none" strike="noStrike" dirty="0">
                          <a:ln>
                            <a:solidFill>
                              <a:sysClr val="windowText" lastClr="000000"/>
                            </a:solidFill>
                          </a:ln>
                          <a:effectLst/>
                        </a:rPr>
                        <a:t> Weed Scientist</a:t>
                      </a:r>
                      <a:endParaRPr lang="en-US" sz="800" b="1" i="0" u="none" strike="noStrike" dirty="0">
                        <a:ln>
                          <a:solidFill>
                            <a:sysClr val="windowText" lastClr="000000"/>
                          </a:solidFill>
                        </a:ln>
                        <a:solidFill>
                          <a:srgbClr val="000000"/>
                        </a:solidFill>
                        <a:effectLst/>
                        <a:latin typeface="Arial" panose="020B0604020202020204" pitchFamily="34" charset="0"/>
                      </a:endParaRPr>
                    </a:p>
                  </a:txBody>
                  <a:tcPr marL="7144" marR="7144" marT="7144" marB="0" anchor="ctr">
                    <a:solidFill>
                      <a:srgbClr val="92D050"/>
                    </a:solidFill>
                  </a:tcPr>
                </a:tc>
                <a:tc>
                  <a:txBody>
                    <a:bodyPr/>
                    <a:lstStyle/>
                    <a:p>
                      <a:pPr algn="ctr" fontAlgn="ctr"/>
                      <a:r>
                        <a:rPr lang="en-US" sz="800" u="none" strike="noStrike" dirty="0">
                          <a:ln>
                            <a:solidFill>
                              <a:sysClr val="windowText" lastClr="000000"/>
                            </a:solidFill>
                          </a:ln>
                          <a:effectLst/>
                        </a:rPr>
                        <a:t> </a:t>
                      </a:r>
                      <a:r>
                        <a:rPr lang="en-US" sz="800" u="none" strike="noStrike" dirty="0" smtClean="0">
                          <a:ln>
                            <a:solidFill>
                              <a:sysClr val="windowText" lastClr="000000"/>
                            </a:solidFill>
                          </a:ln>
                          <a:effectLst/>
                        </a:rPr>
                        <a:t>Entomology</a:t>
                      </a:r>
                      <a:endParaRPr lang="en-US" sz="800" b="1" i="0" u="none" strike="noStrike" dirty="0">
                        <a:ln>
                          <a:solidFill>
                            <a:sysClr val="windowText" lastClr="000000"/>
                          </a:solidFill>
                        </a:ln>
                        <a:solidFill>
                          <a:srgbClr val="000000"/>
                        </a:solidFill>
                        <a:effectLst/>
                        <a:latin typeface="Arial" panose="020B0604020202020204" pitchFamily="34" charset="0"/>
                      </a:endParaRPr>
                    </a:p>
                  </a:txBody>
                  <a:tcPr marL="7144" marR="7144" marT="7144" marB="0" anchor="ctr">
                    <a:solidFill>
                      <a:srgbClr val="92D050"/>
                    </a:solidFill>
                  </a:tcPr>
                </a:tc>
                <a:tc>
                  <a:txBody>
                    <a:bodyPr/>
                    <a:lstStyle/>
                    <a:p>
                      <a:pPr algn="ctr" fontAlgn="ctr"/>
                      <a:r>
                        <a:rPr lang="en-US" sz="800" u="none" strike="noStrike" dirty="0">
                          <a:ln>
                            <a:solidFill>
                              <a:sysClr val="windowText" lastClr="000000"/>
                            </a:solidFill>
                          </a:ln>
                          <a:effectLst/>
                        </a:rPr>
                        <a:t> Plant Pathologist </a:t>
                      </a:r>
                      <a:endParaRPr lang="en-US" sz="800" b="1" i="0" u="none" strike="noStrike" dirty="0">
                        <a:ln>
                          <a:solidFill>
                            <a:sysClr val="windowText" lastClr="000000"/>
                          </a:solidFill>
                        </a:ln>
                        <a:solidFill>
                          <a:srgbClr val="000000"/>
                        </a:solidFill>
                        <a:effectLst/>
                        <a:latin typeface="Arial" panose="020B0604020202020204" pitchFamily="34" charset="0"/>
                      </a:endParaRPr>
                    </a:p>
                  </a:txBody>
                  <a:tcPr marL="7144" marR="7144" marT="7144" marB="0" anchor="ctr">
                    <a:solidFill>
                      <a:srgbClr val="92D050"/>
                    </a:solidFill>
                  </a:tcPr>
                </a:tc>
                <a:tc>
                  <a:txBody>
                    <a:bodyPr/>
                    <a:lstStyle/>
                    <a:p>
                      <a:pPr algn="ctr" fontAlgn="ctr"/>
                      <a:endParaRPr lang="en-US" sz="800" b="1" i="0" u="none" strike="noStrike" dirty="0">
                        <a:ln>
                          <a:solidFill>
                            <a:sysClr val="windowText" lastClr="000000"/>
                          </a:solidFill>
                        </a:ln>
                        <a:solidFill>
                          <a:srgbClr val="000000"/>
                        </a:solidFill>
                        <a:effectLst/>
                        <a:latin typeface="Calibri" panose="020F0502020204030204" pitchFamily="34" charset="0"/>
                      </a:endParaRPr>
                    </a:p>
                  </a:txBody>
                  <a:tcPr marL="7144" marR="7144" marT="7144" marB="0" anchor="ctr">
                    <a:noFill/>
                  </a:tcPr>
                </a:tc>
                <a:tc>
                  <a:txBody>
                    <a:bodyPr/>
                    <a:lstStyle/>
                    <a:p>
                      <a:pPr algn="ctr" fontAlgn="ctr"/>
                      <a:r>
                        <a:rPr lang="en-US" sz="800" u="none" strike="noStrike" dirty="0">
                          <a:ln>
                            <a:solidFill>
                              <a:sysClr val="windowText" lastClr="000000"/>
                            </a:solidFill>
                          </a:ln>
                          <a:effectLst/>
                        </a:rPr>
                        <a:t>Business Services Coordinator</a:t>
                      </a:r>
                      <a:endParaRPr lang="en-US" sz="800" b="1" i="0" u="none" strike="noStrike" dirty="0">
                        <a:ln>
                          <a:solidFill>
                            <a:sysClr val="windowText" lastClr="000000"/>
                          </a:solidFill>
                        </a:ln>
                        <a:solidFill>
                          <a:srgbClr val="000000"/>
                        </a:solidFill>
                        <a:effectLst/>
                        <a:latin typeface="Arial" panose="020B0604020202020204" pitchFamily="34" charset="0"/>
                      </a:endParaRPr>
                    </a:p>
                  </a:txBody>
                  <a:tcPr marL="7144" marR="7144" marT="7144" marB="0" anchor="ctr">
                    <a:solidFill>
                      <a:srgbClr val="92D050"/>
                    </a:solidFill>
                  </a:tcPr>
                </a:tc>
                <a:tc>
                  <a:txBody>
                    <a:bodyPr/>
                    <a:lstStyle/>
                    <a:p>
                      <a:pPr algn="ctr" fontAlgn="ctr"/>
                      <a:endParaRPr lang="en-US" sz="800" b="1" i="0" u="none" strike="noStrike" dirty="0">
                        <a:ln>
                          <a:solidFill>
                            <a:sysClr val="windowText" lastClr="000000"/>
                          </a:solidFill>
                        </a:ln>
                        <a:solidFill>
                          <a:srgbClr val="000000"/>
                        </a:solidFill>
                        <a:effectLst/>
                        <a:latin typeface="Calibri" panose="020F0502020204030204" pitchFamily="34" charset="0"/>
                      </a:endParaRPr>
                    </a:p>
                  </a:txBody>
                  <a:tcPr marL="7144" marR="7144" marT="7144" marB="0" anchor="ctr"/>
                </a:tc>
                <a:tc>
                  <a:txBody>
                    <a:bodyPr/>
                    <a:lstStyle/>
                    <a:p>
                      <a:pPr algn="ctr" fontAlgn="ctr"/>
                      <a:r>
                        <a:rPr lang="en-US" sz="800" u="none" strike="noStrike" dirty="0">
                          <a:ln>
                            <a:solidFill>
                              <a:sysClr val="windowText" lastClr="000000"/>
                            </a:solidFill>
                          </a:ln>
                          <a:effectLst/>
                        </a:rPr>
                        <a:t>QA Auditor-HQ </a:t>
                      </a:r>
                      <a:endParaRPr lang="en-US" sz="800" b="1" i="0" u="none" strike="noStrike" dirty="0">
                        <a:ln>
                          <a:solidFill>
                            <a:sysClr val="windowText" lastClr="000000"/>
                          </a:solidFill>
                        </a:ln>
                        <a:solidFill>
                          <a:srgbClr val="000000"/>
                        </a:solidFill>
                        <a:effectLst/>
                        <a:latin typeface="Arial" panose="020B0604020202020204" pitchFamily="34" charset="0"/>
                      </a:endParaRPr>
                    </a:p>
                  </a:txBody>
                  <a:tcPr marL="7144" marR="7144" marT="7144" marB="0" anchor="ctr">
                    <a:solidFill>
                      <a:srgbClr val="92D050"/>
                    </a:solidFill>
                  </a:tcPr>
                </a:tc>
                <a:tc>
                  <a:txBody>
                    <a:bodyPr/>
                    <a:lstStyle/>
                    <a:p>
                      <a:pPr algn="ctr" fontAlgn="ctr"/>
                      <a:endParaRPr lang="en-US" sz="800" b="1" i="0" u="none" strike="noStrike">
                        <a:ln>
                          <a:solidFill>
                            <a:sysClr val="windowText" lastClr="000000"/>
                          </a:solidFill>
                        </a:ln>
                        <a:solidFill>
                          <a:srgbClr val="000000"/>
                        </a:solidFill>
                        <a:effectLst/>
                        <a:latin typeface="Arial" panose="020B0604020202020204" pitchFamily="34" charset="0"/>
                      </a:endParaRPr>
                    </a:p>
                  </a:txBody>
                  <a:tcPr marL="7144" marR="7144" marT="7144" marB="0" anchor="ctr"/>
                </a:tc>
                <a:tc gridSpan="5">
                  <a:txBody>
                    <a:bodyPr/>
                    <a:lstStyle/>
                    <a:p>
                      <a:pPr algn="ctr" fontAlgn="ctr"/>
                      <a:r>
                        <a:rPr lang="en-US" sz="800" u="none" strike="noStrike" dirty="0" smtClean="0">
                          <a:ln>
                            <a:solidFill>
                              <a:sysClr val="windowText" lastClr="000000"/>
                            </a:solidFill>
                          </a:ln>
                          <a:effectLst/>
                        </a:rPr>
                        <a:t>Scheduling  </a:t>
                      </a:r>
                      <a:r>
                        <a:rPr lang="en-US" sz="800" u="none" strike="noStrike" dirty="0">
                          <a:ln>
                            <a:solidFill>
                              <a:sysClr val="windowText" lastClr="000000"/>
                            </a:solidFill>
                          </a:ln>
                          <a:effectLst/>
                        </a:rPr>
                        <a:t>Manager</a:t>
                      </a:r>
                      <a:endParaRPr lang="en-US" sz="800" b="1" i="0" u="none" strike="noStrike" dirty="0">
                        <a:ln>
                          <a:solidFill>
                            <a:sysClr val="windowText" lastClr="000000"/>
                          </a:solidFill>
                        </a:ln>
                        <a:solidFill>
                          <a:srgbClr val="000000"/>
                        </a:solidFill>
                        <a:effectLst/>
                        <a:latin typeface="Arial" panose="020B0604020202020204" pitchFamily="34" charset="0"/>
                      </a:endParaRPr>
                    </a:p>
                  </a:txBody>
                  <a:tcPr marL="7144" marR="7144" marT="7144" marB="0" anchor="ctr">
                    <a:solidFill>
                      <a:srgbClr val="92D05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endParaRPr lang="en-US" sz="1000"/>
                    </a:p>
                  </a:txBody>
                  <a:tcPr marL="7144" marR="7144" marT="7144" marB="0" anchor="ctr"/>
                </a:tc>
                <a:tc hMerge="1">
                  <a:txBody>
                    <a:bodyPr/>
                    <a:lstStyle/>
                    <a:p>
                      <a:pPr algn="ctr" fontAlgn="ctr"/>
                      <a:endParaRPr lang="en-US" sz="1100" b="1" i="0" u="none" strike="noStrike">
                        <a:ln>
                          <a:solidFill>
                            <a:sysClr val="windowText" lastClr="000000"/>
                          </a:solidFill>
                        </a:ln>
                        <a:solidFill>
                          <a:srgbClr val="000000"/>
                        </a:solidFill>
                        <a:effectLst/>
                        <a:latin typeface="Arial" panose="020B0604020202020204" pitchFamily="34" charset="0"/>
                      </a:endParaRPr>
                    </a:p>
                  </a:txBody>
                  <a:tcPr marL="9525" marR="9525" marT="9525" marB="0" anchor="ctr"/>
                </a:tc>
                <a:tc>
                  <a:txBody>
                    <a:bodyPr/>
                    <a:lstStyle/>
                    <a:p>
                      <a:pPr algn="ctr" fontAlgn="ctr"/>
                      <a:r>
                        <a:rPr lang="en-US" sz="800" u="none" strike="noStrike" dirty="0">
                          <a:ln>
                            <a:solidFill>
                              <a:sysClr val="windowText" lastClr="000000"/>
                            </a:solidFill>
                          </a:ln>
                          <a:effectLst/>
                        </a:rPr>
                        <a:t>International Activities </a:t>
                      </a:r>
                      <a:endParaRPr lang="en-US" sz="800" b="1" i="0" u="none" strike="noStrike" dirty="0">
                        <a:ln>
                          <a:solidFill>
                            <a:sysClr val="windowText" lastClr="000000"/>
                          </a:solidFill>
                        </a:ln>
                        <a:solidFill>
                          <a:srgbClr val="000000"/>
                        </a:solidFill>
                        <a:effectLst/>
                        <a:latin typeface="Arial" panose="020B0604020202020204" pitchFamily="34" charset="0"/>
                      </a:endParaRPr>
                    </a:p>
                  </a:txBody>
                  <a:tcPr marL="7144" marR="7144" marT="7144" marB="0" anchor="ctr">
                    <a:solidFill>
                      <a:srgbClr val="92D050"/>
                    </a:solidFill>
                  </a:tcPr>
                </a:tc>
                <a:tc>
                  <a:txBody>
                    <a:bodyPr/>
                    <a:lstStyle/>
                    <a:p>
                      <a:pPr algn="ctr" fontAlgn="ctr"/>
                      <a:endParaRPr lang="en-US" sz="800" b="1" i="0" u="none" strike="noStrike" dirty="0">
                        <a:ln>
                          <a:solidFill>
                            <a:sysClr val="windowText" lastClr="000000"/>
                          </a:solidFill>
                        </a:ln>
                        <a:solidFill>
                          <a:srgbClr val="000000"/>
                        </a:solidFill>
                        <a:effectLst/>
                        <a:latin typeface="Arial" panose="020B0604020202020204" pitchFamily="34" charset="0"/>
                      </a:endParaRPr>
                    </a:p>
                  </a:txBody>
                  <a:tcPr marL="7144" marR="7144" marT="7144" marB="0" anchor="ctr"/>
                </a:tc>
                <a:tc>
                  <a:txBody>
                    <a:bodyPr/>
                    <a:lstStyle/>
                    <a:p>
                      <a:pPr algn="ctr" fontAlgn="ctr"/>
                      <a:r>
                        <a:rPr lang="en-US" sz="900" b="1" dirty="0" smtClean="0">
                          <a:solidFill>
                            <a:schemeClr val="tx1"/>
                          </a:solidFill>
                          <a:latin typeface="+mn-lt"/>
                        </a:rPr>
                        <a:t>Regulatory </a:t>
                      </a:r>
                    </a:p>
                    <a:p>
                      <a:pPr algn="ctr" fontAlgn="ctr"/>
                      <a:r>
                        <a:rPr lang="en-US" sz="900" b="1" dirty="0" smtClean="0">
                          <a:solidFill>
                            <a:schemeClr val="tx1"/>
                          </a:solidFill>
                          <a:latin typeface="+mn-lt"/>
                        </a:rPr>
                        <a:t>Support</a:t>
                      </a:r>
                      <a:endParaRPr lang="en-US" sz="900" b="1" i="0" u="none" strike="noStrike" dirty="0">
                        <a:ln>
                          <a:solidFill>
                            <a:sysClr val="windowText" lastClr="000000"/>
                          </a:solidFill>
                        </a:ln>
                        <a:solidFill>
                          <a:schemeClr val="tx1"/>
                        </a:solidFill>
                        <a:effectLst/>
                        <a:latin typeface="+mn-lt"/>
                      </a:endParaRPr>
                    </a:p>
                  </a:txBody>
                  <a:tcPr marL="7144" marR="7144" marT="7144" marB="0" anchor="ctr">
                    <a:solidFill>
                      <a:srgbClr val="92D050"/>
                    </a:solidFill>
                  </a:tcPr>
                </a:tc>
                <a:extLst>
                  <a:ext uri="{0D108BD9-81ED-4DB2-BD59-A6C34878D82A}">
                    <a16:rowId xmlns:a16="http://schemas.microsoft.com/office/drawing/2014/main" val="3928552764"/>
                  </a:ext>
                </a:extLst>
              </a:tr>
              <a:tr h="795246">
                <a:tc>
                  <a:txBody>
                    <a:bodyPr/>
                    <a:lstStyle/>
                    <a:p>
                      <a:pPr algn="ctr" fontAlgn="ctr"/>
                      <a:r>
                        <a:rPr lang="en-US" sz="800" u="none" strike="noStrike" dirty="0">
                          <a:ln>
                            <a:solidFill>
                              <a:sysClr val="windowText" lastClr="000000"/>
                            </a:solidFill>
                          </a:ln>
                          <a:effectLst/>
                        </a:rPr>
                        <a:t>Assistant Manager EH </a:t>
                      </a:r>
                      <a:endParaRPr lang="en-US" sz="800" b="1" i="0" u="none" strike="noStrike" dirty="0">
                        <a:ln>
                          <a:solidFill>
                            <a:sysClr val="windowText" lastClr="000000"/>
                          </a:solidFill>
                        </a:ln>
                        <a:solidFill>
                          <a:srgbClr val="000000"/>
                        </a:solidFill>
                        <a:effectLst/>
                        <a:latin typeface="Arial" panose="020B0604020202020204" pitchFamily="34" charset="0"/>
                      </a:endParaRPr>
                    </a:p>
                  </a:txBody>
                  <a:tcPr marL="7144" marR="7144" marT="7144" marB="0" anchor="ctr">
                    <a:solidFill>
                      <a:srgbClr val="92D050"/>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7144" marR="7144" marT="7144" marB="0" anchor="b"/>
                </a:tc>
                <a:tc>
                  <a:txBody>
                    <a:bodyPr/>
                    <a:lstStyle/>
                    <a:p>
                      <a:pPr algn="l" fontAlgn="b"/>
                      <a:endParaRPr lang="en-US" sz="800" b="0" i="0" u="none" strike="noStrike">
                        <a:ln>
                          <a:solidFill>
                            <a:sysClr val="windowText" lastClr="000000"/>
                          </a:solidFill>
                        </a:ln>
                        <a:solidFill>
                          <a:srgbClr val="000000"/>
                        </a:solidFill>
                        <a:effectLst/>
                        <a:latin typeface="Arial" panose="020B0604020202020204" pitchFamily="34" charset="0"/>
                      </a:endParaRPr>
                    </a:p>
                  </a:txBody>
                  <a:tcPr marL="7144" marR="7144" marT="7144" marB="0" anchor="b"/>
                </a:tc>
                <a:tc>
                  <a:txBody>
                    <a:bodyPr/>
                    <a:lstStyle/>
                    <a:p>
                      <a:pPr algn="ctr" fontAlgn="ctr"/>
                      <a:r>
                        <a:rPr lang="en-US" sz="800" u="none" strike="noStrike" smtClean="0">
                          <a:ln>
                            <a:solidFill>
                              <a:sysClr val="windowText" lastClr="000000"/>
                            </a:solidFill>
                          </a:ln>
                          <a:effectLst/>
                        </a:rPr>
                        <a:t>Research </a:t>
                      </a:r>
                      <a:r>
                        <a:rPr lang="en-US" sz="800" u="none" strike="noStrike" dirty="0">
                          <a:ln>
                            <a:solidFill>
                              <a:sysClr val="windowText" lastClr="000000"/>
                            </a:solidFill>
                          </a:ln>
                          <a:effectLst/>
                        </a:rPr>
                        <a:t>Assistant</a:t>
                      </a:r>
                      <a:endParaRPr lang="en-US" sz="800" b="1" i="0" u="none" strike="noStrike" dirty="0">
                        <a:ln>
                          <a:solidFill>
                            <a:sysClr val="windowText" lastClr="000000"/>
                          </a:solidFill>
                        </a:ln>
                        <a:solidFill>
                          <a:srgbClr val="000000"/>
                        </a:solidFill>
                        <a:effectLst/>
                        <a:latin typeface="Arial" panose="020B0604020202020204" pitchFamily="34" charset="0"/>
                      </a:endParaRPr>
                    </a:p>
                  </a:txBody>
                  <a:tcPr marL="7144" marR="7144" marT="7144" marB="0" anchor="ctr">
                    <a:solidFill>
                      <a:srgbClr val="92D050"/>
                    </a:solidFill>
                  </a:tcPr>
                </a:tc>
                <a:tc>
                  <a:txBody>
                    <a:bodyPr/>
                    <a:lstStyle/>
                    <a:p>
                      <a:pPr algn="l" fontAlgn="b"/>
                      <a:endParaRPr lang="en-US" sz="800" b="1" i="0" u="none" strike="noStrike" dirty="0">
                        <a:ln>
                          <a:solidFill>
                            <a:sysClr val="windowText" lastClr="000000"/>
                          </a:solidFill>
                        </a:ln>
                        <a:solidFill>
                          <a:srgbClr val="000000"/>
                        </a:solidFill>
                        <a:effectLst/>
                        <a:latin typeface="Arial" panose="020B0604020202020204" pitchFamily="34" charset="0"/>
                      </a:endParaRPr>
                    </a:p>
                  </a:txBody>
                  <a:tcPr marL="7144" marR="7144" marT="7144" marB="0" anchor="b"/>
                </a:tc>
                <a:tc>
                  <a:txBody>
                    <a:bodyPr/>
                    <a:lstStyle/>
                    <a:p>
                      <a:pPr algn="l" fontAlgn="b"/>
                      <a:endParaRPr lang="en-US" sz="800" b="1" i="0" u="none" strike="noStrike">
                        <a:ln>
                          <a:solidFill>
                            <a:sysClr val="windowText" lastClr="000000"/>
                          </a:solidFill>
                        </a:ln>
                        <a:solidFill>
                          <a:srgbClr val="000000"/>
                        </a:solidFill>
                        <a:effectLst/>
                        <a:latin typeface="Calibri" panose="020F0502020204030204" pitchFamily="34" charset="0"/>
                      </a:endParaRPr>
                    </a:p>
                  </a:txBody>
                  <a:tcPr marL="7144" marR="7144" marT="7144" marB="0" anchor="b"/>
                </a:tc>
                <a:tc>
                  <a:txBody>
                    <a:bodyPr/>
                    <a:lstStyle/>
                    <a:p>
                      <a:pPr algn="ctr" fontAlgn="ctr"/>
                      <a:r>
                        <a:rPr lang="en-US" sz="800" u="none" strike="noStrike" dirty="0">
                          <a:ln>
                            <a:solidFill>
                              <a:sysClr val="windowText" lastClr="000000"/>
                            </a:solidFill>
                          </a:ln>
                          <a:effectLst/>
                        </a:rPr>
                        <a:t>Business Services Coordinator</a:t>
                      </a:r>
                      <a:endParaRPr lang="en-US" sz="800" b="1" i="0" u="none" strike="noStrike" dirty="0">
                        <a:ln>
                          <a:solidFill>
                            <a:sysClr val="windowText" lastClr="000000"/>
                          </a:solidFill>
                        </a:ln>
                        <a:solidFill>
                          <a:srgbClr val="000000"/>
                        </a:solidFill>
                        <a:effectLst/>
                        <a:latin typeface="Arial" panose="020B0604020202020204" pitchFamily="34" charset="0"/>
                      </a:endParaRPr>
                    </a:p>
                  </a:txBody>
                  <a:tcPr marL="7144" marR="7144" marT="7144" marB="0" anchor="ctr">
                    <a:solidFill>
                      <a:srgbClr val="92D050"/>
                    </a:solidFill>
                  </a:tcPr>
                </a:tc>
                <a:tc>
                  <a:txBody>
                    <a:bodyPr/>
                    <a:lstStyle/>
                    <a:p>
                      <a:pPr algn="l" fontAlgn="b"/>
                      <a:endParaRPr lang="en-US" sz="800" b="1" i="0" u="none" strike="noStrike">
                        <a:ln>
                          <a:solidFill>
                            <a:sysClr val="windowText" lastClr="000000"/>
                          </a:solidFill>
                        </a:ln>
                        <a:solidFill>
                          <a:srgbClr val="000000"/>
                        </a:solidFill>
                        <a:effectLst/>
                        <a:latin typeface="Arial" panose="020B0604020202020204" pitchFamily="34" charset="0"/>
                      </a:endParaRPr>
                    </a:p>
                  </a:txBody>
                  <a:tcPr marL="7144" marR="7144" marT="7144" marB="0" anchor="b"/>
                </a:tc>
                <a:tc>
                  <a:txBody>
                    <a:bodyPr/>
                    <a:lstStyle/>
                    <a:p>
                      <a:pPr algn="ctr" fontAlgn="ctr"/>
                      <a:r>
                        <a:rPr lang="en-US" sz="800" u="none" strike="noStrike" dirty="0">
                          <a:ln>
                            <a:solidFill>
                              <a:sysClr val="windowText" lastClr="000000"/>
                            </a:solidFill>
                          </a:ln>
                          <a:effectLst/>
                        </a:rPr>
                        <a:t>QA Auditor-Field</a:t>
                      </a:r>
                      <a:endParaRPr lang="en-US" sz="800" b="1" i="0" u="none" strike="noStrike" dirty="0">
                        <a:ln>
                          <a:solidFill>
                            <a:sysClr val="windowText" lastClr="000000"/>
                          </a:solidFill>
                        </a:ln>
                        <a:solidFill>
                          <a:srgbClr val="000000"/>
                        </a:solidFill>
                        <a:effectLst/>
                        <a:latin typeface="Arial" panose="020B0604020202020204" pitchFamily="34" charset="0"/>
                      </a:endParaRPr>
                    </a:p>
                  </a:txBody>
                  <a:tcPr marL="7144" marR="7144" marT="7144" marB="0" anchor="ctr">
                    <a:solidFill>
                      <a:srgbClr val="92D050"/>
                    </a:solidFill>
                  </a:tcPr>
                </a:tc>
                <a:tc>
                  <a:txBody>
                    <a:bodyPr/>
                    <a:lstStyle/>
                    <a:p>
                      <a:pPr algn="ctr" fontAlgn="ctr"/>
                      <a:endParaRPr lang="en-US" sz="800" b="1" i="0" u="none" strike="noStrike">
                        <a:ln>
                          <a:solidFill>
                            <a:sysClr val="windowText" lastClr="000000"/>
                          </a:solidFill>
                        </a:ln>
                        <a:solidFill>
                          <a:srgbClr val="000000"/>
                        </a:solidFill>
                        <a:effectLst/>
                        <a:latin typeface="Arial" panose="020B0604020202020204" pitchFamily="34" charset="0"/>
                      </a:endParaRPr>
                    </a:p>
                  </a:txBody>
                  <a:tcPr marL="7144" marR="7144" marT="7144" marB="0" anchor="ctr"/>
                </a:tc>
                <a:tc>
                  <a:txBody>
                    <a:bodyPr/>
                    <a:lstStyle/>
                    <a:p>
                      <a:pPr algn="ctr" fontAlgn="ctr"/>
                      <a:r>
                        <a:rPr lang="en-US" sz="800" u="none" strike="noStrike" dirty="0">
                          <a:ln>
                            <a:solidFill>
                              <a:sysClr val="windowText" lastClr="000000"/>
                            </a:solidFill>
                          </a:ln>
                          <a:effectLst/>
                        </a:rPr>
                        <a:t>Study Director 1 </a:t>
                      </a:r>
                      <a:endParaRPr lang="en-US" sz="800" b="1" i="0" u="none" strike="noStrike" dirty="0">
                        <a:ln>
                          <a:solidFill>
                            <a:sysClr val="windowText" lastClr="000000"/>
                          </a:solidFill>
                        </a:ln>
                        <a:solidFill>
                          <a:srgbClr val="000000"/>
                        </a:solidFill>
                        <a:effectLst/>
                        <a:latin typeface="Arial" panose="020B0604020202020204" pitchFamily="34" charset="0"/>
                      </a:endParaRPr>
                    </a:p>
                  </a:txBody>
                  <a:tcPr marL="7144" marR="7144" marT="7144" marB="0" anchor="ctr">
                    <a:solidFill>
                      <a:srgbClr val="92D050"/>
                    </a:solidFill>
                  </a:tcPr>
                </a:tc>
                <a:tc>
                  <a:txBody>
                    <a:bodyPr/>
                    <a:lstStyle/>
                    <a:p>
                      <a:pPr algn="l" fontAlgn="b"/>
                      <a:endParaRPr lang="en-US" sz="800" b="1" i="0" u="none" strike="noStrike">
                        <a:ln>
                          <a:solidFill>
                            <a:sysClr val="windowText" lastClr="000000"/>
                          </a:solidFill>
                        </a:ln>
                        <a:solidFill>
                          <a:srgbClr val="000000"/>
                        </a:solidFill>
                        <a:effectLst/>
                        <a:latin typeface="Arial" panose="020B0604020202020204" pitchFamily="34" charset="0"/>
                      </a:endParaRPr>
                    </a:p>
                  </a:txBody>
                  <a:tcPr marL="7144" marR="7144" marT="7144" marB="0" anchor="b"/>
                </a:tc>
                <a:tc>
                  <a:txBody>
                    <a:bodyPr/>
                    <a:lstStyle/>
                    <a:p>
                      <a:pPr algn="ctr" fontAlgn="ctr"/>
                      <a:r>
                        <a:rPr lang="en-US" sz="800" u="none" strike="noStrike" dirty="0">
                          <a:ln>
                            <a:solidFill>
                              <a:sysClr val="windowText" lastClr="000000"/>
                            </a:solidFill>
                          </a:ln>
                          <a:effectLst/>
                        </a:rPr>
                        <a:t>Study Director 2 </a:t>
                      </a:r>
                      <a:endParaRPr lang="en-US" sz="800" b="1" i="0" u="none" strike="noStrike" dirty="0">
                        <a:ln>
                          <a:solidFill>
                            <a:sysClr val="windowText" lastClr="000000"/>
                          </a:solidFill>
                        </a:ln>
                        <a:solidFill>
                          <a:srgbClr val="000000"/>
                        </a:solidFill>
                        <a:effectLst/>
                        <a:latin typeface="Arial" panose="020B0604020202020204" pitchFamily="34" charset="0"/>
                      </a:endParaRPr>
                    </a:p>
                  </a:txBody>
                  <a:tcPr marL="7144" marR="7144" marT="7144" marB="0" anchor="ctr">
                    <a:solidFill>
                      <a:srgbClr val="92D050"/>
                    </a:solidFill>
                  </a:tcPr>
                </a:tc>
                <a:tc>
                  <a:txBody>
                    <a:bodyPr/>
                    <a:lstStyle/>
                    <a:p>
                      <a:pPr algn="ctr" fontAlgn="ctr"/>
                      <a:endParaRPr lang="en-US" sz="800" b="1" i="0" u="none" strike="noStrike">
                        <a:ln>
                          <a:solidFill>
                            <a:sysClr val="windowText" lastClr="000000"/>
                          </a:solidFill>
                        </a:ln>
                        <a:solidFill>
                          <a:srgbClr val="000000"/>
                        </a:solidFill>
                        <a:effectLst/>
                        <a:latin typeface="Arial" panose="020B0604020202020204" pitchFamily="34" charset="0"/>
                      </a:endParaRPr>
                    </a:p>
                  </a:txBody>
                  <a:tcPr marL="7144" marR="7144" marT="7144" marB="0" anchor="ctr"/>
                </a:tc>
                <a:tc>
                  <a:txBody>
                    <a:bodyPr/>
                    <a:lstStyle/>
                    <a:p>
                      <a:pPr algn="ctr" fontAlgn="ctr"/>
                      <a:r>
                        <a:rPr lang="en-US" sz="800" u="none" strike="noStrike" dirty="0">
                          <a:ln>
                            <a:solidFill>
                              <a:sysClr val="windowText" lastClr="000000"/>
                            </a:solidFill>
                          </a:ln>
                          <a:effectLst/>
                        </a:rPr>
                        <a:t>Study Director 3 </a:t>
                      </a:r>
                      <a:endParaRPr lang="en-US" sz="800" b="1" i="0" u="none" strike="noStrike" dirty="0">
                        <a:ln>
                          <a:solidFill>
                            <a:sysClr val="windowText" lastClr="000000"/>
                          </a:solidFill>
                        </a:ln>
                        <a:solidFill>
                          <a:srgbClr val="000000"/>
                        </a:solidFill>
                        <a:effectLst/>
                        <a:latin typeface="Arial" panose="020B0604020202020204" pitchFamily="34" charset="0"/>
                      </a:endParaRPr>
                    </a:p>
                  </a:txBody>
                  <a:tcPr marL="7144" marR="7144" marT="7144" marB="0" anchor="ctr">
                    <a:solidFill>
                      <a:srgbClr val="92D050"/>
                    </a:solidFill>
                  </a:tcPr>
                </a:tc>
                <a:tc gridSpan="2">
                  <a:txBody>
                    <a:bodyPr/>
                    <a:lstStyle/>
                    <a:p>
                      <a:endParaRPr lang="en-US" sz="1000"/>
                    </a:p>
                  </a:txBody>
                  <a:tcPr marL="7144" marR="7144" marT="7144" marB="0" anchor="b"/>
                </a:tc>
                <a:tc hMerge="1">
                  <a:txBody>
                    <a:bodyPr/>
                    <a:lstStyle/>
                    <a:p>
                      <a:pPr algn="l" fontAlgn="b"/>
                      <a:endParaRPr lang="en-US" sz="1100" b="1" i="0" u="none" strike="noStrike">
                        <a:ln>
                          <a:solidFill>
                            <a:sysClr val="windowText" lastClr="000000"/>
                          </a:solidFill>
                        </a:ln>
                        <a:solidFill>
                          <a:srgbClr val="000000"/>
                        </a:solidFill>
                        <a:effectLst/>
                        <a:latin typeface="Calibri" panose="020F0502020204030204" pitchFamily="34" charset="0"/>
                      </a:endParaRPr>
                    </a:p>
                  </a:txBody>
                  <a:tcPr marL="9525" marR="9525" marT="9525" marB="0" anchor="b"/>
                </a:tc>
                <a:tc>
                  <a:txBody>
                    <a:bodyPr/>
                    <a:lstStyle/>
                    <a:p>
                      <a:pPr algn="ctr" fontAlgn="ctr"/>
                      <a:r>
                        <a:rPr lang="en-US" sz="800" u="none" strike="noStrike" dirty="0">
                          <a:ln>
                            <a:solidFill>
                              <a:sysClr val="windowText" lastClr="000000"/>
                            </a:solidFill>
                          </a:ln>
                          <a:effectLst/>
                        </a:rPr>
                        <a:t>Regulatory Support     </a:t>
                      </a:r>
                      <a:endParaRPr lang="en-US" sz="800" b="1" i="0" u="none" strike="noStrike" dirty="0">
                        <a:ln>
                          <a:solidFill>
                            <a:sysClr val="windowText" lastClr="000000"/>
                          </a:solidFill>
                        </a:ln>
                        <a:solidFill>
                          <a:srgbClr val="000000"/>
                        </a:solidFill>
                        <a:effectLst/>
                        <a:latin typeface="Arial" panose="020B0604020202020204" pitchFamily="34" charset="0"/>
                      </a:endParaRPr>
                    </a:p>
                  </a:txBody>
                  <a:tcPr marL="7144" marR="7144" marT="7144" marB="0" anchor="ctr">
                    <a:solidFill>
                      <a:srgbClr val="92D050"/>
                    </a:solidFill>
                  </a:tcPr>
                </a:tc>
                <a:tc>
                  <a:txBody>
                    <a:bodyPr/>
                    <a:lstStyle/>
                    <a:p>
                      <a:pPr algn="l" fontAlgn="b"/>
                      <a:endParaRPr lang="en-US" sz="800" b="1" i="0" u="none" strike="noStrike" dirty="0">
                        <a:ln>
                          <a:solidFill>
                            <a:sysClr val="windowText" lastClr="000000"/>
                          </a:solidFill>
                        </a:ln>
                        <a:solidFill>
                          <a:srgbClr val="000000"/>
                        </a:solidFill>
                        <a:effectLst/>
                        <a:latin typeface="Arial" panose="020B0604020202020204" pitchFamily="34" charset="0"/>
                      </a:endParaRPr>
                    </a:p>
                  </a:txBody>
                  <a:tcPr marL="7144" marR="7144" marT="7144" marB="0" anchor="b"/>
                </a:tc>
                <a:tc>
                  <a:txBody>
                    <a:bodyPr/>
                    <a:lstStyle/>
                    <a:p>
                      <a:pPr algn="l" fontAlgn="b"/>
                      <a:endParaRPr lang="en-US" sz="800" b="1" i="0" u="none" strike="noStrike" dirty="0">
                        <a:ln>
                          <a:solidFill>
                            <a:sysClr val="windowText" lastClr="000000"/>
                          </a:solidFill>
                        </a:ln>
                        <a:solidFill>
                          <a:schemeClr val="tx1"/>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1182299755"/>
                  </a:ext>
                </a:extLst>
              </a:tr>
              <a:tr h="834356">
                <a:tc>
                  <a:txBody>
                    <a:bodyPr/>
                    <a:lstStyle/>
                    <a:p>
                      <a:pPr algn="ctr" fontAlgn="ctr"/>
                      <a:r>
                        <a:rPr lang="en-US" sz="800" u="none" strike="noStrike" dirty="0">
                          <a:ln>
                            <a:solidFill>
                              <a:sysClr val="windowText" lastClr="000000"/>
                            </a:solidFill>
                          </a:ln>
                          <a:effectLst/>
                        </a:rPr>
                        <a:t>Research Assistant </a:t>
                      </a:r>
                      <a:endParaRPr lang="en-US" sz="800" b="1" i="0" u="none" strike="noStrike" dirty="0">
                        <a:ln>
                          <a:solidFill>
                            <a:sysClr val="windowText" lastClr="000000"/>
                          </a:solidFill>
                        </a:ln>
                        <a:solidFill>
                          <a:srgbClr val="000000"/>
                        </a:solidFill>
                        <a:effectLst/>
                        <a:latin typeface="Arial" panose="020B0604020202020204" pitchFamily="34" charset="0"/>
                      </a:endParaRPr>
                    </a:p>
                  </a:txBody>
                  <a:tcPr marL="7144" marR="7144" marT="7144" marB="0" anchor="ctr">
                    <a:solidFill>
                      <a:srgbClr val="92D050"/>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7144" marR="7144" marT="7144" marB="0" anchor="b"/>
                </a:tc>
                <a:tc>
                  <a:txBody>
                    <a:bodyPr/>
                    <a:lstStyle/>
                    <a:p>
                      <a:pPr algn="l" fontAlgn="b"/>
                      <a:endParaRPr lang="en-US" sz="800" b="0" i="0" u="none" strike="noStrike" dirty="0">
                        <a:ln>
                          <a:solidFill>
                            <a:sysClr val="windowText" lastClr="000000"/>
                          </a:solidFill>
                        </a:ln>
                        <a:solidFill>
                          <a:srgbClr val="000000"/>
                        </a:solidFill>
                        <a:effectLst/>
                        <a:latin typeface="Arial" panose="020B0604020202020204" pitchFamily="34" charset="0"/>
                      </a:endParaRPr>
                    </a:p>
                  </a:txBody>
                  <a:tcPr marL="7144" marR="7144" marT="7144" marB="0" anchor="b"/>
                </a:tc>
                <a:tc>
                  <a:txBody>
                    <a:bodyPr/>
                    <a:lstStyle/>
                    <a:p>
                      <a:pPr algn="l" fontAlgn="b"/>
                      <a:endParaRPr lang="en-US" sz="800" b="1" i="0" u="none" strike="noStrike" dirty="0">
                        <a:ln>
                          <a:solidFill>
                            <a:sysClr val="windowText" lastClr="000000"/>
                          </a:solidFill>
                        </a:ln>
                        <a:solidFill>
                          <a:srgbClr val="000000"/>
                        </a:solidFill>
                        <a:effectLst/>
                        <a:latin typeface="Arial" panose="020B0604020202020204" pitchFamily="34" charset="0"/>
                      </a:endParaRPr>
                    </a:p>
                  </a:txBody>
                  <a:tcPr marL="7144" marR="7144" marT="7144" marB="0" anchor="b"/>
                </a:tc>
                <a:tc>
                  <a:txBody>
                    <a:bodyPr/>
                    <a:lstStyle/>
                    <a:p>
                      <a:pPr algn="l" fontAlgn="b"/>
                      <a:endParaRPr lang="en-US" sz="800" b="1" i="0" u="none" strike="noStrike" dirty="0">
                        <a:ln>
                          <a:solidFill>
                            <a:sysClr val="windowText" lastClr="000000"/>
                          </a:solidFill>
                        </a:ln>
                        <a:solidFill>
                          <a:srgbClr val="000000"/>
                        </a:solidFill>
                        <a:effectLst/>
                        <a:latin typeface="Arial" panose="020B0604020202020204" pitchFamily="34" charset="0"/>
                      </a:endParaRPr>
                    </a:p>
                  </a:txBody>
                  <a:tcPr marL="7144" marR="7144" marT="7144" marB="0" anchor="b"/>
                </a:tc>
                <a:tc>
                  <a:txBody>
                    <a:bodyPr/>
                    <a:lstStyle/>
                    <a:p>
                      <a:pPr algn="l" fontAlgn="b"/>
                      <a:endParaRPr lang="en-US" sz="800" b="1" i="0" u="none" strike="noStrike">
                        <a:ln>
                          <a:solidFill>
                            <a:sysClr val="windowText" lastClr="000000"/>
                          </a:solidFill>
                        </a:ln>
                        <a:solidFill>
                          <a:srgbClr val="000000"/>
                        </a:solidFill>
                        <a:effectLst/>
                        <a:latin typeface="Calibri" panose="020F0502020204030204" pitchFamily="34" charset="0"/>
                      </a:endParaRPr>
                    </a:p>
                  </a:txBody>
                  <a:tcPr marL="7144" marR="7144" marT="7144" marB="0" anchor="b"/>
                </a:tc>
                <a:tc>
                  <a:txBody>
                    <a:bodyPr/>
                    <a:lstStyle/>
                    <a:p>
                      <a:pPr algn="ctr" fontAlgn="ctr"/>
                      <a:r>
                        <a:rPr lang="en-US" sz="800" u="none" strike="noStrike" dirty="0">
                          <a:ln>
                            <a:solidFill>
                              <a:sysClr val="windowText" lastClr="000000"/>
                            </a:solidFill>
                          </a:ln>
                          <a:effectLst/>
                        </a:rPr>
                        <a:t>Data Systems </a:t>
                      </a:r>
                      <a:endParaRPr lang="en-US" sz="800" b="1" i="0" u="none" strike="noStrike" dirty="0">
                        <a:ln>
                          <a:solidFill>
                            <a:sysClr val="windowText" lastClr="000000"/>
                          </a:solidFill>
                        </a:ln>
                        <a:solidFill>
                          <a:srgbClr val="000000"/>
                        </a:solidFill>
                        <a:effectLst/>
                        <a:latin typeface="Arial" panose="020B0604020202020204" pitchFamily="34" charset="0"/>
                      </a:endParaRPr>
                    </a:p>
                  </a:txBody>
                  <a:tcPr marL="7144" marR="7144" marT="7144" marB="0" anchor="ctr">
                    <a:solidFill>
                      <a:srgbClr val="92D050"/>
                    </a:solidFill>
                  </a:tcPr>
                </a:tc>
                <a:tc>
                  <a:txBody>
                    <a:bodyPr/>
                    <a:lstStyle/>
                    <a:p>
                      <a:pPr algn="l" fontAlgn="b"/>
                      <a:endParaRPr lang="en-US" sz="800" b="1" i="0" u="none" strike="noStrike">
                        <a:ln>
                          <a:solidFill>
                            <a:sysClr val="windowText" lastClr="000000"/>
                          </a:solidFill>
                        </a:ln>
                        <a:solidFill>
                          <a:srgbClr val="000000"/>
                        </a:solidFill>
                        <a:effectLst/>
                        <a:latin typeface="Arial" panose="020B0604020202020204" pitchFamily="34" charset="0"/>
                      </a:endParaRPr>
                    </a:p>
                  </a:txBody>
                  <a:tcPr marL="7144" marR="7144" marT="7144" marB="0" anchor="b"/>
                </a:tc>
                <a:tc>
                  <a:txBody>
                    <a:bodyPr/>
                    <a:lstStyle/>
                    <a:p>
                      <a:pPr algn="l" fontAlgn="b"/>
                      <a:endParaRPr lang="en-US" sz="800" b="1" i="0" u="none" strike="noStrike" dirty="0">
                        <a:ln>
                          <a:solidFill>
                            <a:sysClr val="windowText" lastClr="000000"/>
                          </a:solidFill>
                        </a:ln>
                        <a:solidFill>
                          <a:srgbClr val="000000"/>
                        </a:solidFill>
                        <a:effectLst/>
                        <a:latin typeface="Calibri" panose="020F0502020204030204" pitchFamily="34" charset="0"/>
                      </a:endParaRPr>
                    </a:p>
                  </a:txBody>
                  <a:tcPr marL="7144" marR="7144" marT="7144" marB="0" anchor="b"/>
                </a:tc>
                <a:tc>
                  <a:txBody>
                    <a:bodyPr/>
                    <a:lstStyle/>
                    <a:p>
                      <a:pPr algn="l" fontAlgn="b"/>
                      <a:endParaRPr lang="en-US" sz="800" b="1" i="0" u="none" strike="noStrike">
                        <a:ln>
                          <a:solidFill>
                            <a:sysClr val="windowText" lastClr="000000"/>
                          </a:solidFill>
                        </a:ln>
                        <a:solidFill>
                          <a:srgbClr val="000000"/>
                        </a:solidFill>
                        <a:effectLst/>
                        <a:latin typeface="Calibri" panose="020F0502020204030204" pitchFamily="34" charset="0"/>
                      </a:endParaRPr>
                    </a:p>
                  </a:txBody>
                  <a:tcPr marL="7144" marR="7144" marT="7144" marB="0" anchor="b"/>
                </a:tc>
                <a:tc>
                  <a:txBody>
                    <a:bodyPr/>
                    <a:lstStyle/>
                    <a:p>
                      <a:pPr algn="ctr" fontAlgn="ctr"/>
                      <a:r>
                        <a:rPr lang="en-US" sz="800" u="none" strike="noStrike" dirty="0">
                          <a:ln>
                            <a:solidFill>
                              <a:sysClr val="windowText" lastClr="000000"/>
                            </a:solidFill>
                          </a:ln>
                          <a:effectLst/>
                        </a:rPr>
                        <a:t> Study Director-4</a:t>
                      </a:r>
                      <a:endParaRPr lang="en-US" sz="800" b="1" i="0" u="none" strike="noStrike" dirty="0">
                        <a:ln>
                          <a:solidFill>
                            <a:sysClr val="windowText" lastClr="000000"/>
                          </a:solidFill>
                        </a:ln>
                        <a:solidFill>
                          <a:srgbClr val="000000"/>
                        </a:solidFill>
                        <a:effectLst/>
                        <a:latin typeface="Arial" panose="020B0604020202020204" pitchFamily="34" charset="0"/>
                      </a:endParaRPr>
                    </a:p>
                  </a:txBody>
                  <a:tcPr marL="7144" marR="7144" marT="7144" marB="0" anchor="ctr">
                    <a:solidFill>
                      <a:srgbClr val="92D050"/>
                    </a:solidFill>
                  </a:tcPr>
                </a:tc>
                <a:tc>
                  <a:txBody>
                    <a:bodyPr/>
                    <a:lstStyle/>
                    <a:p>
                      <a:pPr algn="ctr" fontAlgn="b"/>
                      <a:endParaRPr lang="en-US" sz="800" b="1" i="0" u="none" strike="noStrike">
                        <a:ln>
                          <a:solidFill>
                            <a:sysClr val="windowText" lastClr="000000"/>
                          </a:solidFill>
                        </a:ln>
                        <a:solidFill>
                          <a:srgbClr val="000000"/>
                        </a:solidFill>
                        <a:effectLst/>
                        <a:latin typeface="Arial" panose="020B0604020202020204" pitchFamily="34" charset="0"/>
                      </a:endParaRPr>
                    </a:p>
                  </a:txBody>
                  <a:tcPr marL="7144" marR="7144" marT="7144" marB="0" anchor="b"/>
                </a:tc>
                <a:tc>
                  <a:txBody>
                    <a:bodyPr/>
                    <a:lstStyle/>
                    <a:p>
                      <a:pPr algn="ctr" fontAlgn="ctr"/>
                      <a:r>
                        <a:rPr lang="en-US" sz="800" u="none" strike="noStrike" dirty="0">
                          <a:ln>
                            <a:solidFill>
                              <a:sysClr val="windowText" lastClr="000000"/>
                            </a:solidFill>
                          </a:ln>
                          <a:effectLst/>
                        </a:rPr>
                        <a:t>Study Director-5</a:t>
                      </a:r>
                      <a:endParaRPr lang="en-US" sz="800" b="1" i="0" u="none" strike="noStrike" dirty="0">
                        <a:ln>
                          <a:solidFill>
                            <a:sysClr val="windowText" lastClr="000000"/>
                          </a:solidFill>
                        </a:ln>
                        <a:solidFill>
                          <a:srgbClr val="000000"/>
                        </a:solidFill>
                        <a:effectLst/>
                        <a:latin typeface="Arial" panose="020B0604020202020204" pitchFamily="34" charset="0"/>
                      </a:endParaRPr>
                    </a:p>
                  </a:txBody>
                  <a:tcPr marL="7144" marR="7144" marT="7144" marB="0" anchor="ctr">
                    <a:solidFill>
                      <a:srgbClr val="92D050"/>
                    </a:solidFill>
                  </a:tcPr>
                </a:tc>
                <a:tc>
                  <a:txBody>
                    <a:bodyPr/>
                    <a:lstStyle/>
                    <a:p>
                      <a:pPr algn="ctr" fontAlgn="ctr"/>
                      <a:endParaRPr lang="en-US" sz="800" b="1" i="0" u="none" strike="noStrike" dirty="0">
                        <a:ln>
                          <a:solidFill>
                            <a:sysClr val="windowText" lastClr="000000"/>
                          </a:solidFill>
                        </a:ln>
                        <a:solidFill>
                          <a:srgbClr val="000000"/>
                        </a:solidFill>
                        <a:effectLst/>
                        <a:latin typeface="Arial" panose="020B0604020202020204" pitchFamily="34" charset="0"/>
                      </a:endParaRPr>
                    </a:p>
                  </a:txBody>
                  <a:tcPr marL="7144" marR="7144" marT="7144" marB="0" anchor="ctr"/>
                </a:tc>
                <a:tc>
                  <a:txBody>
                    <a:bodyPr/>
                    <a:lstStyle/>
                    <a:p>
                      <a:pPr algn="ctr" fontAlgn="ctr"/>
                      <a:r>
                        <a:rPr lang="en-US" sz="800" u="none" strike="noStrike" dirty="0">
                          <a:ln>
                            <a:solidFill>
                              <a:sysClr val="windowText" lastClr="000000"/>
                            </a:solidFill>
                          </a:ln>
                          <a:effectLst/>
                        </a:rPr>
                        <a:t>Research Assistant     </a:t>
                      </a:r>
                      <a:endParaRPr lang="en-US" sz="800" b="1" i="0" u="none" strike="noStrike" dirty="0">
                        <a:ln>
                          <a:solidFill>
                            <a:sysClr val="windowText" lastClr="000000"/>
                          </a:solidFill>
                        </a:ln>
                        <a:solidFill>
                          <a:srgbClr val="000000"/>
                        </a:solidFill>
                        <a:effectLst/>
                        <a:latin typeface="Arial" panose="020B0604020202020204" pitchFamily="34" charset="0"/>
                      </a:endParaRPr>
                    </a:p>
                  </a:txBody>
                  <a:tcPr marL="7144" marR="7144" marT="7144" marB="0" anchor="ctr">
                    <a:solidFill>
                      <a:srgbClr val="92D050"/>
                    </a:solidFill>
                  </a:tcPr>
                </a:tc>
                <a:tc gridSpan="2">
                  <a:txBody>
                    <a:bodyPr/>
                    <a:lstStyle/>
                    <a:p>
                      <a:endParaRPr lang="en-US" sz="1000"/>
                    </a:p>
                  </a:txBody>
                  <a:tcPr marL="7144" marR="7144" marT="7144" marB="0" anchor="b"/>
                </a:tc>
                <a:tc hMerge="1">
                  <a:txBody>
                    <a:bodyPr/>
                    <a:lstStyle/>
                    <a:p>
                      <a:pPr algn="l" fontAlgn="b"/>
                      <a:endParaRPr lang="en-US" sz="1100" b="1" i="0" u="none" strike="noStrike">
                        <a:ln>
                          <a:solidFill>
                            <a:sysClr val="windowText" lastClr="000000"/>
                          </a:solidFill>
                        </a:ln>
                        <a:solidFill>
                          <a:srgbClr val="000000"/>
                        </a:solidFill>
                        <a:effectLst/>
                        <a:latin typeface="Arial" panose="020B0604020202020204" pitchFamily="34" charset="0"/>
                      </a:endParaRPr>
                    </a:p>
                  </a:txBody>
                  <a:tcPr marL="9525" marR="9525" marT="9525" marB="0" anchor="b"/>
                </a:tc>
                <a:tc>
                  <a:txBody>
                    <a:bodyPr/>
                    <a:lstStyle/>
                    <a:p>
                      <a:pPr algn="l" fontAlgn="b"/>
                      <a:endParaRPr lang="en-US" sz="800" b="1" i="0" u="none" strike="noStrike" dirty="0">
                        <a:ln>
                          <a:solidFill>
                            <a:sysClr val="windowText" lastClr="000000"/>
                          </a:solidFill>
                        </a:ln>
                        <a:solidFill>
                          <a:srgbClr val="000000"/>
                        </a:solidFill>
                        <a:effectLst/>
                        <a:latin typeface="Arial" panose="020B0604020202020204" pitchFamily="34" charset="0"/>
                      </a:endParaRPr>
                    </a:p>
                  </a:txBody>
                  <a:tcPr marL="7144" marR="7144" marT="7144" marB="0" anchor="b"/>
                </a:tc>
                <a:tc>
                  <a:txBody>
                    <a:bodyPr/>
                    <a:lstStyle/>
                    <a:p>
                      <a:pPr algn="l" fontAlgn="b"/>
                      <a:endParaRPr lang="en-US" sz="800" b="1" i="0" u="none" strike="noStrike">
                        <a:ln>
                          <a:solidFill>
                            <a:sysClr val="windowText" lastClr="000000"/>
                          </a:solidFill>
                        </a:ln>
                        <a:solidFill>
                          <a:srgbClr val="000000"/>
                        </a:solidFill>
                        <a:effectLst/>
                        <a:latin typeface="Arial" panose="020B0604020202020204" pitchFamily="34" charset="0"/>
                      </a:endParaRPr>
                    </a:p>
                  </a:txBody>
                  <a:tcPr marL="7144" marR="7144" marT="7144" marB="0" anchor="b"/>
                </a:tc>
                <a:tc>
                  <a:txBody>
                    <a:bodyPr/>
                    <a:lstStyle/>
                    <a:p>
                      <a:pPr algn="l" fontAlgn="b"/>
                      <a:endParaRPr lang="en-US" sz="800" b="1" i="0" u="none" strike="noStrike" dirty="0">
                        <a:ln>
                          <a:solidFill>
                            <a:sysClr val="windowText" lastClr="000000"/>
                          </a:solidFill>
                        </a:ln>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2308310389"/>
                  </a:ext>
                </a:extLst>
              </a:tr>
            </a:tbl>
          </a:graphicData>
        </a:graphic>
      </p:graphicFrame>
    </p:spTree>
    <p:extLst>
      <p:ext uri="{BB962C8B-B14F-4D97-AF65-F5344CB8AC3E}">
        <p14:creationId xmlns:p14="http://schemas.microsoft.com/office/powerpoint/2010/main" val="30666194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1975" y="659436"/>
            <a:ext cx="7886700" cy="617220"/>
          </a:xfrm>
          <a:solidFill>
            <a:srgbClr val="6C8600"/>
          </a:solidFill>
        </p:spPr>
        <p:txBody>
          <a:bodyPr>
            <a:normAutofit/>
          </a:bodyPr>
          <a:lstStyle/>
          <a:p>
            <a:pPr algn="ctr"/>
            <a:r>
              <a:rPr lang="en-US" sz="2700" dirty="0">
                <a:solidFill>
                  <a:schemeClr val="bg1"/>
                </a:solidFill>
                <a:latin typeface="Corbel" panose="020B0503020204020204" pitchFamily="34" charset="0"/>
              </a:rPr>
              <a:t>Major Organizational Challenge:  Maintaining Quality</a:t>
            </a:r>
          </a:p>
        </p:txBody>
      </p:sp>
      <p:sp>
        <p:nvSpPr>
          <p:cNvPr id="14" name="Content Placeholder 2"/>
          <p:cNvSpPr>
            <a:spLocks noGrp="1"/>
          </p:cNvSpPr>
          <p:nvPr>
            <p:ph idx="1"/>
          </p:nvPr>
        </p:nvSpPr>
        <p:spPr>
          <a:xfrm>
            <a:off x="628650" y="1577816"/>
            <a:ext cx="4256107" cy="3263504"/>
          </a:xfrm>
        </p:spPr>
        <p:txBody>
          <a:bodyPr>
            <a:normAutofit fontScale="92500" lnSpcReduction="20000"/>
          </a:bodyPr>
          <a:lstStyle/>
          <a:p>
            <a:r>
              <a:rPr lang="en-US" dirty="0" smtClean="0">
                <a:latin typeface="Corbel" panose="020B0503020204020204" pitchFamily="34" charset="0"/>
              </a:rPr>
              <a:t>Issue:</a:t>
            </a:r>
          </a:p>
          <a:p>
            <a:pPr lvl="1"/>
            <a:r>
              <a:rPr lang="en-US" dirty="0" smtClean="0">
                <a:latin typeface="Corbel" panose="020B0503020204020204" pitchFamily="34" charset="0"/>
              </a:rPr>
              <a:t>Recently we have had two major issues arise around adherence to Good Laboratory Practices (GLP’s)</a:t>
            </a:r>
          </a:p>
          <a:p>
            <a:pPr lvl="2"/>
            <a:r>
              <a:rPr lang="en-US" dirty="0" smtClean="0">
                <a:latin typeface="Corbel" panose="020B0503020204020204" pitchFamily="34" charset="0"/>
              </a:rPr>
              <a:t>Issue at analytical laboratory</a:t>
            </a:r>
          </a:p>
          <a:p>
            <a:pPr lvl="2"/>
            <a:r>
              <a:rPr lang="en-US" dirty="0" smtClean="0">
                <a:latin typeface="Corbel" panose="020B0503020204020204" pitchFamily="34" charset="0"/>
              </a:rPr>
              <a:t>Issue with field data notebook</a:t>
            </a:r>
          </a:p>
          <a:p>
            <a:pPr lvl="1"/>
            <a:r>
              <a:rPr lang="en-US" dirty="0" smtClean="0">
                <a:latin typeface="Corbel" panose="020B0503020204020204" pitchFamily="34" charset="0"/>
              </a:rPr>
              <a:t>Therefore, taking time to address this here and in various sessions during this training event</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74034" y="5397307"/>
            <a:ext cx="936596" cy="544444"/>
          </a:xfrm>
          <a:prstGeom prst="rect">
            <a:avLst/>
          </a:prstGeom>
        </p:spPr>
      </p:pic>
      <p:sp>
        <p:nvSpPr>
          <p:cNvPr id="5" name="Rectangle 4"/>
          <p:cNvSpPr/>
          <p:nvPr/>
        </p:nvSpPr>
        <p:spPr>
          <a:xfrm>
            <a:off x="628650" y="5489973"/>
            <a:ext cx="7300913" cy="167878"/>
          </a:xfrm>
          <a:prstGeom prst="rect">
            <a:avLst/>
          </a:prstGeom>
          <a:solidFill>
            <a:srgbClr val="6C8600"/>
          </a:solidFill>
          <a:ln>
            <a:solidFill>
              <a:srgbClr val="6C8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16894" y="2327419"/>
            <a:ext cx="3398456" cy="2265637"/>
          </a:xfrm>
          <a:prstGeom prst="rect">
            <a:avLst/>
          </a:prstGeom>
        </p:spPr>
      </p:pic>
    </p:spTree>
    <p:extLst>
      <p:ext uri="{BB962C8B-B14F-4D97-AF65-F5344CB8AC3E}">
        <p14:creationId xmlns:p14="http://schemas.microsoft.com/office/powerpoint/2010/main" val="27025298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5632" y="572622"/>
            <a:ext cx="7886700" cy="617220"/>
          </a:xfrm>
          <a:solidFill>
            <a:srgbClr val="6C8600"/>
          </a:solidFill>
        </p:spPr>
        <p:txBody>
          <a:bodyPr>
            <a:normAutofit/>
          </a:bodyPr>
          <a:lstStyle/>
          <a:p>
            <a:pPr algn="ctr"/>
            <a:r>
              <a:rPr lang="en-US" sz="2700" dirty="0">
                <a:solidFill>
                  <a:schemeClr val="bg1"/>
                </a:solidFill>
                <a:latin typeface="Corbel" panose="020B0503020204020204" pitchFamily="34" charset="0"/>
              </a:rPr>
              <a:t>Major Organizational Challenge:  Maintaining Quality</a:t>
            </a:r>
          </a:p>
        </p:txBody>
      </p:sp>
      <p:sp>
        <p:nvSpPr>
          <p:cNvPr id="14" name="Content Placeholder 2"/>
          <p:cNvSpPr>
            <a:spLocks noGrp="1"/>
          </p:cNvSpPr>
          <p:nvPr>
            <p:ph idx="1"/>
          </p:nvPr>
        </p:nvSpPr>
        <p:spPr>
          <a:xfrm>
            <a:off x="655632" y="1434941"/>
            <a:ext cx="4256107" cy="3263504"/>
          </a:xfrm>
        </p:spPr>
        <p:txBody>
          <a:bodyPr>
            <a:normAutofit fontScale="92500" lnSpcReduction="20000"/>
          </a:bodyPr>
          <a:lstStyle/>
          <a:p>
            <a:r>
              <a:rPr lang="en-US" dirty="0" smtClean="0">
                <a:latin typeface="Corbel" panose="020B0503020204020204" pitchFamily="34" charset="0"/>
              </a:rPr>
              <a:t>Remember:</a:t>
            </a:r>
          </a:p>
          <a:p>
            <a:pPr lvl="1"/>
            <a:r>
              <a:rPr lang="en-US" dirty="0" smtClean="0">
                <a:latin typeface="Corbel" panose="020B0503020204020204" pitchFamily="34" charset="0"/>
              </a:rPr>
              <a:t>GLP’s are the law!</a:t>
            </a:r>
          </a:p>
          <a:p>
            <a:pPr lvl="2"/>
            <a:r>
              <a:rPr lang="en-US" dirty="0" smtClean="0">
                <a:latin typeface="Corbel" panose="020B0503020204020204" pitchFamily="34" charset="0"/>
              </a:rPr>
              <a:t>GLP’s are not an option</a:t>
            </a:r>
          </a:p>
          <a:p>
            <a:pPr lvl="2"/>
            <a:r>
              <a:rPr lang="en-US" dirty="0" smtClean="0">
                <a:latin typeface="Corbel" panose="020B0503020204020204" pitchFamily="34" charset="0"/>
              </a:rPr>
              <a:t>We cannot cut corners or hide problems</a:t>
            </a:r>
          </a:p>
          <a:p>
            <a:pPr lvl="1"/>
            <a:r>
              <a:rPr lang="en-US" dirty="0" smtClean="0">
                <a:latin typeface="Corbel" panose="020B0503020204020204" pitchFamily="34" charset="0"/>
              </a:rPr>
              <a:t>Participants must be trained</a:t>
            </a:r>
          </a:p>
          <a:p>
            <a:pPr lvl="2"/>
            <a:r>
              <a:rPr lang="en-US" dirty="0" smtClean="0">
                <a:latin typeface="Corbel" panose="020B0503020204020204" pitchFamily="34" charset="0"/>
              </a:rPr>
              <a:t>Before starting activity</a:t>
            </a:r>
          </a:p>
          <a:p>
            <a:pPr lvl="2"/>
            <a:r>
              <a:rPr lang="en-US" dirty="0" smtClean="0">
                <a:latin typeface="Corbel" panose="020B0503020204020204" pitchFamily="34" charset="0"/>
              </a:rPr>
              <a:t>Before starting on-going continued education</a:t>
            </a:r>
          </a:p>
          <a:p>
            <a:pPr lvl="1"/>
            <a:r>
              <a:rPr lang="en-US" dirty="0" smtClean="0">
                <a:latin typeface="Corbel" panose="020B0503020204020204" pitchFamily="34" charset="0"/>
              </a:rPr>
              <a:t>Everyone must </a:t>
            </a:r>
          </a:p>
          <a:p>
            <a:pPr marL="457200" lvl="1" indent="0">
              <a:buNone/>
            </a:pPr>
            <a:r>
              <a:rPr lang="en-US" dirty="0">
                <a:latin typeface="Corbel" panose="020B0503020204020204" pitchFamily="34" charset="0"/>
              </a:rPr>
              <a:t>	</a:t>
            </a:r>
            <a:r>
              <a:rPr lang="en-US" sz="2600" b="1" dirty="0" smtClean="0">
                <a:latin typeface="Corbel" panose="020B0503020204020204" pitchFamily="34" charset="0"/>
              </a:rPr>
              <a:t>“Do Their Job”</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74034" y="5397307"/>
            <a:ext cx="936596" cy="544444"/>
          </a:xfrm>
          <a:prstGeom prst="rect">
            <a:avLst/>
          </a:prstGeom>
        </p:spPr>
      </p:pic>
      <p:sp>
        <p:nvSpPr>
          <p:cNvPr id="5" name="Rectangle 4"/>
          <p:cNvSpPr/>
          <p:nvPr/>
        </p:nvSpPr>
        <p:spPr>
          <a:xfrm>
            <a:off x="628650" y="5489973"/>
            <a:ext cx="7300913" cy="167878"/>
          </a:xfrm>
          <a:prstGeom prst="rect">
            <a:avLst/>
          </a:prstGeom>
          <a:solidFill>
            <a:srgbClr val="6C8600"/>
          </a:solidFill>
          <a:ln>
            <a:solidFill>
              <a:srgbClr val="6C8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45544" y="2327419"/>
            <a:ext cx="2341157" cy="2265637"/>
          </a:xfrm>
          <a:prstGeom prst="rect">
            <a:avLst/>
          </a:prstGeom>
        </p:spPr>
      </p:pic>
    </p:spTree>
    <p:extLst>
      <p:ext uri="{BB962C8B-B14F-4D97-AF65-F5344CB8AC3E}">
        <p14:creationId xmlns:p14="http://schemas.microsoft.com/office/powerpoint/2010/main" val="149518560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7557" y="613103"/>
            <a:ext cx="7886700" cy="617220"/>
          </a:xfrm>
          <a:solidFill>
            <a:srgbClr val="6C8600"/>
          </a:solidFill>
        </p:spPr>
        <p:txBody>
          <a:bodyPr>
            <a:normAutofit/>
          </a:bodyPr>
          <a:lstStyle/>
          <a:p>
            <a:pPr algn="ctr"/>
            <a:r>
              <a:rPr lang="en-US" sz="2700" dirty="0">
                <a:solidFill>
                  <a:schemeClr val="bg1"/>
                </a:solidFill>
                <a:latin typeface="Corbel" panose="020B0503020204020204" pitchFamily="34" charset="0"/>
              </a:rPr>
              <a:t>Major Organizational Challenge:  Maintaining Quality</a:t>
            </a:r>
          </a:p>
        </p:txBody>
      </p:sp>
      <p:sp>
        <p:nvSpPr>
          <p:cNvPr id="14" name="Content Placeholder 2"/>
          <p:cNvSpPr>
            <a:spLocks noGrp="1"/>
          </p:cNvSpPr>
          <p:nvPr>
            <p:ph idx="1"/>
          </p:nvPr>
        </p:nvSpPr>
        <p:spPr>
          <a:xfrm>
            <a:off x="628650" y="1453991"/>
            <a:ext cx="4256107" cy="3263504"/>
          </a:xfrm>
        </p:spPr>
        <p:txBody>
          <a:bodyPr>
            <a:normAutofit fontScale="85000" lnSpcReduction="20000"/>
          </a:bodyPr>
          <a:lstStyle/>
          <a:p>
            <a:r>
              <a:rPr lang="en-US" dirty="0" smtClean="0">
                <a:latin typeface="Corbel" panose="020B0503020204020204" pitchFamily="34" charset="0"/>
              </a:rPr>
              <a:t>Impacts:</a:t>
            </a:r>
          </a:p>
          <a:p>
            <a:pPr lvl="1"/>
            <a:r>
              <a:rPr lang="en-US" dirty="0" smtClean="0">
                <a:latin typeface="Corbel" panose="020B0503020204020204" pitchFamily="34" charset="0"/>
              </a:rPr>
              <a:t>Potential legal action</a:t>
            </a:r>
          </a:p>
          <a:p>
            <a:pPr lvl="1"/>
            <a:r>
              <a:rPr lang="en-US" dirty="0" smtClean="0">
                <a:latin typeface="Corbel" panose="020B0503020204020204" pitchFamily="34" charset="0"/>
              </a:rPr>
              <a:t>Loss of credibility</a:t>
            </a:r>
          </a:p>
          <a:p>
            <a:pPr lvl="2"/>
            <a:r>
              <a:rPr lang="en-US" dirty="0" smtClean="0">
                <a:latin typeface="Corbel" panose="020B0503020204020204" pitchFamily="34" charset="0"/>
              </a:rPr>
              <a:t>Regulatory Agencies (EPA, USDA, international agencies)</a:t>
            </a:r>
          </a:p>
          <a:p>
            <a:pPr lvl="2"/>
            <a:r>
              <a:rPr lang="en-US" dirty="0" smtClean="0">
                <a:latin typeface="Corbel" panose="020B0503020204020204" pitchFamily="34" charset="0"/>
              </a:rPr>
              <a:t>Companies</a:t>
            </a:r>
          </a:p>
          <a:p>
            <a:pPr lvl="2"/>
            <a:r>
              <a:rPr lang="en-US" dirty="0" smtClean="0">
                <a:latin typeface="Corbel" panose="020B0503020204020204" pitchFamily="34" charset="0"/>
              </a:rPr>
              <a:t>Sponsors</a:t>
            </a:r>
          </a:p>
          <a:p>
            <a:pPr lvl="1"/>
            <a:r>
              <a:rPr lang="en-US" dirty="0" smtClean="0">
                <a:latin typeface="Corbel" panose="020B0503020204020204" pitchFamily="34" charset="0"/>
              </a:rPr>
              <a:t>Loss of funding</a:t>
            </a:r>
          </a:p>
          <a:p>
            <a:pPr lvl="2"/>
            <a:r>
              <a:rPr lang="en-US" dirty="0" smtClean="0">
                <a:latin typeface="Corbel" panose="020B0503020204020204" pitchFamily="34" charset="0"/>
              </a:rPr>
              <a:t>Loss of entire IR-4 Project</a:t>
            </a:r>
          </a:p>
          <a:p>
            <a:pPr lvl="2"/>
            <a:r>
              <a:rPr lang="en-US" dirty="0" smtClean="0">
                <a:latin typeface="Corbel" panose="020B0503020204020204" pitchFamily="34" charset="0"/>
              </a:rPr>
              <a:t>All our jobs</a:t>
            </a:r>
          </a:p>
          <a:p>
            <a:pPr lvl="1"/>
            <a:r>
              <a:rPr lang="en-US" dirty="0" smtClean="0">
                <a:latin typeface="Corbel" panose="020B0503020204020204" pitchFamily="34" charset="0"/>
              </a:rPr>
              <a:t>Delays in submission</a:t>
            </a:r>
          </a:p>
          <a:p>
            <a:pPr lvl="1"/>
            <a:r>
              <a:rPr lang="en-US" dirty="0" smtClean="0">
                <a:latin typeface="Corbel" panose="020B0503020204020204" pitchFamily="34" charset="0"/>
              </a:rPr>
              <a:t>Significant extra work</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74034" y="5397307"/>
            <a:ext cx="936596" cy="544444"/>
          </a:xfrm>
          <a:prstGeom prst="rect">
            <a:avLst/>
          </a:prstGeom>
        </p:spPr>
      </p:pic>
      <p:sp>
        <p:nvSpPr>
          <p:cNvPr id="5" name="Rectangle 4"/>
          <p:cNvSpPr/>
          <p:nvPr/>
        </p:nvSpPr>
        <p:spPr>
          <a:xfrm>
            <a:off x="628650" y="5489973"/>
            <a:ext cx="7300913" cy="167878"/>
          </a:xfrm>
          <a:prstGeom prst="rect">
            <a:avLst/>
          </a:prstGeom>
          <a:solidFill>
            <a:srgbClr val="6C8600"/>
          </a:solidFill>
          <a:ln>
            <a:solidFill>
              <a:srgbClr val="6C8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32877" y="1870219"/>
            <a:ext cx="2341157" cy="2265637"/>
          </a:xfrm>
          <a:prstGeom prst="rect">
            <a:avLst/>
          </a:prstGeom>
        </p:spPr>
      </p:pic>
    </p:spTree>
    <p:extLst>
      <p:ext uri="{BB962C8B-B14F-4D97-AF65-F5344CB8AC3E}">
        <p14:creationId xmlns:p14="http://schemas.microsoft.com/office/powerpoint/2010/main" val="26245571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5632" y="565920"/>
            <a:ext cx="7886700" cy="617220"/>
          </a:xfrm>
          <a:solidFill>
            <a:srgbClr val="6C8600"/>
          </a:solidFill>
        </p:spPr>
        <p:txBody>
          <a:bodyPr>
            <a:normAutofit/>
          </a:bodyPr>
          <a:lstStyle/>
          <a:p>
            <a:pPr algn="ctr"/>
            <a:r>
              <a:rPr lang="en-US" sz="2700" dirty="0">
                <a:solidFill>
                  <a:schemeClr val="bg1"/>
                </a:solidFill>
                <a:latin typeface="Corbel" panose="020B0503020204020204" pitchFamily="34" charset="0"/>
              </a:rPr>
              <a:t>Major Organizational Challenge:  Maintaining Quality</a:t>
            </a:r>
          </a:p>
        </p:txBody>
      </p:sp>
      <p:sp>
        <p:nvSpPr>
          <p:cNvPr id="14" name="Content Placeholder 2"/>
          <p:cNvSpPr>
            <a:spLocks noGrp="1"/>
          </p:cNvSpPr>
          <p:nvPr>
            <p:ph idx="1"/>
          </p:nvPr>
        </p:nvSpPr>
        <p:spPr>
          <a:xfrm>
            <a:off x="655632" y="1511141"/>
            <a:ext cx="4256107" cy="3263504"/>
          </a:xfrm>
        </p:spPr>
        <p:txBody>
          <a:bodyPr>
            <a:normAutofit fontScale="92500"/>
          </a:bodyPr>
          <a:lstStyle/>
          <a:p>
            <a:r>
              <a:rPr lang="en-US" dirty="0" smtClean="0">
                <a:latin typeface="Corbel" panose="020B0503020204020204" pitchFamily="34" charset="0"/>
              </a:rPr>
              <a:t>Strategy:</a:t>
            </a:r>
          </a:p>
          <a:p>
            <a:pPr lvl="1"/>
            <a:r>
              <a:rPr lang="en-US" dirty="0" smtClean="0">
                <a:latin typeface="Corbel" panose="020B0503020204020204" pitchFamily="34" charset="0"/>
              </a:rPr>
              <a:t>Triage vulnerabilities</a:t>
            </a:r>
          </a:p>
          <a:p>
            <a:pPr lvl="1"/>
            <a:r>
              <a:rPr lang="en-US" dirty="0" smtClean="0">
                <a:latin typeface="Corbel" panose="020B0503020204020204" pitchFamily="34" charset="0"/>
              </a:rPr>
              <a:t>Release updated Operational Handbook</a:t>
            </a:r>
          </a:p>
          <a:p>
            <a:pPr lvl="1"/>
            <a:r>
              <a:rPr lang="en-US" dirty="0" smtClean="0">
                <a:latin typeface="Corbel" panose="020B0503020204020204" pitchFamily="34" charset="0"/>
              </a:rPr>
              <a:t>REQUIRED training</a:t>
            </a:r>
          </a:p>
          <a:p>
            <a:pPr lvl="1"/>
            <a:r>
              <a:rPr lang="en-US" dirty="0" smtClean="0">
                <a:latin typeface="Corbel" panose="020B0503020204020204" pitchFamily="34" charset="0"/>
              </a:rPr>
              <a:t>Streamline data collection</a:t>
            </a:r>
          </a:p>
          <a:p>
            <a:pPr lvl="1"/>
            <a:r>
              <a:rPr lang="en-US" dirty="0" smtClean="0">
                <a:latin typeface="Corbel" panose="020B0503020204020204" pitchFamily="34" charset="0"/>
              </a:rPr>
              <a:t>Potential competency training</a:t>
            </a:r>
          </a:p>
          <a:p>
            <a:pPr lvl="1"/>
            <a:r>
              <a:rPr lang="en-US" dirty="0" smtClean="0">
                <a:latin typeface="Corbel" panose="020B0503020204020204" pitchFamily="34" charset="0"/>
              </a:rPr>
              <a:t>Holding people accountable</a:t>
            </a:r>
            <a:endParaRPr lang="en-US" dirty="0">
              <a:latin typeface="Corbel" panose="020B050302020402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74034" y="5397307"/>
            <a:ext cx="936596" cy="544444"/>
          </a:xfrm>
          <a:prstGeom prst="rect">
            <a:avLst/>
          </a:prstGeom>
        </p:spPr>
      </p:pic>
      <p:sp>
        <p:nvSpPr>
          <p:cNvPr id="5" name="Rectangle 4"/>
          <p:cNvSpPr/>
          <p:nvPr/>
        </p:nvSpPr>
        <p:spPr>
          <a:xfrm>
            <a:off x="628650" y="5489973"/>
            <a:ext cx="7300913" cy="167878"/>
          </a:xfrm>
          <a:prstGeom prst="rect">
            <a:avLst/>
          </a:prstGeom>
          <a:solidFill>
            <a:srgbClr val="6C8600"/>
          </a:solidFill>
          <a:ln>
            <a:solidFill>
              <a:srgbClr val="6C8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16627" y="1813069"/>
            <a:ext cx="3325705" cy="2265637"/>
          </a:xfrm>
          <a:prstGeom prst="rect">
            <a:avLst/>
          </a:prstGeom>
        </p:spPr>
      </p:pic>
    </p:spTree>
    <p:extLst>
      <p:ext uri="{BB962C8B-B14F-4D97-AF65-F5344CB8AC3E}">
        <p14:creationId xmlns:p14="http://schemas.microsoft.com/office/powerpoint/2010/main" val="184911581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2275" y="446296"/>
            <a:ext cx="7886700" cy="617220"/>
          </a:xfrm>
          <a:solidFill>
            <a:srgbClr val="6C8600"/>
          </a:solidFill>
        </p:spPr>
        <p:txBody>
          <a:bodyPr>
            <a:normAutofit fontScale="90000"/>
          </a:bodyPr>
          <a:lstStyle/>
          <a:p>
            <a:pPr algn="ctr"/>
            <a:r>
              <a:rPr lang="en-US" sz="2700" dirty="0">
                <a:solidFill>
                  <a:schemeClr val="bg1"/>
                </a:solidFill>
                <a:latin typeface="Corbel" panose="020B0503020204020204" pitchFamily="34" charset="0"/>
              </a:rPr>
              <a:t>Major Organizational Challenge:  Maintaining Quality </a:t>
            </a:r>
            <a:r>
              <a:rPr lang="en-US" sz="1350" dirty="0">
                <a:solidFill>
                  <a:schemeClr val="bg1"/>
                </a:solidFill>
                <a:latin typeface="Corbel" panose="020B0503020204020204" pitchFamily="34" charset="0"/>
              </a:rPr>
              <a:t>continued</a:t>
            </a:r>
            <a:endParaRPr lang="en-US" sz="2700" dirty="0">
              <a:solidFill>
                <a:schemeClr val="bg1"/>
              </a:solidFill>
              <a:latin typeface="Corbel" panose="020B0503020204020204" pitchFamily="34" charset="0"/>
            </a:endParaRPr>
          </a:p>
        </p:txBody>
      </p:sp>
      <p:sp>
        <p:nvSpPr>
          <p:cNvPr id="14" name="Content Placeholder 2"/>
          <p:cNvSpPr>
            <a:spLocks noGrp="1"/>
          </p:cNvSpPr>
          <p:nvPr>
            <p:ph idx="1"/>
          </p:nvPr>
        </p:nvSpPr>
        <p:spPr>
          <a:xfrm>
            <a:off x="592275" y="1308785"/>
            <a:ext cx="4256107" cy="4181188"/>
          </a:xfrm>
        </p:spPr>
        <p:txBody>
          <a:bodyPr>
            <a:normAutofit fontScale="70000" lnSpcReduction="20000"/>
          </a:bodyPr>
          <a:lstStyle/>
          <a:p>
            <a:pPr marL="0" indent="0">
              <a:buNone/>
            </a:pPr>
            <a:r>
              <a:rPr lang="en-US" dirty="0" smtClean="0">
                <a:latin typeface="Corbel" panose="020B0503020204020204" pitchFamily="34" charset="0"/>
              </a:rPr>
              <a:t>Streamline data collection</a:t>
            </a:r>
          </a:p>
          <a:p>
            <a:r>
              <a:rPr lang="en-US" sz="2700" dirty="0" smtClean="0">
                <a:latin typeface="Corbel" panose="020B0503020204020204" pitchFamily="34" charset="0"/>
              </a:rPr>
              <a:t>Field Data Book Editorial Review</a:t>
            </a:r>
          </a:p>
          <a:p>
            <a:r>
              <a:rPr lang="en-US" sz="2700" dirty="0" smtClean="0">
                <a:latin typeface="Corbel" panose="020B0503020204020204" pitchFamily="34" charset="0"/>
              </a:rPr>
              <a:t>Committee members</a:t>
            </a:r>
          </a:p>
          <a:p>
            <a:pPr lvl="1"/>
            <a:r>
              <a:rPr lang="en-US" dirty="0" smtClean="0">
                <a:solidFill>
                  <a:prstClr val="black"/>
                </a:solidFill>
                <a:latin typeface="Arial" panose="020B0604020202020204" pitchFamily="34" charset="0"/>
                <a:cs typeface="Arial" panose="020B0604020202020204" pitchFamily="34" charset="0"/>
              </a:rPr>
              <a:t>M. </a:t>
            </a:r>
            <a:r>
              <a:rPr lang="en-US" dirty="0">
                <a:solidFill>
                  <a:prstClr val="black"/>
                </a:solidFill>
                <a:latin typeface="Arial" panose="020B0604020202020204" pitchFamily="34" charset="0"/>
                <a:cs typeface="Arial" panose="020B0604020202020204" pitchFamily="34" charset="0"/>
              </a:rPr>
              <a:t>Ross (Chair), </a:t>
            </a:r>
            <a:endParaRPr lang="en-US" dirty="0" smtClean="0">
              <a:solidFill>
                <a:prstClr val="black"/>
              </a:solidFill>
              <a:latin typeface="Arial" panose="020B0604020202020204" pitchFamily="34" charset="0"/>
              <a:cs typeface="Arial" panose="020B0604020202020204" pitchFamily="34" charset="0"/>
            </a:endParaRPr>
          </a:p>
          <a:p>
            <a:pPr lvl="1"/>
            <a:r>
              <a:rPr lang="en-US" dirty="0" smtClean="0">
                <a:solidFill>
                  <a:prstClr val="black"/>
                </a:solidFill>
                <a:latin typeface="Arial" panose="020B0604020202020204" pitchFamily="34" charset="0"/>
                <a:cs typeface="Arial" panose="020B0604020202020204" pitchFamily="34" charset="0"/>
              </a:rPr>
              <a:t>R. </a:t>
            </a:r>
            <a:r>
              <a:rPr lang="en-US" dirty="0" err="1">
                <a:solidFill>
                  <a:prstClr val="black"/>
                </a:solidFill>
                <a:latin typeface="Arial" panose="020B0604020202020204" pitchFamily="34" charset="0"/>
                <a:cs typeface="Arial" panose="020B0604020202020204" pitchFamily="34" charset="0"/>
              </a:rPr>
              <a:t>Tannenbaum</a:t>
            </a:r>
            <a:r>
              <a:rPr lang="en-US" dirty="0">
                <a:solidFill>
                  <a:prstClr val="black"/>
                </a:solidFill>
                <a:latin typeface="Arial" panose="020B0604020202020204" pitchFamily="34" charset="0"/>
                <a:cs typeface="Arial" panose="020B0604020202020204" pitchFamily="34" charset="0"/>
              </a:rPr>
              <a:t>, </a:t>
            </a:r>
            <a:r>
              <a:rPr lang="en-US" dirty="0" smtClean="0">
                <a:solidFill>
                  <a:prstClr val="black"/>
                </a:solidFill>
                <a:latin typeface="Arial" panose="020B0604020202020204" pitchFamily="34" charset="0"/>
                <a:cs typeface="Arial" panose="020B0604020202020204" pitchFamily="34" charset="0"/>
              </a:rPr>
              <a:t>R. </a:t>
            </a:r>
            <a:r>
              <a:rPr lang="en-US" dirty="0">
                <a:solidFill>
                  <a:prstClr val="black"/>
                </a:solidFill>
                <a:latin typeface="Arial" panose="020B0604020202020204" pitchFamily="34" charset="0"/>
                <a:cs typeface="Arial" panose="020B0604020202020204" pitchFamily="34" charset="0"/>
              </a:rPr>
              <a:t>Batts, </a:t>
            </a:r>
            <a:r>
              <a:rPr lang="en-US" dirty="0" smtClean="0">
                <a:solidFill>
                  <a:prstClr val="black"/>
                </a:solidFill>
                <a:latin typeface="Arial" panose="020B0604020202020204" pitchFamily="34" charset="0"/>
                <a:cs typeface="Arial" panose="020B0604020202020204" pitchFamily="34" charset="0"/>
              </a:rPr>
              <a:t>A </a:t>
            </a:r>
            <a:r>
              <a:rPr lang="en-US" dirty="0">
                <a:solidFill>
                  <a:prstClr val="black"/>
                </a:solidFill>
                <a:latin typeface="Arial" panose="020B0604020202020204" pitchFamily="34" charset="0"/>
                <a:cs typeface="Arial" panose="020B0604020202020204" pitchFamily="34" charset="0"/>
              </a:rPr>
              <a:t>VanWoerkom, </a:t>
            </a:r>
            <a:r>
              <a:rPr lang="en-US" dirty="0" smtClean="0">
                <a:solidFill>
                  <a:prstClr val="black"/>
                </a:solidFill>
                <a:latin typeface="Arial" panose="020B0604020202020204" pitchFamily="34" charset="0"/>
                <a:cs typeface="Arial" panose="020B0604020202020204" pitchFamily="34" charset="0"/>
              </a:rPr>
              <a:t>K. Samoil</a:t>
            </a:r>
            <a:r>
              <a:rPr lang="en-US" dirty="0">
                <a:solidFill>
                  <a:prstClr val="black"/>
                </a:solidFill>
                <a:latin typeface="Arial" panose="020B0604020202020204" pitchFamily="34" charset="0"/>
                <a:cs typeface="Arial" panose="020B0604020202020204" pitchFamily="34" charset="0"/>
              </a:rPr>
              <a:t>, </a:t>
            </a:r>
            <a:r>
              <a:rPr lang="en-US" dirty="0" smtClean="0">
                <a:solidFill>
                  <a:prstClr val="black"/>
                </a:solidFill>
                <a:latin typeface="Arial" panose="020B0604020202020204" pitchFamily="34" charset="0"/>
                <a:cs typeface="Arial" panose="020B0604020202020204" pitchFamily="34" charset="0"/>
              </a:rPr>
              <a:t>M. James</a:t>
            </a:r>
            <a:r>
              <a:rPr lang="en-US" dirty="0">
                <a:solidFill>
                  <a:prstClr val="black"/>
                </a:solidFill>
                <a:latin typeface="Arial" panose="020B0604020202020204" pitchFamily="34" charset="0"/>
                <a:cs typeface="Arial" panose="020B0604020202020204" pitchFamily="34" charset="0"/>
              </a:rPr>
              <a:t>, </a:t>
            </a:r>
            <a:r>
              <a:rPr lang="en-US" dirty="0" smtClean="0">
                <a:solidFill>
                  <a:prstClr val="black"/>
                </a:solidFill>
                <a:latin typeface="Arial" panose="020B0604020202020204" pitchFamily="34" charset="0"/>
                <a:cs typeface="Arial" panose="020B0604020202020204" pitchFamily="34" charset="0"/>
              </a:rPr>
              <a:t>M. </a:t>
            </a:r>
            <a:r>
              <a:rPr lang="en-US" dirty="0" err="1" smtClean="0">
                <a:solidFill>
                  <a:prstClr val="black"/>
                </a:solidFill>
                <a:latin typeface="Arial" panose="020B0604020202020204" pitchFamily="34" charset="0"/>
                <a:cs typeface="Arial" panose="020B0604020202020204" pitchFamily="34" charset="0"/>
              </a:rPr>
              <a:t>Tolson</a:t>
            </a:r>
            <a:r>
              <a:rPr lang="en-US" dirty="0">
                <a:solidFill>
                  <a:prstClr val="black"/>
                </a:solidFill>
                <a:latin typeface="Arial" panose="020B0604020202020204" pitchFamily="34" charset="0"/>
                <a:cs typeface="Arial" panose="020B0604020202020204" pitchFamily="34" charset="0"/>
              </a:rPr>
              <a:t>, </a:t>
            </a:r>
            <a:r>
              <a:rPr lang="en-US" dirty="0" smtClean="0">
                <a:solidFill>
                  <a:prstClr val="black"/>
                </a:solidFill>
                <a:latin typeface="Arial" panose="020B0604020202020204" pitchFamily="34" charset="0"/>
                <a:cs typeface="Arial" panose="020B0604020202020204" pitchFamily="34" charset="0"/>
              </a:rPr>
              <a:t>D. </a:t>
            </a:r>
            <a:r>
              <a:rPr lang="en-US" dirty="0" err="1" smtClean="0">
                <a:solidFill>
                  <a:prstClr val="black"/>
                </a:solidFill>
                <a:latin typeface="Arial" panose="020B0604020202020204" pitchFamily="34" charset="0"/>
                <a:cs typeface="Arial" panose="020B0604020202020204" pitchFamily="34" charset="0"/>
              </a:rPr>
              <a:t>Ennes</a:t>
            </a:r>
            <a:r>
              <a:rPr lang="en-US" dirty="0">
                <a:solidFill>
                  <a:prstClr val="black"/>
                </a:solidFill>
                <a:latin typeface="Arial" panose="020B0604020202020204" pitchFamily="34" charset="0"/>
                <a:cs typeface="Arial" panose="020B0604020202020204" pitchFamily="34" charset="0"/>
              </a:rPr>
              <a:t>, </a:t>
            </a:r>
            <a:r>
              <a:rPr lang="en-US" dirty="0" smtClean="0">
                <a:solidFill>
                  <a:prstClr val="black"/>
                </a:solidFill>
                <a:latin typeface="Arial" panose="020B0604020202020204" pitchFamily="34" charset="0"/>
                <a:cs typeface="Arial" panose="020B0604020202020204" pitchFamily="34" charset="0"/>
              </a:rPr>
              <a:t>J.  </a:t>
            </a:r>
            <a:r>
              <a:rPr lang="en-US" dirty="0">
                <a:solidFill>
                  <a:prstClr val="black"/>
                </a:solidFill>
                <a:latin typeface="Arial" panose="020B0604020202020204" pitchFamily="34" charset="0"/>
                <a:cs typeface="Arial" panose="020B0604020202020204" pitchFamily="34" charset="0"/>
              </a:rPr>
              <a:t>Spies, </a:t>
            </a:r>
            <a:r>
              <a:rPr lang="en-US" dirty="0" smtClean="0">
                <a:solidFill>
                  <a:prstClr val="black"/>
                </a:solidFill>
                <a:latin typeface="Arial" panose="020B0604020202020204" pitchFamily="34" charset="0"/>
                <a:cs typeface="Arial" panose="020B0604020202020204" pitchFamily="34" charset="0"/>
              </a:rPr>
              <a:t>T. </a:t>
            </a:r>
            <a:r>
              <a:rPr lang="en-US" dirty="0">
                <a:solidFill>
                  <a:prstClr val="black"/>
                </a:solidFill>
                <a:latin typeface="Arial" panose="020B0604020202020204" pitchFamily="34" charset="0"/>
                <a:cs typeface="Arial" panose="020B0604020202020204" pitchFamily="34" charset="0"/>
              </a:rPr>
              <a:t>Barkalow, </a:t>
            </a:r>
            <a:r>
              <a:rPr lang="en-US" dirty="0" err="1" smtClean="0">
                <a:solidFill>
                  <a:prstClr val="black"/>
                </a:solidFill>
                <a:latin typeface="Arial" panose="020B0604020202020204" pitchFamily="34" charset="0"/>
                <a:cs typeface="Arial" panose="020B0604020202020204" pitchFamily="34" charset="0"/>
              </a:rPr>
              <a:t>S.Palmer</a:t>
            </a:r>
            <a:endParaRPr lang="en-US" dirty="0" smtClean="0">
              <a:solidFill>
                <a:prstClr val="black"/>
              </a:solidFill>
              <a:latin typeface="Arial" panose="020B0604020202020204" pitchFamily="34" charset="0"/>
              <a:cs typeface="Arial" panose="020B0604020202020204" pitchFamily="34" charset="0"/>
            </a:endParaRPr>
          </a:p>
          <a:p>
            <a:r>
              <a:rPr lang="en-US" sz="2700" dirty="0" smtClean="0">
                <a:solidFill>
                  <a:prstClr val="black"/>
                </a:solidFill>
                <a:latin typeface="Arial" panose="020B0604020202020204" pitchFamily="34" charset="0"/>
                <a:cs typeface="Arial" panose="020B0604020202020204" pitchFamily="34" charset="0"/>
              </a:rPr>
              <a:t>Field Data Book revisions</a:t>
            </a:r>
          </a:p>
          <a:p>
            <a:pPr lvl="1"/>
            <a:r>
              <a:rPr lang="en-US" sz="2700" dirty="0" smtClean="0">
                <a:solidFill>
                  <a:prstClr val="black"/>
                </a:solidFill>
                <a:latin typeface="Arial" panose="020B0604020202020204" pitchFamily="34" charset="0"/>
                <a:cs typeface="Arial" panose="020B0604020202020204" pitchFamily="34" charset="0"/>
              </a:rPr>
              <a:t>Parts 1- 4 revised for 2020</a:t>
            </a:r>
          </a:p>
          <a:p>
            <a:pPr lvl="1"/>
            <a:r>
              <a:rPr lang="en-US" sz="2700" dirty="0" smtClean="0">
                <a:solidFill>
                  <a:prstClr val="black"/>
                </a:solidFill>
                <a:latin typeface="Arial" panose="020B0604020202020204" pitchFamily="34" charset="0"/>
                <a:cs typeface="Arial" panose="020B0604020202020204" pitchFamily="34" charset="0"/>
              </a:rPr>
              <a:t>Part 6 (Output calibration) under review at this meeting for 2021</a:t>
            </a:r>
          </a:p>
          <a:p>
            <a:pPr lvl="1"/>
            <a:r>
              <a:rPr lang="en-US" sz="2700" dirty="0" smtClean="0">
                <a:solidFill>
                  <a:prstClr val="black"/>
                </a:solidFill>
                <a:latin typeface="Arial" panose="020B0604020202020204" pitchFamily="34" charset="0"/>
                <a:cs typeface="Arial" panose="020B0604020202020204" pitchFamily="34" charset="0"/>
              </a:rPr>
              <a:t>Part 5,7,8,9 being assessed</a:t>
            </a:r>
          </a:p>
          <a:p>
            <a:r>
              <a:rPr lang="en-US" sz="2700" dirty="0">
                <a:solidFill>
                  <a:prstClr val="black"/>
                </a:solidFill>
                <a:latin typeface="Arial" panose="020B0604020202020204" pitchFamily="34" charset="0"/>
                <a:cs typeface="Arial" panose="020B0604020202020204" pitchFamily="34" charset="0"/>
              </a:rPr>
              <a:t>Protocol template modifications</a:t>
            </a:r>
          </a:p>
          <a:p>
            <a:pPr marL="342900" lvl="1" indent="0">
              <a:buNone/>
            </a:pPr>
            <a:endParaRPr lang="en-US" dirty="0" smtClean="0">
              <a:solidFill>
                <a:prstClr val="black"/>
              </a:solidFill>
              <a:latin typeface="Arial" panose="020B0604020202020204" pitchFamily="34" charset="0"/>
              <a:cs typeface="Arial" panose="020B0604020202020204" pitchFamily="34" charset="0"/>
            </a:endParaRPr>
          </a:p>
          <a:p>
            <a:pPr lvl="1"/>
            <a:endParaRPr lang="en-US" dirty="0">
              <a:solidFill>
                <a:prstClr val="black"/>
              </a:solidFill>
              <a:latin typeface="Arial" panose="020B0604020202020204" pitchFamily="34" charset="0"/>
              <a:cs typeface="Arial" panose="020B0604020202020204" pitchFamily="34" charset="0"/>
            </a:endParaRPr>
          </a:p>
          <a:p>
            <a:pPr lvl="1"/>
            <a:endParaRPr lang="en-US" dirty="0" smtClean="0">
              <a:latin typeface="Corbel" panose="020B0503020204020204" pitchFamily="34" charset="0"/>
            </a:endParaRPr>
          </a:p>
          <a:p>
            <a:pPr lvl="2"/>
            <a:endParaRPr lang="en-US" dirty="0">
              <a:latin typeface="Corbel" panose="020B050302020402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74034" y="5397307"/>
            <a:ext cx="936596" cy="544444"/>
          </a:xfrm>
          <a:prstGeom prst="rect">
            <a:avLst/>
          </a:prstGeom>
        </p:spPr>
      </p:pic>
      <p:sp>
        <p:nvSpPr>
          <p:cNvPr id="5" name="Rectangle 4"/>
          <p:cNvSpPr/>
          <p:nvPr/>
        </p:nvSpPr>
        <p:spPr>
          <a:xfrm>
            <a:off x="628650" y="5489973"/>
            <a:ext cx="7300913" cy="167878"/>
          </a:xfrm>
          <a:prstGeom prst="rect">
            <a:avLst/>
          </a:prstGeom>
          <a:solidFill>
            <a:srgbClr val="6C8600"/>
          </a:solidFill>
          <a:ln>
            <a:solidFill>
              <a:srgbClr val="6C8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53270" y="1754300"/>
            <a:ext cx="3325705" cy="2211723"/>
          </a:xfrm>
          <a:prstGeom prst="rect">
            <a:avLst/>
          </a:prstGeom>
        </p:spPr>
      </p:pic>
    </p:spTree>
    <p:extLst>
      <p:ext uri="{BB962C8B-B14F-4D97-AF65-F5344CB8AC3E}">
        <p14:creationId xmlns:p14="http://schemas.microsoft.com/office/powerpoint/2010/main" val="187110715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5632" y="434757"/>
            <a:ext cx="7886700" cy="617220"/>
          </a:xfrm>
          <a:solidFill>
            <a:srgbClr val="6C8600"/>
          </a:solidFill>
        </p:spPr>
        <p:txBody>
          <a:bodyPr>
            <a:normAutofit/>
          </a:bodyPr>
          <a:lstStyle/>
          <a:p>
            <a:pPr algn="ctr"/>
            <a:r>
              <a:rPr lang="en-US" sz="2700" dirty="0">
                <a:solidFill>
                  <a:schemeClr val="bg1"/>
                </a:solidFill>
                <a:latin typeface="Corbel" panose="020B0503020204020204" pitchFamily="34" charset="0"/>
              </a:rPr>
              <a:t>Closing Remarks</a:t>
            </a:r>
          </a:p>
        </p:txBody>
      </p:sp>
      <p:sp>
        <p:nvSpPr>
          <p:cNvPr id="14" name="Content Placeholder 2"/>
          <p:cNvSpPr>
            <a:spLocks noGrp="1"/>
          </p:cNvSpPr>
          <p:nvPr>
            <p:ph idx="1"/>
          </p:nvPr>
        </p:nvSpPr>
        <p:spPr>
          <a:xfrm>
            <a:off x="655632" y="1334150"/>
            <a:ext cx="4256107" cy="3263504"/>
          </a:xfrm>
        </p:spPr>
        <p:txBody>
          <a:bodyPr>
            <a:normAutofit fontScale="85000" lnSpcReduction="20000"/>
          </a:bodyPr>
          <a:lstStyle/>
          <a:p>
            <a:r>
              <a:rPr lang="en-US" dirty="0" smtClean="0">
                <a:latin typeface="Corbel" panose="020B0503020204020204" pitchFamily="34" charset="0"/>
              </a:rPr>
              <a:t>2019</a:t>
            </a:r>
          </a:p>
          <a:p>
            <a:pPr lvl="1"/>
            <a:r>
              <a:rPr lang="en-US" dirty="0" smtClean="0">
                <a:latin typeface="Corbel" panose="020B0503020204020204" pitchFamily="34" charset="0"/>
              </a:rPr>
              <a:t>Some great successes</a:t>
            </a:r>
          </a:p>
          <a:p>
            <a:pPr lvl="1"/>
            <a:r>
              <a:rPr lang="en-US" dirty="0" smtClean="0">
                <a:latin typeface="Corbel" panose="020B0503020204020204" pitchFamily="34" charset="0"/>
              </a:rPr>
              <a:t>Some significant challenges</a:t>
            </a:r>
          </a:p>
          <a:p>
            <a:r>
              <a:rPr lang="en-US" dirty="0" smtClean="0">
                <a:latin typeface="Corbel" panose="020B0503020204020204" pitchFamily="34" charset="0"/>
              </a:rPr>
              <a:t>Let’s remember who we are doing this work for</a:t>
            </a:r>
          </a:p>
          <a:p>
            <a:r>
              <a:rPr lang="en-US" dirty="0" smtClean="0">
                <a:latin typeface="Corbel" panose="020B0503020204020204" pitchFamily="34" charset="0"/>
              </a:rPr>
              <a:t>Let’s remember and recommit to:</a:t>
            </a:r>
          </a:p>
          <a:p>
            <a:pPr lvl="1"/>
            <a:r>
              <a:rPr lang="en-US" dirty="0" smtClean="0">
                <a:latin typeface="Corbel" panose="020B0503020204020204" pitchFamily="34" charset="0"/>
              </a:rPr>
              <a:t>doing our work professionally</a:t>
            </a:r>
          </a:p>
          <a:p>
            <a:pPr lvl="1"/>
            <a:r>
              <a:rPr lang="en-US" dirty="0" smtClean="0">
                <a:latin typeface="Corbel" panose="020B0503020204020204" pitchFamily="34" charset="0"/>
              </a:rPr>
              <a:t>with full adherence to the GLP’s, and</a:t>
            </a:r>
          </a:p>
          <a:p>
            <a:pPr lvl="1"/>
            <a:r>
              <a:rPr lang="en-US" dirty="0" smtClean="0">
                <a:latin typeface="Corbel" panose="020B0503020204020204" pitchFamily="34" charset="0"/>
              </a:rPr>
              <a:t>with our best efforts</a:t>
            </a:r>
          </a:p>
          <a:p>
            <a:endParaRPr lang="en-US" dirty="0">
              <a:solidFill>
                <a:prstClr val="black"/>
              </a:solidFill>
              <a:latin typeface="Arial" panose="020B0604020202020204" pitchFamily="34" charset="0"/>
              <a:cs typeface="Arial" panose="020B0604020202020204" pitchFamily="34" charset="0"/>
            </a:endParaRPr>
          </a:p>
          <a:p>
            <a:pPr marL="342900" lvl="1" indent="0">
              <a:buNone/>
            </a:pPr>
            <a:endParaRPr lang="en-US" dirty="0" smtClean="0">
              <a:solidFill>
                <a:prstClr val="black"/>
              </a:solidFill>
              <a:latin typeface="Arial" panose="020B0604020202020204" pitchFamily="34" charset="0"/>
              <a:cs typeface="Arial" panose="020B0604020202020204" pitchFamily="34" charset="0"/>
            </a:endParaRPr>
          </a:p>
          <a:p>
            <a:pPr lvl="1"/>
            <a:endParaRPr lang="en-US" dirty="0">
              <a:solidFill>
                <a:prstClr val="black"/>
              </a:solidFill>
              <a:latin typeface="Arial" panose="020B0604020202020204" pitchFamily="34" charset="0"/>
              <a:cs typeface="Arial" panose="020B0604020202020204" pitchFamily="34" charset="0"/>
            </a:endParaRPr>
          </a:p>
          <a:p>
            <a:pPr lvl="1"/>
            <a:endParaRPr lang="en-US" dirty="0" smtClean="0">
              <a:latin typeface="Corbel" panose="020B0503020204020204" pitchFamily="34" charset="0"/>
            </a:endParaRPr>
          </a:p>
          <a:p>
            <a:pPr lvl="2"/>
            <a:endParaRPr lang="en-US" dirty="0">
              <a:latin typeface="Corbel" panose="020B050302020402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74034" y="5397307"/>
            <a:ext cx="936596" cy="544444"/>
          </a:xfrm>
          <a:prstGeom prst="rect">
            <a:avLst/>
          </a:prstGeom>
        </p:spPr>
      </p:pic>
      <p:sp>
        <p:nvSpPr>
          <p:cNvPr id="5" name="Rectangle 4"/>
          <p:cNvSpPr/>
          <p:nvPr/>
        </p:nvSpPr>
        <p:spPr>
          <a:xfrm>
            <a:off x="628650" y="5489973"/>
            <a:ext cx="7300913" cy="167878"/>
          </a:xfrm>
          <a:prstGeom prst="rect">
            <a:avLst/>
          </a:prstGeom>
          <a:solidFill>
            <a:srgbClr val="6C8600"/>
          </a:solidFill>
          <a:ln>
            <a:solidFill>
              <a:srgbClr val="6C8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69099" y="1347053"/>
            <a:ext cx="2776293" cy="1600995"/>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69099" y="3332016"/>
            <a:ext cx="2776293" cy="1588657"/>
          </a:xfrm>
          <a:prstGeom prst="rect">
            <a:avLst/>
          </a:prstGeom>
        </p:spPr>
      </p:pic>
    </p:spTree>
    <p:extLst>
      <p:ext uri="{BB962C8B-B14F-4D97-AF65-F5344CB8AC3E}">
        <p14:creationId xmlns:p14="http://schemas.microsoft.com/office/powerpoint/2010/main" val="138882730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5632" y="434757"/>
            <a:ext cx="7886700" cy="617220"/>
          </a:xfrm>
          <a:solidFill>
            <a:srgbClr val="6C8600"/>
          </a:solidFill>
        </p:spPr>
        <p:txBody>
          <a:bodyPr>
            <a:normAutofit/>
          </a:bodyPr>
          <a:lstStyle/>
          <a:p>
            <a:pPr algn="ctr"/>
            <a:r>
              <a:rPr lang="en-US" sz="2700" dirty="0" smtClean="0">
                <a:solidFill>
                  <a:schemeClr val="bg1"/>
                </a:solidFill>
                <a:latin typeface="Corbel" panose="020B0503020204020204" pitchFamily="34" charset="0"/>
              </a:rPr>
              <a:t>Acknowledgement</a:t>
            </a:r>
            <a:endParaRPr lang="en-US" sz="2700" dirty="0">
              <a:solidFill>
                <a:schemeClr val="bg1"/>
              </a:solidFill>
              <a:latin typeface="Corbel" panose="020B0503020204020204" pitchFamily="34" charset="0"/>
            </a:endParaRPr>
          </a:p>
        </p:txBody>
      </p:sp>
      <p:sp>
        <p:nvSpPr>
          <p:cNvPr id="14" name="Content Placeholder 2"/>
          <p:cNvSpPr>
            <a:spLocks noGrp="1"/>
          </p:cNvSpPr>
          <p:nvPr>
            <p:ph idx="1"/>
          </p:nvPr>
        </p:nvSpPr>
        <p:spPr>
          <a:xfrm>
            <a:off x="655632" y="1334150"/>
            <a:ext cx="7173918" cy="3263504"/>
          </a:xfrm>
        </p:spPr>
        <p:txBody>
          <a:bodyPr>
            <a:normAutofit lnSpcReduction="10000"/>
          </a:bodyPr>
          <a:lstStyle/>
          <a:p>
            <a:r>
              <a:rPr lang="en-US" dirty="0" smtClean="0">
                <a:latin typeface="Corbel" panose="020B0503020204020204" pitchFamily="34" charset="0"/>
              </a:rPr>
              <a:t>Dan Kunkel/Debbie Carpenter/John Wise/others </a:t>
            </a:r>
          </a:p>
          <a:p>
            <a:r>
              <a:rPr lang="en-US" dirty="0" smtClean="0">
                <a:latin typeface="Corbel" panose="020B0503020204020204" pitchFamily="34" charset="0"/>
              </a:rPr>
              <a:t>Tammy Barkalow/QA team</a:t>
            </a:r>
          </a:p>
          <a:p>
            <a:r>
              <a:rPr lang="en-US" dirty="0" smtClean="0">
                <a:latin typeface="Corbel" panose="020B0503020204020204" pitchFamily="34" charset="0"/>
              </a:rPr>
              <a:t> IR-4 HQ Team </a:t>
            </a:r>
          </a:p>
          <a:p>
            <a:r>
              <a:rPr lang="en-US" dirty="0" smtClean="0">
                <a:latin typeface="Corbel" panose="020B0503020204020204" pitchFamily="34" charset="0"/>
              </a:rPr>
              <a:t>Commodity Liaison Committee/Project Management Committee</a:t>
            </a:r>
          </a:p>
          <a:p>
            <a:r>
              <a:rPr lang="en-US" dirty="0" smtClean="0">
                <a:latin typeface="Corbel" panose="020B0503020204020204" pitchFamily="34" charset="0"/>
              </a:rPr>
              <a:t>NC State Administration</a:t>
            </a:r>
          </a:p>
          <a:p>
            <a:endParaRPr lang="en-US" dirty="0">
              <a:solidFill>
                <a:prstClr val="black"/>
              </a:solidFill>
              <a:latin typeface="Arial" panose="020B0604020202020204" pitchFamily="34" charset="0"/>
              <a:cs typeface="Arial" panose="020B0604020202020204" pitchFamily="34" charset="0"/>
            </a:endParaRPr>
          </a:p>
          <a:p>
            <a:pPr marL="342900" lvl="1" indent="0">
              <a:buNone/>
            </a:pPr>
            <a:endParaRPr lang="en-US" dirty="0" smtClean="0">
              <a:solidFill>
                <a:prstClr val="black"/>
              </a:solidFill>
              <a:latin typeface="Arial" panose="020B0604020202020204" pitchFamily="34" charset="0"/>
              <a:cs typeface="Arial" panose="020B0604020202020204" pitchFamily="34" charset="0"/>
            </a:endParaRPr>
          </a:p>
          <a:p>
            <a:pPr lvl="1"/>
            <a:endParaRPr lang="en-US" dirty="0">
              <a:solidFill>
                <a:prstClr val="black"/>
              </a:solidFill>
              <a:latin typeface="Arial" panose="020B0604020202020204" pitchFamily="34" charset="0"/>
              <a:cs typeface="Arial" panose="020B0604020202020204" pitchFamily="34" charset="0"/>
            </a:endParaRPr>
          </a:p>
          <a:p>
            <a:pPr lvl="1"/>
            <a:endParaRPr lang="en-US" dirty="0" smtClean="0">
              <a:latin typeface="Corbel" panose="020B0503020204020204" pitchFamily="34" charset="0"/>
            </a:endParaRPr>
          </a:p>
          <a:p>
            <a:pPr lvl="2"/>
            <a:endParaRPr lang="en-US" dirty="0">
              <a:latin typeface="Corbel" panose="020B050302020402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74034" y="5397307"/>
            <a:ext cx="936596" cy="544444"/>
          </a:xfrm>
          <a:prstGeom prst="rect">
            <a:avLst/>
          </a:prstGeom>
        </p:spPr>
      </p:pic>
      <p:sp>
        <p:nvSpPr>
          <p:cNvPr id="5" name="Rectangle 4"/>
          <p:cNvSpPr/>
          <p:nvPr/>
        </p:nvSpPr>
        <p:spPr>
          <a:xfrm>
            <a:off x="628650" y="5489973"/>
            <a:ext cx="7300913" cy="167878"/>
          </a:xfrm>
          <a:prstGeom prst="rect">
            <a:avLst/>
          </a:prstGeom>
          <a:solidFill>
            <a:srgbClr val="6C8600"/>
          </a:solidFill>
          <a:ln>
            <a:solidFill>
              <a:srgbClr val="6C8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Tree>
    <p:extLst>
      <p:ext uri="{BB962C8B-B14F-4D97-AF65-F5344CB8AC3E}">
        <p14:creationId xmlns:p14="http://schemas.microsoft.com/office/powerpoint/2010/main" val="287116159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5632" y="434757"/>
            <a:ext cx="7886700" cy="617220"/>
          </a:xfrm>
          <a:solidFill>
            <a:srgbClr val="6C8600"/>
          </a:solidFill>
        </p:spPr>
        <p:txBody>
          <a:bodyPr>
            <a:normAutofit/>
          </a:bodyPr>
          <a:lstStyle/>
          <a:p>
            <a:pPr algn="ctr"/>
            <a:r>
              <a:rPr lang="en-US" sz="2700" dirty="0" smtClean="0">
                <a:solidFill>
                  <a:schemeClr val="bg1"/>
                </a:solidFill>
                <a:latin typeface="Corbel" panose="020B0503020204020204" pitchFamily="34" charset="0"/>
              </a:rPr>
              <a:t>Acknowledgement</a:t>
            </a:r>
            <a:endParaRPr lang="en-US" sz="2700" dirty="0">
              <a:solidFill>
                <a:schemeClr val="bg1"/>
              </a:solidFill>
              <a:latin typeface="Corbel" panose="020B0503020204020204" pitchFamily="34" charset="0"/>
            </a:endParaRPr>
          </a:p>
        </p:txBody>
      </p:sp>
      <p:sp>
        <p:nvSpPr>
          <p:cNvPr id="14" name="Content Placeholder 2"/>
          <p:cNvSpPr>
            <a:spLocks noGrp="1"/>
          </p:cNvSpPr>
          <p:nvPr>
            <p:ph idx="1"/>
          </p:nvPr>
        </p:nvSpPr>
        <p:spPr>
          <a:xfrm>
            <a:off x="655632" y="1334150"/>
            <a:ext cx="7173918" cy="3263504"/>
          </a:xfrm>
        </p:spPr>
        <p:txBody>
          <a:bodyPr>
            <a:normAutofit/>
          </a:bodyPr>
          <a:lstStyle/>
          <a:p>
            <a:pPr marL="0" indent="0" algn="ctr">
              <a:buNone/>
            </a:pPr>
            <a:r>
              <a:rPr lang="en-US" dirty="0" smtClean="0">
                <a:latin typeface="Corbel" panose="020B0503020204020204" pitchFamily="34" charset="0"/>
              </a:rPr>
              <a:t>And most importantly:</a:t>
            </a:r>
          </a:p>
          <a:p>
            <a:pPr marL="0" indent="0" algn="ctr">
              <a:buNone/>
            </a:pPr>
            <a:endParaRPr lang="en-US" dirty="0" smtClean="0">
              <a:latin typeface="Corbel" panose="020B0503020204020204" pitchFamily="34" charset="0"/>
            </a:endParaRPr>
          </a:p>
          <a:p>
            <a:pPr marL="0" indent="0" algn="ctr">
              <a:buNone/>
            </a:pPr>
            <a:r>
              <a:rPr lang="en-US" sz="4400" b="1" dirty="0" smtClean="0">
                <a:latin typeface="Corbel" panose="020B0503020204020204" pitchFamily="34" charset="0"/>
              </a:rPr>
              <a:t>All of You!</a:t>
            </a:r>
          </a:p>
          <a:p>
            <a:endParaRPr lang="en-US" dirty="0">
              <a:solidFill>
                <a:prstClr val="black"/>
              </a:solidFill>
              <a:latin typeface="Arial" panose="020B0604020202020204" pitchFamily="34" charset="0"/>
              <a:cs typeface="Arial" panose="020B0604020202020204" pitchFamily="34" charset="0"/>
            </a:endParaRPr>
          </a:p>
          <a:p>
            <a:pPr marL="342900" lvl="1" indent="0">
              <a:buNone/>
            </a:pPr>
            <a:endParaRPr lang="en-US" dirty="0" smtClean="0">
              <a:solidFill>
                <a:prstClr val="black"/>
              </a:solidFill>
              <a:latin typeface="Arial" panose="020B0604020202020204" pitchFamily="34" charset="0"/>
              <a:cs typeface="Arial" panose="020B0604020202020204" pitchFamily="34" charset="0"/>
            </a:endParaRPr>
          </a:p>
          <a:p>
            <a:pPr lvl="1"/>
            <a:endParaRPr lang="en-US" dirty="0">
              <a:solidFill>
                <a:prstClr val="black"/>
              </a:solidFill>
              <a:latin typeface="Arial" panose="020B0604020202020204" pitchFamily="34" charset="0"/>
              <a:cs typeface="Arial" panose="020B0604020202020204" pitchFamily="34" charset="0"/>
            </a:endParaRPr>
          </a:p>
          <a:p>
            <a:pPr lvl="1"/>
            <a:endParaRPr lang="en-US" dirty="0" smtClean="0">
              <a:latin typeface="Corbel" panose="020B0503020204020204" pitchFamily="34" charset="0"/>
            </a:endParaRPr>
          </a:p>
          <a:p>
            <a:pPr lvl="2"/>
            <a:endParaRPr lang="en-US" dirty="0">
              <a:latin typeface="Corbel" panose="020B050302020402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74034" y="5397307"/>
            <a:ext cx="936596" cy="544444"/>
          </a:xfrm>
          <a:prstGeom prst="rect">
            <a:avLst/>
          </a:prstGeom>
        </p:spPr>
      </p:pic>
      <p:sp>
        <p:nvSpPr>
          <p:cNvPr id="5" name="Rectangle 4"/>
          <p:cNvSpPr/>
          <p:nvPr/>
        </p:nvSpPr>
        <p:spPr>
          <a:xfrm>
            <a:off x="628650" y="5489973"/>
            <a:ext cx="7300913" cy="167878"/>
          </a:xfrm>
          <a:prstGeom prst="rect">
            <a:avLst/>
          </a:prstGeom>
          <a:solidFill>
            <a:srgbClr val="6C8600"/>
          </a:solidFill>
          <a:ln>
            <a:solidFill>
              <a:srgbClr val="6C8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Tree>
    <p:extLst>
      <p:ext uri="{BB962C8B-B14F-4D97-AF65-F5344CB8AC3E}">
        <p14:creationId xmlns:p14="http://schemas.microsoft.com/office/powerpoint/2010/main" val="35991782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Content Placeholder 3" descr="asian_citrus_psyllid_honeybells.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0" y="3134916"/>
            <a:ext cx="5214938" cy="3723084"/>
          </a:xfrm>
        </p:spPr>
      </p:pic>
      <p:sp>
        <p:nvSpPr>
          <p:cNvPr id="13315" name="Title 2"/>
          <p:cNvSpPr>
            <a:spLocks noGrp="1"/>
          </p:cNvSpPr>
          <p:nvPr>
            <p:ph type="title"/>
          </p:nvPr>
        </p:nvSpPr>
        <p:spPr bwMode="auto">
          <a:xfrm>
            <a:off x="1828800" y="1400175"/>
            <a:ext cx="6172200" cy="857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r>
              <a:rPr lang="en-US" altLang="en-US" sz="2700" b="1">
                <a:solidFill>
                  <a:schemeClr val="bg1"/>
                </a:solidFill>
              </a:rPr>
              <a:t>It Starts with the Pests!</a:t>
            </a:r>
          </a:p>
        </p:txBody>
      </p:sp>
      <p:pic>
        <p:nvPicPr>
          <p:cNvPr id="13316" name="Picture 5" descr="codlingmoth.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4029075" cy="314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8" descr="female-mexican-fruit-fly-insect_w725_h470.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865960" y="0"/>
            <a:ext cx="5278040" cy="356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7" descr="IW00011a.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214937" y="4379118"/>
            <a:ext cx="3929063" cy="2478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Picture 6" descr="ysawontomato.jp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961460" y="2571751"/>
            <a:ext cx="3182540" cy="1893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0" name="Picture 4" descr="bluemold.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452938" y="2953941"/>
            <a:ext cx="15240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20937259"/>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131094"/>
            <a:ext cx="7886700" cy="617220"/>
          </a:xfrm>
          <a:solidFill>
            <a:srgbClr val="6C8600"/>
          </a:solidFill>
        </p:spPr>
        <p:txBody>
          <a:bodyPr>
            <a:noAutofit/>
          </a:bodyPr>
          <a:lstStyle/>
          <a:p>
            <a:pPr algn="ctr"/>
            <a:r>
              <a:rPr lang="en-US" sz="4000" dirty="0" smtClean="0">
                <a:solidFill>
                  <a:schemeClr val="bg1"/>
                </a:solidFill>
                <a:latin typeface="Corbel" panose="020B0503020204020204" pitchFamily="34" charset="0"/>
              </a:rPr>
              <a:t>Questions? </a:t>
            </a:r>
            <a:endParaRPr lang="en-US" sz="4000" dirty="0">
              <a:solidFill>
                <a:schemeClr val="bg1"/>
              </a:solidFill>
              <a:latin typeface="Corbel" panose="020B050302020402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74034" y="5397307"/>
            <a:ext cx="936596" cy="544444"/>
          </a:xfrm>
          <a:prstGeom prst="rect">
            <a:avLst/>
          </a:prstGeom>
        </p:spPr>
      </p:pic>
      <p:sp>
        <p:nvSpPr>
          <p:cNvPr id="5" name="Rectangle 4"/>
          <p:cNvSpPr/>
          <p:nvPr/>
        </p:nvSpPr>
        <p:spPr>
          <a:xfrm>
            <a:off x="628650" y="5489973"/>
            <a:ext cx="7300913" cy="167878"/>
          </a:xfrm>
          <a:prstGeom prst="rect">
            <a:avLst/>
          </a:prstGeom>
          <a:solidFill>
            <a:srgbClr val="6C8600"/>
          </a:solidFill>
          <a:ln>
            <a:solidFill>
              <a:srgbClr val="6C8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pic>
        <p:nvPicPr>
          <p:cNvPr id="8"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189768" y="2401629"/>
            <a:ext cx="2647506" cy="2692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488034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575494"/>
            <a:ext cx="7886700" cy="617220"/>
          </a:xfrm>
          <a:solidFill>
            <a:srgbClr val="6C8600"/>
          </a:solidFill>
        </p:spPr>
        <p:txBody>
          <a:bodyPr>
            <a:normAutofit fontScale="90000"/>
          </a:bodyPr>
          <a:lstStyle/>
          <a:p>
            <a:pPr algn="ctr"/>
            <a:r>
              <a:rPr lang="en-US" dirty="0" smtClean="0">
                <a:solidFill>
                  <a:schemeClr val="bg1"/>
                </a:solidFill>
                <a:latin typeface="Corbel" panose="020B0503020204020204" pitchFamily="34" charset="0"/>
              </a:rPr>
              <a:t>Benefits of Pest Management</a:t>
            </a:r>
            <a:endParaRPr lang="en-US" dirty="0">
              <a:solidFill>
                <a:schemeClr val="bg1"/>
              </a:solidFill>
              <a:latin typeface="Corbel" panose="020B0503020204020204" pitchFamily="34" charset="0"/>
            </a:endParaRPr>
          </a:p>
        </p:txBody>
      </p:sp>
      <p:sp>
        <p:nvSpPr>
          <p:cNvPr id="3" name="Content Placeholder 2"/>
          <p:cNvSpPr>
            <a:spLocks noGrp="1"/>
          </p:cNvSpPr>
          <p:nvPr>
            <p:ph idx="1"/>
          </p:nvPr>
        </p:nvSpPr>
        <p:spPr>
          <a:xfrm>
            <a:off x="628650" y="1288471"/>
            <a:ext cx="3921919" cy="3263504"/>
          </a:xfrm>
        </p:spPr>
        <p:txBody>
          <a:bodyPr>
            <a:normAutofit fontScale="70000" lnSpcReduction="20000"/>
          </a:bodyPr>
          <a:lstStyle/>
          <a:p>
            <a:pPr marL="0" indent="0">
              <a:buNone/>
            </a:pPr>
            <a:endParaRPr lang="en-US" dirty="0" smtClean="0">
              <a:latin typeface="Corbel" panose="020B0503020204020204" pitchFamily="34" charset="0"/>
            </a:endParaRPr>
          </a:p>
          <a:p>
            <a:pPr marL="0" indent="0">
              <a:buNone/>
            </a:pPr>
            <a:r>
              <a:rPr lang="en-US" altLang="en-US" dirty="0" smtClean="0">
                <a:solidFill>
                  <a:srgbClr val="000000"/>
                </a:solidFill>
                <a:latin typeface="Corbel" panose="020B0503020204020204" pitchFamily="34" charset="0"/>
                <a:cs typeface="Arial" panose="020B0604020202020204" pitchFamily="34" charset="0"/>
              </a:rPr>
              <a:t>Maintaining:</a:t>
            </a:r>
          </a:p>
          <a:p>
            <a:pPr lvl="1"/>
            <a:r>
              <a:rPr lang="en-US" altLang="en-US" dirty="0" smtClean="0">
                <a:solidFill>
                  <a:srgbClr val="000000"/>
                </a:solidFill>
                <a:latin typeface="Corbel" panose="020B0503020204020204" pitchFamily="34" charset="0"/>
                <a:cs typeface="Arial" panose="020B0604020202020204" pitchFamily="34" charset="0"/>
              </a:rPr>
              <a:t>Healthy crops</a:t>
            </a:r>
          </a:p>
          <a:p>
            <a:pPr lvl="1"/>
            <a:r>
              <a:rPr lang="en-US" altLang="en-US" dirty="0" smtClean="0">
                <a:solidFill>
                  <a:srgbClr val="000000"/>
                </a:solidFill>
                <a:latin typeface="Corbel" panose="020B0503020204020204" pitchFamily="34" charset="0"/>
                <a:cs typeface="Arial" panose="020B0604020202020204" pitchFamily="34" charset="0"/>
              </a:rPr>
              <a:t>Crop yields</a:t>
            </a:r>
          </a:p>
          <a:p>
            <a:pPr lvl="1"/>
            <a:r>
              <a:rPr lang="en-US" altLang="en-US" dirty="0" smtClean="0">
                <a:solidFill>
                  <a:srgbClr val="000000"/>
                </a:solidFill>
                <a:latin typeface="Corbel" panose="020B0503020204020204" pitchFamily="34" charset="0"/>
                <a:cs typeface="Arial" panose="020B0604020202020204" pitchFamily="34" charset="0"/>
              </a:rPr>
              <a:t>Crop quality</a:t>
            </a:r>
          </a:p>
          <a:p>
            <a:pPr lvl="1"/>
            <a:r>
              <a:rPr lang="en-US" altLang="en-US" dirty="0" smtClean="0">
                <a:solidFill>
                  <a:srgbClr val="000000"/>
                </a:solidFill>
                <a:latin typeface="Corbel" panose="020B0503020204020204" pitchFamily="34" charset="0"/>
                <a:cs typeface="Arial" panose="020B0604020202020204" pitchFamily="34" charset="0"/>
              </a:rPr>
              <a:t>Crop nutrition</a:t>
            </a:r>
          </a:p>
          <a:p>
            <a:pPr lvl="1"/>
            <a:r>
              <a:rPr lang="en-US" altLang="en-US" dirty="0" smtClean="0">
                <a:solidFill>
                  <a:srgbClr val="000000"/>
                </a:solidFill>
                <a:latin typeface="Corbel" panose="020B0503020204020204" pitchFamily="34" charset="0"/>
                <a:cs typeface="Arial" panose="020B0604020202020204" pitchFamily="34" charset="0"/>
              </a:rPr>
              <a:t>Crop appearance</a:t>
            </a:r>
            <a:endParaRPr lang="en-US" altLang="en-US" dirty="0">
              <a:solidFill>
                <a:srgbClr val="000000"/>
              </a:solidFill>
              <a:latin typeface="Corbel" panose="020B0503020204020204" pitchFamily="34" charset="0"/>
              <a:cs typeface="Arial" panose="020B0604020202020204" pitchFamily="34" charset="0"/>
            </a:endParaRPr>
          </a:p>
          <a:p>
            <a:pPr marL="0" indent="0">
              <a:buNone/>
            </a:pPr>
            <a:endParaRPr lang="en-US" dirty="0" smtClean="0">
              <a:latin typeface="Corbel" panose="020B0503020204020204" pitchFamily="34" charset="0"/>
            </a:endParaRPr>
          </a:p>
          <a:p>
            <a:pPr marL="0" indent="0">
              <a:buNone/>
            </a:pPr>
            <a:endParaRPr lang="en-US" dirty="0" smtClean="0">
              <a:latin typeface="Corbel" panose="020B0503020204020204" pitchFamily="34" charset="0"/>
            </a:endParaRPr>
          </a:p>
          <a:p>
            <a:pPr marL="0" indent="0">
              <a:buNone/>
            </a:pPr>
            <a:r>
              <a:rPr lang="en-US" dirty="0" smtClean="0">
                <a:latin typeface="Corbel" panose="020B0503020204020204" pitchFamily="34" charset="0"/>
              </a:rPr>
              <a:t>2020 has been Declared the International year of Plant Health</a:t>
            </a:r>
            <a:endParaRPr lang="en-US" dirty="0">
              <a:latin typeface="Corbel" panose="020B050302020402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7052" y="5779845"/>
            <a:ext cx="936596" cy="544444"/>
          </a:xfrm>
          <a:prstGeom prst="rect">
            <a:avLst/>
          </a:prstGeom>
        </p:spPr>
      </p:pic>
      <p:sp>
        <p:nvSpPr>
          <p:cNvPr id="5" name="Rectangle 4"/>
          <p:cNvSpPr/>
          <p:nvPr/>
        </p:nvSpPr>
        <p:spPr>
          <a:xfrm>
            <a:off x="404715" y="5968128"/>
            <a:ext cx="7300913" cy="167878"/>
          </a:xfrm>
          <a:prstGeom prst="rect">
            <a:avLst/>
          </a:prstGeom>
          <a:solidFill>
            <a:srgbClr val="6C8600"/>
          </a:solidFill>
          <a:ln>
            <a:solidFill>
              <a:srgbClr val="6C8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grpSp>
        <p:nvGrpSpPr>
          <p:cNvPr id="10" name="Group 9"/>
          <p:cNvGrpSpPr/>
          <p:nvPr/>
        </p:nvGrpSpPr>
        <p:grpSpPr>
          <a:xfrm>
            <a:off x="4733667" y="1548623"/>
            <a:ext cx="2800635" cy="2795003"/>
            <a:chOff x="5858709" y="1601788"/>
            <a:chExt cx="3734180" cy="3726670"/>
          </a:xfrm>
        </p:grpSpPr>
        <p:pic>
          <p:nvPicPr>
            <p:cNvPr id="7"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58709" y="1601788"/>
              <a:ext cx="1828799"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descr="http://www.hort.uconn.edu/ipm/veg/pics/damage.jpg"/>
            <p:cNvPicPr>
              <a:picLocks noChangeArrowheads="1"/>
            </p:cNvPicPr>
            <p:nvPr/>
          </p:nvPicPr>
          <p:blipFill rotWithShape="1">
            <a:blip r:embed="rId4">
              <a:extLst>
                <a:ext uri="{28A0092B-C50C-407E-A947-70E740481C1C}">
                  <a14:useLocalDpi xmlns:a14="http://schemas.microsoft.com/office/drawing/2010/main" val="0"/>
                </a:ext>
              </a:extLst>
            </a:blip>
            <a:srcRect l="7593" r="16492"/>
            <a:stretch/>
          </p:blipFill>
          <p:spPr bwMode="auto">
            <a:xfrm>
              <a:off x="5858709" y="3499658"/>
              <a:ext cx="1828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p:cNvPicPr>
            <p:nvPr/>
          </p:nvPicPr>
          <p:blipFill rotWithShape="1">
            <a:blip r:embed="rId5" cstate="print">
              <a:extLst>
                <a:ext uri="{28A0092B-C50C-407E-A947-70E740481C1C}">
                  <a14:useLocalDpi xmlns:a14="http://schemas.microsoft.com/office/drawing/2010/main" val="0"/>
                </a:ext>
              </a:extLst>
            </a:blip>
            <a:srcRect l="14072" r="18964"/>
            <a:stretch/>
          </p:blipFill>
          <p:spPr>
            <a:xfrm>
              <a:off x="7764089" y="1601788"/>
              <a:ext cx="1828800" cy="1828800"/>
            </a:xfrm>
            <a:prstGeom prst="rect">
              <a:avLst/>
            </a:prstGeom>
          </p:spPr>
        </p:pic>
        <p:pic>
          <p:nvPicPr>
            <p:cNvPr id="9" name="Picture 8"/>
            <p:cNvPicPr>
              <a:picLocks/>
            </p:cNvPicPr>
            <p:nvPr/>
          </p:nvPicPr>
          <p:blipFill rotWithShape="1">
            <a:blip r:embed="rId6" cstate="print">
              <a:extLst>
                <a:ext uri="{28A0092B-C50C-407E-A947-70E740481C1C}">
                  <a14:useLocalDpi xmlns:a14="http://schemas.microsoft.com/office/drawing/2010/main" val="0"/>
                </a:ext>
              </a:extLst>
            </a:blip>
            <a:srcRect l="19021" r="19721"/>
            <a:stretch/>
          </p:blipFill>
          <p:spPr>
            <a:xfrm>
              <a:off x="7764089" y="3499658"/>
              <a:ext cx="1828800" cy="1828800"/>
            </a:xfrm>
            <a:prstGeom prst="rect">
              <a:avLst/>
            </a:prstGeom>
            <a:ln>
              <a:noFill/>
            </a:ln>
          </p:spPr>
        </p:pic>
      </p:grpSp>
    </p:spTree>
    <p:extLst>
      <p:ext uri="{BB962C8B-B14F-4D97-AF65-F5344CB8AC3E}">
        <p14:creationId xmlns:p14="http://schemas.microsoft.com/office/powerpoint/2010/main" val="9409361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575494"/>
            <a:ext cx="7886700" cy="617220"/>
          </a:xfrm>
          <a:solidFill>
            <a:srgbClr val="6C8600"/>
          </a:solidFill>
        </p:spPr>
        <p:txBody>
          <a:bodyPr>
            <a:normAutofit fontScale="90000"/>
          </a:bodyPr>
          <a:lstStyle/>
          <a:p>
            <a:pPr algn="ctr"/>
            <a:r>
              <a:rPr lang="en-US" dirty="0" smtClean="0">
                <a:solidFill>
                  <a:schemeClr val="bg1"/>
                </a:solidFill>
                <a:latin typeface="Corbel" panose="020B0503020204020204" pitchFamily="34" charset="0"/>
              </a:rPr>
              <a:t>Benefits of Pest Management</a:t>
            </a:r>
            <a:endParaRPr lang="en-US" dirty="0">
              <a:solidFill>
                <a:schemeClr val="bg1"/>
              </a:solidFill>
              <a:latin typeface="Corbel" panose="020B0503020204020204" pitchFamily="34" charset="0"/>
            </a:endParaRPr>
          </a:p>
        </p:txBody>
      </p:sp>
      <p:sp>
        <p:nvSpPr>
          <p:cNvPr id="3" name="Content Placeholder 2"/>
          <p:cNvSpPr>
            <a:spLocks noGrp="1"/>
          </p:cNvSpPr>
          <p:nvPr>
            <p:ph idx="1"/>
          </p:nvPr>
        </p:nvSpPr>
        <p:spPr>
          <a:xfrm>
            <a:off x="628650" y="1288471"/>
            <a:ext cx="7886700" cy="3263504"/>
          </a:xfrm>
        </p:spPr>
        <p:txBody>
          <a:bodyPr>
            <a:normAutofit fontScale="92500" lnSpcReduction="20000"/>
          </a:bodyPr>
          <a:lstStyle/>
          <a:p>
            <a:pPr marL="0" indent="0">
              <a:buNone/>
            </a:pPr>
            <a:endParaRPr lang="en-US" dirty="0" smtClean="0">
              <a:latin typeface="Corbel" panose="020B0503020204020204" pitchFamily="34" charset="0"/>
            </a:endParaRPr>
          </a:p>
          <a:p>
            <a:pPr marL="0" indent="0" algn="ctr">
              <a:buNone/>
            </a:pPr>
            <a:r>
              <a:rPr lang="en-US" sz="5400" b="1" dirty="0" smtClean="0">
                <a:latin typeface="Arial" panose="020B0604020202020204" pitchFamily="34" charset="0"/>
                <a:cs typeface="Arial" panose="020B0604020202020204" pitchFamily="34" charset="0"/>
              </a:rPr>
              <a:t>2020:</a:t>
            </a:r>
          </a:p>
          <a:p>
            <a:pPr marL="0" indent="0" algn="ctr">
              <a:buNone/>
            </a:pPr>
            <a:r>
              <a:rPr lang="en-US" sz="5400" b="1" dirty="0" smtClean="0">
                <a:latin typeface="Arial" panose="020B0604020202020204" pitchFamily="34" charset="0"/>
                <a:cs typeface="Arial" panose="020B0604020202020204" pitchFamily="34" charset="0"/>
              </a:rPr>
              <a:t>International Year </a:t>
            </a:r>
          </a:p>
          <a:p>
            <a:pPr marL="0" indent="0" algn="ctr">
              <a:buNone/>
            </a:pPr>
            <a:r>
              <a:rPr lang="en-US" sz="5400" b="1" dirty="0" smtClean="0">
                <a:latin typeface="Arial" panose="020B0604020202020204" pitchFamily="34" charset="0"/>
                <a:cs typeface="Arial" panose="020B0604020202020204" pitchFamily="34" charset="0"/>
              </a:rPr>
              <a:t>of </a:t>
            </a:r>
          </a:p>
          <a:p>
            <a:pPr marL="0" indent="0" algn="ctr">
              <a:buNone/>
            </a:pPr>
            <a:r>
              <a:rPr lang="en-US" sz="5400" b="1" dirty="0" smtClean="0">
                <a:latin typeface="Arial" panose="020B0604020202020204" pitchFamily="34" charset="0"/>
                <a:cs typeface="Arial" panose="020B0604020202020204" pitchFamily="34" charset="0"/>
              </a:rPr>
              <a:t>Plant Health</a:t>
            </a:r>
            <a:endParaRPr lang="en-US" sz="5400" b="1"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7052" y="5779845"/>
            <a:ext cx="936596" cy="544444"/>
          </a:xfrm>
          <a:prstGeom prst="rect">
            <a:avLst/>
          </a:prstGeom>
        </p:spPr>
      </p:pic>
      <p:sp>
        <p:nvSpPr>
          <p:cNvPr id="5" name="Rectangle 4"/>
          <p:cNvSpPr/>
          <p:nvPr/>
        </p:nvSpPr>
        <p:spPr>
          <a:xfrm>
            <a:off x="404715" y="5968128"/>
            <a:ext cx="7300913" cy="167878"/>
          </a:xfrm>
          <a:prstGeom prst="rect">
            <a:avLst/>
          </a:prstGeom>
          <a:solidFill>
            <a:srgbClr val="6C8600"/>
          </a:solidFill>
          <a:ln>
            <a:solidFill>
              <a:srgbClr val="6C8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Tree>
    <p:extLst>
      <p:ext uri="{BB962C8B-B14F-4D97-AF65-F5344CB8AC3E}">
        <p14:creationId xmlns:p14="http://schemas.microsoft.com/office/powerpoint/2010/main" val="16332073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86674"/>
            <a:ext cx="7886700" cy="617220"/>
          </a:xfrm>
          <a:solidFill>
            <a:srgbClr val="6C8600"/>
          </a:solidFill>
        </p:spPr>
        <p:txBody>
          <a:bodyPr>
            <a:normAutofit fontScale="90000"/>
          </a:bodyPr>
          <a:lstStyle/>
          <a:p>
            <a:pPr algn="ctr"/>
            <a:r>
              <a:rPr lang="en-US" dirty="0" smtClean="0">
                <a:solidFill>
                  <a:schemeClr val="bg1"/>
                </a:solidFill>
                <a:latin typeface="Corbel" panose="020B0503020204020204" pitchFamily="34" charset="0"/>
              </a:rPr>
              <a:t>Modern Minor Use Problem</a:t>
            </a:r>
            <a:endParaRPr lang="en-US" dirty="0">
              <a:solidFill>
                <a:schemeClr val="bg1"/>
              </a:solidFill>
              <a:latin typeface="Corbel" panose="020B0503020204020204" pitchFamily="34" charset="0"/>
            </a:endParaRPr>
          </a:p>
        </p:txBody>
      </p:sp>
      <p:sp>
        <p:nvSpPr>
          <p:cNvPr id="3" name="Content Placeholder 2"/>
          <p:cNvSpPr>
            <a:spLocks noGrp="1"/>
          </p:cNvSpPr>
          <p:nvPr>
            <p:ph idx="1"/>
          </p:nvPr>
        </p:nvSpPr>
        <p:spPr>
          <a:xfrm>
            <a:off x="655817" y="1181194"/>
            <a:ext cx="7886700" cy="4351338"/>
          </a:xfrm>
        </p:spPr>
        <p:txBody>
          <a:bodyPr>
            <a:normAutofit/>
          </a:bodyPr>
          <a:lstStyle/>
          <a:p>
            <a:pPr marL="0" indent="0">
              <a:buNone/>
            </a:pPr>
            <a:r>
              <a:rPr lang="en-US" sz="3600" dirty="0" smtClean="0">
                <a:latin typeface="Corbel" panose="020B0503020204020204" pitchFamily="34" charset="0"/>
              </a:rPr>
              <a:t>Registrations are plentiful but ability to use approved crop protection products  products may be limited</a:t>
            </a:r>
            <a:endParaRPr lang="en-US" sz="3600" dirty="0">
              <a:latin typeface="Corbel" panose="020B050302020402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7052" y="5898114"/>
            <a:ext cx="936596" cy="544444"/>
          </a:xfrm>
          <a:prstGeom prst="rect">
            <a:avLst/>
          </a:prstGeom>
        </p:spPr>
      </p:pic>
      <p:sp>
        <p:nvSpPr>
          <p:cNvPr id="5" name="Rectangle 4"/>
          <p:cNvSpPr/>
          <p:nvPr/>
        </p:nvSpPr>
        <p:spPr>
          <a:xfrm>
            <a:off x="479360" y="6086397"/>
            <a:ext cx="7300913" cy="167878"/>
          </a:xfrm>
          <a:prstGeom prst="rect">
            <a:avLst/>
          </a:prstGeom>
          <a:solidFill>
            <a:srgbClr val="6C8600"/>
          </a:solidFill>
          <a:ln>
            <a:solidFill>
              <a:srgbClr val="6C8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2" name="Group 11"/>
          <p:cNvGrpSpPr/>
          <p:nvPr/>
        </p:nvGrpSpPr>
        <p:grpSpPr>
          <a:xfrm>
            <a:off x="921544" y="3228972"/>
            <a:ext cx="6936581" cy="1464472"/>
            <a:chOff x="2286000" y="3105146"/>
            <a:chExt cx="6632627" cy="1952629"/>
          </a:xfrm>
        </p:grpSpPr>
        <p:sp>
          <p:nvSpPr>
            <p:cNvPr id="7" name="Parallelogram 6"/>
            <p:cNvSpPr/>
            <p:nvPr/>
          </p:nvSpPr>
          <p:spPr>
            <a:xfrm>
              <a:off x="2286000" y="3105150"/>
              <a:ext cx="1590675" cy="1952625"/>
            </a:xfrm>
            <a:prstGeom prst="parallelogram">
              <a:avLst/>
            </a:prstGeom>
            <a:solidFill>
              <a:srgbClr val="B4DE00"/>
            </a:solidFill>
            <a:ln>
              <a:solidFill>
                <a:srgbClr val="D3FF19"/>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350" dirty="0">
                  <a:solidFill>
                    <a:sysClr val="windowText" lastClr="000000"/>
                  </a:solidFill>
                  <a:latin typeface="Corbel" panose="020B0503020204020204" pitchFamily="34" charset="0"/>
                </a:rPr>
                <a:t>Export Issues</a:t>
              </a:r>
            </a:p>
          </p:txBody>
        </p:sp>
        <p:sp>
          <p:nvSpPr>
            <p:cNvPr id="8" name="Parallelogram 7"/>
            <p:cNvSpPr/>
            <p:nvPr/>
          </p:nvSpPr>
          <p:spPr>
            <a:xfrm>
              <a:off x="3546488" y="3105149"/>
              <a:ext cx="1590675" cy="1952625"/>
            </a:xfrm>
            <a:prstGeom prst="parallelogram">
              <a:avLst/>
            </a:prstGeom>
            <a:solidFill>
              <a:srgbClr val="B4DE00"/>
            </a:solidFill>
            <a:ln>
              <a:solidFill>
                <a:srgbClr val="D3FF19"/>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350" dirty="0">
                  <a:solidFill>
                    <a:sysClr val="windowText" lastClr="000000"/>
                  </a:solidFill>
                  <a:latin typeface="Corbel" panose="020B0503020204020204" pitchFamily="34" charset="0"/>
                </a:rPr>
                <a:t>Efficacy Data Needs</a:t>
              </a:r>
            </a:p>
          </p:txBody>
        </p:sp>
        <p:sp>
          <p:nvSpPr>
            <p:cNvPr id="9" name="Parallelogram 8"/>
            <p:cNvSpPr/>
            <p:nvPr/>
          </p:nvSpPr>
          <p:spPr>
            <a:xfrm>
              <a:off x="6067464" y="3105147"/>
              <a:ext cx="1590675" cy="1952625"/>
            </a:xfrm>
            <a:prstGeom prst="parallelogram">
              <a:avLst/>
            </a:prstGeom>
            <a:solidFill>
              <a:srgbClr val="B4DE00"/>
            </a:solidFill>
            <a:ln>
              <a:solidFill>
                <a:srgbClr val="D3FF19"/>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350" dirty="0">
                  <a:solidFill>
                    <a:sysClr val="windowText" lastClr="000000"/>
                  </a:solidFill>
                  <a:latin typeface="Corbel" panose="020B0503020204020204" pitchFamily="34" charset="0"/>
                </a:rPr>
                <a:t>Use Restrictions</a:t>
              </a:r>
            </a:p>
          </p:txBody>
        </p:sp>
        <p:sp>
          <p:nvSpPr>
            <p:cNvPr id="10" name="Parallelogram 9"/>
            <p:cNvSpPr/>
            <p:nvPr/>
          </p:nvSpPr>
          <p:spPr>
            <a:xfrm>
              <a:off x="4806976" y="3105148"/>
              <a:ext cx="1590675" cy="1952625"/>
            </a:xfrm>
            <a:prstGeom prst="parallelogram">
              <a:avLst/>
            </a:prstGeom>
            <a:solidFill>
              <a:srgbClr val="B4DE00"/>
            </a:solidFill>
            <a:ln>
              <a:solidFill>
                <a:srgbClr val="D3FF19"/>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350" dirty="0">
                  <a:solidFill>
                    <a:sysClr val="windowText" lastClr="000000"/>
                  </a:solidFill>
                  <a:latin typeface="Corbel" panose="020B0503020204020204" pitchFamily="34" charset="0"/>
                </a:rPr>
                <a:t>Pest Resistance</a:t>
              </a:r>
            </a:p>
          </p:txBody>
        </p:sp>
        <p:sp>
          <p:nvSpPr>
            <p:cNvPr id="11" name="Parallelogram 10"/>
            <p:cNvSpPr/>
            <p:nvPr/>
          </p:nvSpPr>
          <p:spPr>
            <a:xfrm>
              <a:off x="7327952" y="3105146"/>
              <a:ext cx="1590675" cy="1952625"/>
            </a:xfrm>
            <a:prstGeom prst="parallelogram">
              <a:avLst/>
            </a:prstGeom>
            <a:solidFill>
              <a:srgbClr val="B4DE00"/>
            </a:solidFill>
            <a:ln>
              <a:solidFill>
                <a:srgbClr val="D3FF19"/>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350" dirty="0">
                  <a:solidFill>
                    <a:sysClr val="windowText" lastClr="000000"/>
                  </a:solidFill>
                  <a:latin typeface="Corbel" panose="020B0503020204020204" pitchFamily="34" charset="0"/>
                </a:rPr>
                <a:t>Public Acceptance</a:t>
              </a:r>
            </a:p>
          </p:txBody>
        </p:sp>
      </p:grpSp>
    </p:spTree>
    <p:extLst>
      <p:ext uri="{BB962C8B-B14F-4D97-AF65-F5344CB8AC3E}">
        <p14:creationId xmlns:p14="http://schemas.microsoft.com/office/powerpoint/2010/main" val="28090361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592230"/>
            <a:ext cx="7886700" cy="617220"/>
          </a:xfrm>
          <a:solidFill>
            <a:srgbClr val="6C8600"/>
          </a:solidFill>
        </p:spPr>
        <p:txBody>
          <a:bodyPr>
            <a:normAutofit fontScale="90000"/>
          </a:bodyPr>
          <a:lstStyle/>
          <a:p>
            <a:pPr algn="ctr"/>
            <a:r>
              <a:rPr lang="en-US" dirty="0" smtClean="0">
                <a:solidFill>
                  <a:schemeClr val="bg1"/>
                </a:solidFill>
                <a:latin typeface="Corbel" panose="020B0503020204020204" pitchFamily="34" charset="0"/>
              </a:rPr>
              <a:t>IR-4 Mission</a:t>
            </a:r>
            <a:endParaRPr lang="en-US" dirty="0">
              <a:solidFill>
                <a:schemeClr val="bg1"/>
              </a:solidFill>
              <a:latin typeface="Corbel" panose="020B0503020204020204" pitchFamily="34" charset="0"/>
            </a:endParaRPr>
          </a:p>
        </p:txBody>
      </p:sp>
      <p:sp>
        <p:nvSpPr>
          <p:cNvPr id="3" name="Content Placeholder 2"/>
          <p:cNvSpPr>
            <a:spLocks noGrp="1"/>
          </p:cNvSpPr>
          <p:nvPr>
            <p:ph idx="1"/>
          </p:nvPr>
        </p:nvSpPr>
        <p:spPr>
          <a:xfrm>
            <a:off x="628650" y="1505707"/>
            <a:ext cx="3921919" cy="3263504"/>
          </a:xfrm>
        </p:spPr>
        <p:txBody>
          <a:bodyPr>
            <a:normAutofit fontScale="55000" lnSpcReduction="20000"/>
          </a:bodyPr>
          <a:lstStyle/>
          <a:p>
            <a:pPr marL="0" indent="0">
              <a:buNone/>
            </a:pPr>
            <a:endParaRPr lang="en-US" dirty="0" smtClean="0">
              <a:latin typeface="Corbel" panose="020B0503020204020204" pitchFamily="34" charset="0"/>
            </a:endParaRPr>
          </a:p>
          <a:p>
            <a:pPr marL="0" indent="0">
              <a:buNone/>
            </a:pPr>
            <a:r>
              <a:rPr lang="en-US" altLang="en-US" sz="5100" b="1" dirty="0">
                <a:solidFill>
                  <a:srgbClr val="000000"/>
                </a:solidFill>
                <a:latin typeface="Corbel" panose="020B0503020204020204" pitchFamily="34" charset="0"/>
                <a:cs typeface="Arial" panose="020B0604020202020204" pitchFamily="34" charset="0"/>
              </a:rPr>
              <a:t>Facilitating the regulatory approval of sustainable pest management technology for </a:t>
            </a:r>
            <a:r>
              <a:rPr lang="en-US" altLang="en-US" sz="5100" b="1" dirty="0" smtClean="0">
                <a:solidFill>
                  <a:srgbClr val="000000"/>
                </a:solidFill>
                <a:latin typeface="Corbel" panose="020B0503020204020204" pitchFamily="34" charset="0"/>
                <a:cs typeface="Arial" panose="020B0604020202020204" pitchFamily="34" charset="0"/>
              </a:rPr>
              <a:t>specialty </a:t>
            </a:r>
            <a:r>
              <a:rPr lang="en-US" altLang="en-US" sz="5100" b="1" dirty="0">
                <a:solidFill>
                  <a:srgbClr val="000000"/>
                </a:solidFill>
                <a:latin typeface="Corbel" panose="020B0503020204020204" pitchFamily="34" charset="0"/>
                <a:cs typeface="Arial" panose="020B0604020202020204" pitchFamily="34" charset="0"/>
              </a:rPr>
              <a:t>crops and specialty uses to promote public well-being</a:t>
            </a:r>
          </a:p>
          <a:p>
            <a:pPr marL="0" indent="0">
              <a:buNone/>
            </a:pPr>
            <a:endParaRPr lang="en-US" dirty="0" smtClean="0">
              <a:latin typeface="Corbel" panose="020B0503020204020204" pitchFamily="34" charset="0"/>
            </a:endParaRPr>
          </a:p>
          <a:p>
            <a:pPr marL="0" indent="0">
              <a:buNone/>
            </a:pPr>
            <a:endParaRPr lang="en-US" dirty="0">
              <a:latin typeface="Corbel" panose="020B050302020402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7052" y="5936171"/>
            <a:ext cx="936596" cy="544444"/>
          </a:xfrm>
          <a:prstGeom prst="rect">
            <a:avLst/>
          </a:prstGeom>
        </p:spPr>
      </p:pic>
      <p:sp>
        <p:nvSpPr>
          <p:cNvPr id="5" name="Rectangle 4"/>
          <p:cNvSpPr/>
          <p:nvPr/>
        </p:nvSpPr>
        <p:spPr>
          <a:xfrm>
            <a:off x="535344" y="6124454"/>
            <a:ext cx="7300913" cy="167878"/>
          </a:xfrm>
          <a:prstGeom prst="rect">
            <a:avLst/>
          </a:prstGeom>
          <a:solidFill>
            <a:srgbClr val="6C8600"/>
          </a:solidFill>
          <a:ln>
            <a:solidFill>
              <a:srgbClr val="6C8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50569" y="1612261"/>
            <a:ext cx="3679031" cy="3156950"/>
          </a:xfrm>
          <a:prstGeom prst="rect">
            <a:avLst/>
          </a:prstGeom>
        </p:spPr>
      </p:pic>
    </p:spTree>
    <p:extLst>
      <p:ext uri="{BB962C8B-B14F-4D97-AF65-F5344CB8AC3E}">
        <p14:creationId xmlns:p14="http://schemas.microsoft.com/office/powerpoint/2010/main" val="38984649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5536" y="347997"/>
            <a:ext cx="7886700" cy="617220"/>
          </a:xfrm>
          <a:solidFill>
            <a:srgbClr val="6C8600"/>
          </a:solidFill>
        </p:spPr>
        <p:txBody>
          <a:bodyPr>
            <a:normAutofit fontScale="90000"/>
          </a:bodyPr>
          <a:lstStyle/>
          <a:p>
            <a:pPr algn="ctr"/>
            <a:r>
              <a:rPr lang="en-US" dirty="0" smtClean="0">
                <a:solidFill>
                  <a:schemeClr val="bg1"/>
                </a:solidFill>
                <a:latin typeface="Corbel" panose="020B0503020204020204" pitchFamily="34" charset="0"/>
              </a:rPr>
              <a:t>The Value of Partnerships</a:t>
            </a:r>
            <a:endParaRPr lang="en-US" dirty="0">
              <a:solidFill>
                <a:schemeClr val="bg1"/>
              </a:solidFill>
              <a:latin typeface="Corbel" panose="020B050302020402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06181" y="5753468"/>
            <a:ext cx="936596" cy="544444"/>
          </a:xfrm>
          <a:prstGeom prst="rect">
            <a:avLst/>
          </a:prstGeom>
        </p:spPr>
      </p:pic>
      <p:sp>
        <p:nvSpPr>
          <p:cNvPr id="5" name="Rectangle 4"/>
          <p:cNvSpPr/>
          <p:nvPr/>
        </p:nvSpPr>
        <p:spPr>
          <a:xfrm>
            <a:off x="476960" y="5857812"/>
            <a:ext cx="7300913" cy="167878"/>
          </a:xfrm>
          <a:prstGeom prst="rect">
            <a:avLst/>
          </a:prstGeom>
          <a:solidFill>
            <a:srgbClr val="6C8600"/>
          </a:solidFill>
          <a:ln>
            <a:solidFill>
              <a:srgbClr val="6C8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grpSp>
        <p:nvGrpSpPr>
          <p:cNvPr id="30" name="Group 29"/>
          <p:cNvGrpSpPr/>
          <p:nvPr/>
        </p:nvGrpSpPr>
        <p:grpSpPr>
          <a:xfrm>
            <a:off x="798796" y="4408812"/>
            <a:ext cx="7987486" cy="1003938"/>
            <a:chOff x="909638" y="4886325"/>
            <a:chExt cx="10044188" cy="1097280"/>
          </a:xfrm>
        </p:grpSpPr>
        <p:pic>
          <p:nvPicPr>
            <p:cNvPr id="12" name="Picture 37" descr="http://www.nasga.org/images/second_01.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9638" y="4886325"/>
              <a:ext cx="1925954" cy="1097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0" descr="http://www.choosecherries.com/images/header_cherrylogo.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49679" y="4886325"/>
              <a:ext cx="915926" cy="1097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9" descr="http://www.blueberries.com/support/images/BlueberryPeopleLogoSM.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56722" y="4886325"/>
              <a:ext cx="2286000" cy="1097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17" descr="http://www.blueskysearch.com/images/CranberryInstitute001.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52921" y="4886325"/>
              <a:ext cx="1793327" cy="1097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15" descr="http://www.google.com/url?source=imglanding&amp;ct=img&amp;q=http://www.wrigley.com/global/Images/product-showcase-teaser.png&amp;sa=X&amp;ei=W3ZfT5acBKOMigLZ4PGcBA&amp;ved=0CAsQ8wc&amp;usg=AFQjCNEwsRgAjEcho_i6xZhhqXZCih6L1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715376" y="4886325"/>
              <a:ext cx="2238450" cy="1097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4" name="Group 33"/>
          <p:cNvGrpSpPr/>
          <p:nvPr/>
        </p:nvGrpSpPr>
        <p:grpSpPr>
          <a:xfrm>
            <a:off x="527004" y="1284237"/>
            <a:ext cx="8259277" cy="980708"/>
            <a:chOff x="802197" y="1386896"/>
            <a:chExt cx="10729965" cy="1098550"/>
          </a:xfrm>
        </p:grpSpPr>
        <p:pic>
          <p:nvPicPr>
            <p:cNvPr id="16" name="Picture 2" descr="C:\Users\jbaron\AppData\Local\Microsoft\Windows\Temporary Internet Files\Content.Outlook\JI1M102B\NAGHVG_logo_colour_TM (2).jp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15017" t="14116" r="15863" b="15064"/>
            <a:stretch/>
          </p:blipFill>
          <p:spPr bwMode="auto">
            <a:xfrm>
              <a:off x="4002596" y="1386896"/>
              <a:ext cx="1070946" cy="1097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39" descr="http://www.honeybeartrees.com/system/images/0000/0468/Pacific_Northwest_Christmas_Tree_Association_logo.gif"/>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213928" y="1386896"/>
              <a:ext cx="1097280" cy="1097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21" descr="http://www.saveir-4.org/images/GBW%20Logo%20-%20High%20Resolution.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428968" y="1386896"/>
              <a:ext cx="1132036" cy="1097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25" descr="http://mushroominfo.com/wp-content/uploads/ami_logo.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630996" y="1386896"/>
              <a:ext cx="1371600"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27" descr="http://www.svbest.com/ESW/Images/National_Potato_Council.gif"/>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173219" y="1386896"/>
              <a:ext cx="1013460" cy="1097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41" descr="http://www.asparagus.org/pics/logo2.JP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305995" y="1386896"/>
              <a:ext cx="788617" cy="1097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8" descr="http://www.nationalwatermelonassociation.com/images/ban_logo.gif">
              <a:hlinkClick r:id="rId15"/>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02197" y="1503614"/>
              <a:ext cx="1828799"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29" descr="http://foodfetepress.files.wordpress.com/2011/06/usapplelogo.jp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9613337" y="1467894"/>
              <a:ext cx="19188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1" name="Group 40"/>
          <p:cNvGrpSpPr/>
          <p:nvPr/>
        </p:nvGrpSpPr>
        <p:grpSpPr>
          <a:xfrm>
            <a:off x="523426" y="2462704"/>
            <a:ext cx="8262856" cy="749876"/>
            <a:chOff x="610675" y="2683281"/>
            <a:chExt cx="11017141" cy="767679"/>
          </a:xfrm>
        </p:grpSpPr>
        <p:pic>
          <p:nvPicPr>
            <p:cNvPr id="24" name="Picture 6" descr="http://www.usahops.org/userfiles/image/hop%20logo.jpg"/>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10675" y="2693259"/>
              <a:ext cx="2194560" cy="721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4" descr="http://www.ffva.com/imispublic/AM/Images/Layout_Assets/1508site_1508_20080325T143026/imagelibrary/header_home.gif">
              <a:hlinkClick r:id="rId19"/>
            </p:cNvPr>
            <p:cNvPicPr>
              <a:picLocks noChangeAspect="1" noChangeArrowheads="1" noCrop="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2980682" y="2719440"/>
              <a:ext cx="2435315" cy="731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11" descr="http://foodfetepress.files.wordpress.com/2011/01/peas_logo.jpg"/>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7514907" y="2763984"/>
              <a:ext cx="2194560" cy="650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23" descr="http://www.chilicookoff.com/img/noa-logo.gif"/>
            <p:cNvPicPr>
              <a:picLocks noChangeAspect="1" noChangeArrowheads="1"/>
            </p:cNvPicPr>
            <p:nvPr/>
          </p:nvPicPr>
          <p:blipFill rotWithShape="1">
            <a:blip r:embed="rId22">
              <a:extLst>
                <a:ext uri="{28A0092B-C50C-407E-A947-70E740481C1C}">
                  <a14:useLocalDpi xmlns:a14="http://schemas.microsoft.com/office/drawing/2010/main" val="0"/>
                </a:ext>
              </a:extLst>
            </a:blip>
            <a:srcRect t="19553" b="15343"/>
            <a:stretch/>
          </p:blipFill>
          <p:spPr bwMode="auto">
            <a:xfrm>
              <a:off x="5329991" y="2683281"/>
              <a:ext cx="2088179" cy="731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35" descr="http://www.valleyagonline.com/images/tcm_logo.jpg"/>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9902940" y="2683281"/>
              <a:ext cx="1724876" cy="731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0" name="Group 39"/>
          <p:cNvGrpSpPr/>
          <p:nvPr/>
        </p:nvGrpSpPr>
        <p:grpSpPr>
          <a:xfrm>
            <a:off x="1212804" y="3373379"/>
            <a:ext cx="6765005" cy="854063"/>
            <a:chOff x="1262335" y="3745405"/>
            <a:chExt cx="8556830" cy="875997"/>
          </a:xfrm>
        </p:grpSpPr>
        <p:pic>
          <p:nvPicPr>
            <p:cNvPr id="35" name="Picture 13" descr="http://forms.safnow.org/templates/saf/images/logo.gif"/>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262335" y="3782473"/>
              <a:ext cx="1542900" cy="822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16" descr="logo printing"/>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3169327" y="3782473"/>
              <a:ext cx="2452709" cy="822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33" descr="http://www.cfahr.org/images/index-header-left.jpg"/>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5852341" y="3783108"/>
              <a:ext cx="12192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14" descr="ANLA colo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7301846" y="3745405"/>
              <a:ext cx="1067070" cy="822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31" descr="http://media.ruralradio.com/images/FarmBureau_logo2.jpeg"/>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8599221" y="3798442"/>
              <a:ext cx="1219944" cy="822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41162453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131094"/>
            <a:ext cx="7886700" cy="617220"/>
          </a:xfrm>
          <a:solidFill>
            <a:srgbClr val="6C8600"/>
          </a:solidFill>
        </p:spPr>
        <p:txBody>
          <a:bodyPr>
            <a:normAutofit fontScale="90000"/>
          </a:bodyPr>
          <a:lstStyle/>
          <a:p>
            <a:pPr algn="ctr"/>
            <a:r>
              <a:rPr lang="en-US" dirty="0" smtClean="0">
                <a:solidFill>
                  <a:schemeClr val="bg1"/>
                </a:solidFill>
                <a:latin typeface="Corbel" panose="020B0503020204020204" pitchFamily="34" charset="0"/>
              </a:rPr>
              <a:t>People Update</a:t>
            </a:r>
            <a:endParaRPr lang="en-US" dirty="0">
              <a:solidFill>
                <a:schemeClr val="bg1"/>
              </a:solidFill>
              <a:latin typeface="Corbel" panose="020B0503020204020204" pitchFamily="34" charset="0"/>
            </a:endParaRPr>
          </a:p>
        </p:txBody>
      </p:sp>
      <p:sp>
        <p:nvSpPr>
          <p:cNvPr id="3" name="Content Placeholder 2"/>
          <p:cNvSpPr>
            <a:spLocks noGrp="1"/>
          </p:cNvSpPr>
          <p:nvPr>
            <p:ph idx="1"/>
          </p:nvPr>
        </p:nvSpPr>
        <p:spPr>
          <a:xfrm>
            <a:off x="628650" y="2193173"/>
            <a:ext cx="3921919" cy="3263504"/>
          </a:xfrm>
        </p:spPr>
        <p:txBody>
          <a:bodyPr/>
          <a:lstStyle/>
          <a:p>
            <a:pPr marL="0" indent="0">
              <a:buNone/>
            </a:pPr>
            <a:endParaRPr lang="en-US" dirty="0" smtClean="0">
              <a:latin typeface="Corbel" panose="020B0503020204020204" pitchFamily="34" charset="0"/>
            </a:endParaRPr>
          </a:p>
          <a:p>
            <a:r>
              <a:rPr lang="en-US" dirty="0" smtClean="0">
                <a:latin typeface="Corbel" panose="020B0503020204020204" pitchFamily="34" charset="0"/>
              </a:rPr>
              <a:t>Retirements</a:t>
            </a:r>
          </a:p>
          <a:p>
            <a:r>
              <a:rPr lang="en-US" dirty="0" smtClean="0">
                <a:latin typeface="Corbel" panose="020B0503020204020204" pitchFamily="34" charset="0"/>
              </a:rPr>
              <a:t>New Hires</a:t>
            </a:r>
          </a:p>
          <a:p>
            <a:r>
              <a:rPr lang="en-US" dirty="0" smtClean="0">
                <a:latin typeface="Corbel" panose="020B0503020204020204" pitchFamily="34" charset="0"/>
              </a:rPr>
              <a:t>Other Transitions</a:t>
            </a:r>
          </a:p>
          <a:p>
            <a:endParaRPr lang="en-US" dirty="0" smtClean="0">
              <a:latin typeface="Corbel" panose="020B0503020204020204" pitchFamily="34" charset="0"/>
            </a:endParaRPr>
          </a:p>
          <a:p>
            <a:pPr marL="0" indent="0">
              <a:buNone/>
            </a:pPr>
            <a:endParaRPr lang="en-US" dirty="0">
              <a:latin typeface="Corbel" panose="020B050302020402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01128" y="6048139"/>
            <a:ext cx="936596" cy="544444"/>
          </a:xfrm>
          <a:prstGeom prst="rect">
            <a:avLst/>
          </a:prstGeom>
        </p:spPr>
      </p:pic>
      <p:sp>
        <p:nvSpPr>
          <p:cNvPr id="5" name="Rectangle 4"/>
          <p:cNvSpPr/>
          <p:nvPr/>
        </p:nvSpPr>
        <p:spPr>
          <a:xfrm>
            <a:off x="479360" y="6236422"/>
            <a:ext cx="7300913" cy="167878"/>
          </a:xfrm>
          <a:prstGeom prst="rect">
            <a:avLst/>
          </a:prstGeom>
          <a:solidFill>
            <a:srgbClr val="6C8600"/>
          </a:solidFill>
          <a:ln>
            <a:solidFill>
              <a:srgbClr val="6C8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pic>
        <p:nvPicPr>
          <p:cNvPr id="8" name="Picture 3" descr="Download Small PNG Medium PNG Large PNG SVG Edit Clipart"/>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968307"/>
            <a:ext cx="291465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88915476"/>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1B2EC365C871D4CAD73E44205EBC702" ma:contentTypeVersion="12" ma:contentTypeDescription="Create a new document." ma:contentTypeScope="" ma:versionID="bbb4de0dd6a2688cc44862ddb8f3b29b">
  <xsd:schema xmlns:xsd="http://www.w3.org/2001/XMLSchema" xmlns:xs="http://www.w3.org/2001/XMLSchema" xmlns:p="http://schemas.microsoft.com/office/2006/metadata/properties" xmlns:ns2="d1183218-db97-4848-9163-4e2b73f67c99" xmlns:ns3="ef681f15-ec5c-4e76-a0fa-b5ed7fbb22f3" targetNamespace="http://schemas.microsoft.com/office/2006/metadata/properties" ma:root="true" ma:fieldsID="2cb8003ac89622dfe7bed9eb152d4277" ns2:_="" ns3:_="">
    <xsd:import namespace="d1183218-db97-4848-9163-4e2b73f67c99"/>
    <xsd:import namespace="ef681f15-ec5c-4e76-a0fa-b5ed7fbb22f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1183218-db97-4848-9163-4e2b73f67c9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f681f15-ec5c-4e76-a0fa-b5ed7fbb22f3"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6F2087C-EBA9-47BB-AE1F-6A5ECF49E445}"/>
</file>

<file path=customXml/itemProps2.xml><?xml version="1.0" encoding="utf-8"?>
<ds:datastoreItem xmlns:ds="http://schemas.openxmlformats.org/officeDocument/2006/customXml" ds:itemID="{AB935C2F-5001-48D0-ACB4-E68D3F5B83E7}"/>
</file>

<file path=customXml/itemProps3.xml><?xml version="1.0" encoding="utf-8"?>
<ds:datastoreItem xmlns:ds="http://schemas.openxmlformats.org/officeDocument/2006/customXml" ds:itemID="{3A5ACD24-EFF3-47D2-80D7-3B600D35EF42}"/>
</file>

<file path=docProps/app.xml><?xml version="1.0" encoding="utf-8"?>
<Properties xmlns="http://schemas.openxmlformats.org/officeDocument/2006/extended-properties" xmlns:vt="http://schemas.openxmlformats.org/officeDocument/2006/docPropsVTypes">
  <TotalTime>2202</TotalTime>
  <Words>1928</Words>
  <Application>Microsoft Office PowerPoint</Application>
  <PresentationFormat>On-screen Show (4:3)</PresentationFormat>
  <Paragraphs>365</Paragraphs>
  <Slides>30</Slides>
  <Notes>26</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30</vt:i4>
      </vt:variant>
    </vt:vector>
  </HeadingPairs>
  <TitlesOfParts>
    <vt:vector size="38" baseType="lpstr">
      <vt:lpstr>Arial</vt:lpstr>
      <vt:lpstr>Calibri</vt:lpstr>
      <vt:lpstr>Calibri Light</vt:lpstr>
      <vt:lpstr>Corbel</vt:lpstr>
      <vt:lpstr>Wingdings</vt:lpstr>
      <vt:lpstr>Custom Design</vt:lpstr>
      <vt:lpstr>1_Custom Design</vt:lpstr>
      <vt:lpstr>Office Theme</vt:lpstr>
      <vt:lpstr>PowerPoint Presentation</vt:lpstr>
      <vt:lpstr>Update Topics</vt:lpstr>
      <vt:lpstr>It Starts with the Pests!</vt:lpstr>
      <vt:lpstr>Benefits of Pest Management</vt:lpstr>
      <vt:lpstr>Benefits of Pest Management</vt:lpstr>
      <vt:lpstr>Modern Minor Use Problem</vt:lpstr>
      <vt:lpstr>IR-4 Mission</vt:lpstr>
      <vt:lpstr>The Value of Partnerships</vt:lpstr>
      <vt:lpstr>People Update</vt:lpstr>
      <vt:lpstr>Food Crop Program</vt:lpstr>
      <vt:lpstr>IR-4 Food Use Regulatory Clearance Process</vt:lpstr>
      <vt:lpstr>Food Crop Program 2019 Summary</vt:lpstr>
      <vt:lpstr>Food Crop Program Success</vt:lpstr>
      <vt:lpstr>International Activities</vt:lpstr>
      <vt:lpstr>Integrated Solutions</vt:lpstr>
      <vt:lpstr>Integrated Solutions 2019 Summary</vt:lpstr>
      <vt:lpstr>Environmental Horticulture Program</vt:lpstr>
      <vt:lpstr>Environmental Horticulture 2019 Summary</vt:lpstr>
      <vt:lpstr>Fiscal Update</vt:lpstr>
      <vt:lpstr>Impacts of Headquarters Moving</vt:lpstr>
      <vt:lpstr>Organizational Model</vt:lpstr>
      <vt:lpstr>Major Organizational Challenge:  Maintaining Quality</vt:lpstr>
      <vt:lpstr>Major Organizational Challenge:  Maintaining Quality</vt:lpstr>
      <vt:lpstr>Major Organizational Challenge:  Maintaining Quality</vt:lpstr>
      <vt:lpstr>Major Organizational Challenge:  Maintaining Quality</vt:lpstr>
      <vt:lpstr>Major Organizational Challenge:  Maintaining Quality continued</vt:lpstr>
      <vt:lpstr>Closing Remarks</vt:lpstr>
      <vt:lpstr>Acknowledgement</vt:lpstr>
      <vt:lpstr>Acknowledgement</vt:lpstr>
      <vt:lpstr>Questions? </vt:lpstr>
    </vt:vector>
  </TitlesOfParts>
  <Company>UC Davis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J Horak</dc:creator>
  <cp:lastModifiedBy>Van R. Starner</cp:lastModifiedBy>
  <cp:revision>87</cp:revision>
  <dcterms:created xsi:type="dcterms:W3CDTF">2020-02-19T20:46:18Z</dcterms:created>
  <dcterms:modified xsi:type="dcterms:W3CDTF">2020-07-25T15:04:33Z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0x010100F1B2EC365C871D4CAD73E44205EBC702</vt:lpwstr>
  </property>
</Properties>
</file>