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74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P. Braverman" initials="MPB" lastIdx="3" clrIdx="0">
    <p:extLst>
      <p:ext uri="{19B8F6BF-5375-455C-9EA6-DF929625EA0E}">
        <p15:presenceInfo xmlns:p15="http://schemas.microsoft.com/office/powerpoint/2012/main" userId="S-1-5-21-551639223-2424377881-3939256637-1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9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9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2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8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1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91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174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971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3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7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0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4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1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6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84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830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75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1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6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59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66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996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974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2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1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19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19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640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76200" y="76201"/>
            <a:ext cx="8915400" cy="6553200"/>
            <a:chOff x="1992595" y="-1527407"/>
            <a:chExt cx="9067800" cy="6633765"/>
          </a:xfrm>
        </p:grpSpPr>
        <p:sp>
          <p:nvSpPr>
            <p:cNvPr id="6" name="Rectangle 5"/>
            <p:cNvSpPr/>
            <p:nvPr userDrawn="1"/>
          </p:nvSpPr>
          <p:spPr>
            <a:xfrm>
              <a:off x="1992595" y="-1527407"/>
              <a:ext cx="8599206" cy="6203781"/>
            </a:xfrm>
            <a:prstGeom prst="rect">
              <a:avLst/>
            </a:prstGeom>
            <a:solidFill>
              <a:srgbClr val="09A7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373594" y="-1139285"/>
              <a:ext cx="8686801" cy="62456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304800" y="220055"/>
            <a:ext cx="8534400" cy="457200"/>
          </a:xfrm>
          <a:prstGeom prst="rect">
            <a:avLst/>
          </a:prstGeom>
          <a:solidFill>
            <a:srgbClr val="3366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845" y="5897445"/>
            <a:ext cx="1071375" cy="6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673" r:id="rId1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76200" y="76201"/>
            <a:ext cx="8915400" cy="6553200"/>
            <a:chOff x="1992595" y="-1527407"/>
            <a:chExt cx="9067800" cy="6633765"/>
          </a:xfrm>
        </p:grpSpPr>
        <p:sp>
          <p:nvSpPr>
            <p:cNvPr id="6" name="Rectangle 5"/>
            <p:cNvSpPr/>
            <p:nvPr userDrawn="1"/>
          </p:nvSpPr>
          <p:spPr>
            <a:xfrm>
              <a:off x="1992595" y="-1527407"/>
              <a:ext cx="8599206" cy="6203781"/>
            </a:xfrm>
            <a:prstGeom prst="rect">
              <a:avLst/>
            </a:prstGeom>
            <a:solidFill>
              <a:srgbClr val="09A7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373594" y="-1139285"/>
              <a:ext cx="8686801" cy="62456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304800" y="220055"/>
            <a:ext cx="8534400" cy="457200"/>
          </a:xfrm>
          <a:prstGeom prst="rect">
            <a:avLst/>
          </a:prstGeom>
          <a:solidFill>
            <a:srgbClr val="3366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845" y="5897445"/>
            <a:ext cx="1071375" cy="6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19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source=images&amp;cd=&amp;cad=rja&amp;uact=8&amp;ved=0CAcQjRw&amp;url=http://bcp.org.ph/activities/can-mother-earth-feed-9-billion-by-2050/&amp;ei=DXYuVe6mD4uWyASvsYGACA&amp;bvm=bv.90790515,d.aWw&amp;psig=AFQjCNEMdp2m7adjkqGF6LSDHrHwV6ekLg&amp;ust=142919423732980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IR-4 Biopesticide &amp; Organic Support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4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04800" y="0"/>
            <a:ext cx="853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1" lang="en-US" alt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Biopesticides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990600" y="1752600"/>
            <a:ext cx="72707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kumimoji="1"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1" lang="en-US" altLang="en-US" sz="26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5632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79612" y="1182884"/>
            <a:ext cx="5715000" cy="41148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Develop data to support biopesticide registrations with emphasis on integration of biopesticides into conventional systems</a:t>
            </a:r>
          </a:p>
          <a:p>
            <a:pPr lvl="1" eaLnBrk="1" hangingPunct="1"/>
            <a:r>
              <a:rPr lang="en-US" altLang="en-US" sz="2000" b="1" dirty="0" smtClean="0"/>
              <a:t>Resistance Management</a:t>
            </a:r>
          </a:p>
          <a:p>
            <a:pPr lvl="1" eaLnBrk="1" hangingPunct="1"/>
            <a:r>
              <a:rPr lang="en-US" altLang="en-US" sz="2000" b="1" dirty="0" smtClean="0"/>
              <a:t>Residue Management</a:t>
            </a:r>
          </a:p>
          <a:p>
            <a:pPr eaLnBrk="1" hangingPunct="1"/>
            <a:r>
              <a:rPr lang="en-US" altLang="en-US" sz="2000" b="1" dirty="0" smtClean="0"/>
              <a:t>Support for organic markets</a:t>
            </a:r>
          </a:p>
          <a:p>
            <a:pPr eaLnBrk="1" hangingPunct="1"/>
            <a:r>
              <a:rPr lang="en-US" altLang="en-US" sz="2000" b="1" dirty="0" smtClean="0"/>
              <a:t>Biotechnology-Plant incorporated protectants </a:t>
            </a:r>
          </a:p>
        </p:txBody>
      </p:sp>
      <p:pic>
        <p:nvPicPr>
          <p:cNvPr id="56325" name="Picture 6" descr="C:\Users\snovack\AppData\Local\Microsoft\Windows\Temporary Internet Files\Content.IE5\EAMN8UG5\j0437633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676400"/>
            <a:ext cx="3657143" cy="3657143"/>
          </a:xfrm>
        </p:spPr>
      </p:pic>
    </p:spTree>
    <p:extLst>
      <p:ext uri="{BB962C8B-B14F-4D97-AF65-F5344CB8AC3E}">
        <p14:creationId xmlns:p14="http://schemas.microsoft.com/office/powerpoint/2010/main" val="4109554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4"/>
          <p:cNvSpPr txBox="1">
            <a:spLocks noChangeArrowheads="1"/>
          </p:cNvSpPr>
          <p:nvPr/>
        </p:nvSpPr>
        <p:spPr bwMode="auto">
          <a:xfrm>
            <a:off x="2438400" y="228600"/>
            <a:ext cx="693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</a:rPr>
              <a:t>Biopesticide Research</a:t>
            </a:r>
          </a:p>
        </p:txBody>
      </p:sp>
      <p:sp>
        <p:nvSpPr>
          <p:cNvPr id="66563" name="Text Box 5"/>
          <p:cNvSpPr txBox="1">
            <a:spLocks noChangeArrowheads="1"/>
          </p:cNvSpPr>
          <p:nvPr/>
        </p:nvSpPr>
        <p:spPr bwMode="auto">
          <a:xfrm>
            <a:off x="381001" y="752475"/>
            <a:ext cx="8382000" cy="661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0513" indent="-2905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Formally Established in 1982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Some activities prior to 1982: regulatory assistance w</a:t>
            </a:r>
            <a:r>
              <a:rPr lang="en-US" altLang="en-US" sz="2000" dirty="0" smtClean="0"/>
              <a:t>/ </a:t>
            </a:r>
            <a:r>
              <a:rPr lang="en-US" altLang="en-US" sz="2000" dirty="0" err="1" smtClean="0"/>
              <a:t>Bt</a:t>
            </a:r>
            <a:endParaRPr lang="en-US" altLang="en-US" sz="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1982-1994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Mostly regulatory assistance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 Some funding of research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accent2"/>
                </a:solidFill>
              </a:rPr>
              <a:t>1995-2003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Regulatory assistance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Early stage research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000" dirty="0"/>
              <a:t>Advance stage research (1999)</a:t>
            </a:r>
          </a:p>
          <a:p>
            <a:pPr eaLnBrk="1" hangingPunct="1"/>
            <a:endParaRPr lang="en-US" altLang="en-US" sz="800" dirty="0"/>
          </a:p>
          <a:p>
            <a:pPr eaLnBrk="1" hangingPunct="1"/>
            <a:r>
              <a:rPr lang="en-US" altLang="en-US" sz="2000" dirty="0">
                <a:solidFill>
                  <a:schemeClr val="accent2"/>
                </a:solidFill>
              </a:rPr>
              <a:t>Pilot Demonstration Program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/>
              <a:t>First year was $100,000 program ($80,000 from BPPD)</a:t>
            </a:r>
          </a:p>
          <a:p>
            <a:pPr eaLnBrk="1" hangingPunct="1">
              <a:buFontTx/>
              <a:buChar char="•"/>
            </a:pPr>
            <a:r>
              <a:rPr lang="en-US" altLang="en-US" sz="2000" dirty="0"/>
              <a:t>Second and Third Years </a:t>
            </a:r>
            <a:r>
              <a:rPr lang="en-US" altLang="en-US" sz="2000" dirty="0" smtClean="0"/>
              <a:t>were </a:t>
            </a:r>
            <a:r>
              <a:rPr lang="en-US" altLang="en-US" sz="2000" dirty="0"/>
              <a:t>$200,000 Program Each Year                                                              ($100,000 from BPPD</a:t>
            </a:r>
            <a:r>
              <a:rPr lang="en-US" altLang="en-US" sz="2000" dirty="0" smtClean="0"/>
              <a:t>)</a:t>
            </a:r>
          </a:p>
          <a:p>
            <a:r>
              <a:rPr lang="en-US" sz="2000" dirty="0" smtClean="0"/>
              <a:t>    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Began </a:t>
            </a:r>
            <a:r>
              <a:rPr lang="en-US" sz="2000" dirty="0">
                <a:solidFill>
                  <a:srgbClr val="7030A0"/>
                </a:solidFill>
              </a:rPr>
              <a:t>Setting Priorities via Workshop </a:t>
            </a:r>
            <a:r>
              <a:rPr lang="en-US" sz="2000" dirty="0" smtClean="0">
                <a:solidFill>
                  <a:srgbClr val="7030A0"/>
                </a:solidFill>
              </a:rPr>
              <a:t>voting </a:t>
            </a:r>
            <a:r>
              <a:rPr lang="en-US" sz="2000" dirty="0">
                <a:solidFill>
                  <a:srgbClr val="7030A0"/>
                </a:solidFill>
              </a:rPr>
              <a:t>process in 2015</a:t>
            </a:r>
          </a:p>
          <a:p>
            <a:pPr eaLnBrk="1" hangingPunct="1">
              <a:buFontTx/>
              <a:buChar char="•"/>
            </a:pPr>
            <a:endParaRPr lang="en-US" altLang="en-US" sz="2000" b="1" dirty="0"/>
          </a:p>
          <a:p>
            <a:pPr eaLnBrk="1" hangingPunct="1">
              <a:spcBef>
                <a:spcPct val="50000"/>
              </a:spcBef>
            </a:pPr>
            <a:endParaRPr lang="en-US" altLang="en-US" b="1" dirty="0" smtClean="0"/>
          </a:p>
          <a:p>
            <a:pPr eaLnBrk="1" hangingPunct="1">
              <a:spcBef>
                <a:spcPct val="50000"/>
              </a:spcBef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00902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5327" y="2232771"/>
            <a:ext cx="11877661" cy="71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260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FFFF"/>
                </a:solidFill>
                <a:latin typeface="Arial"/>
              </a:rPr>
              <a:t>Recently Funded  Workshop Priorities</a:t>
            </a:r>
            <a:endParaRPr lang="en-US" sz="2400" b="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020" y="737501"/>
            <a:ext cx="426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Fruit</a:t>
            </a:r>
            <a:r>
              <a:rPr lang="en-US" sz="20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Blueberry </a:t>
            </a:r>
            <a:r>
              <a:rPr lang="en-US" sz="2000" dirty="0"/>
              <a:t>Gall Midge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All Crops / Brown </a:t>
            </a:r>
            <a:r>
              <a:rPr lang="en-US" sz="2000" dirty="0" err="1"/>
              <a:t>Marmorated</a:t>
            </a:r>
            <a:r>
              <a:rPr lang="en-US" sz="2000" dirty="0"/>
              <a:t> Stink Bug; Plant Bugs, </a:t>
            </a:r>
            <a:r>
              <a:rPr lang="en-US" sz="2000" dirty="0" err="1"/>
              <a:t>Lygus</a:t>
            </a:r>
            <a:r>
              <a:rPr lang="en-US" sz="2000" dirty="0"/>
              <a:t> B00029; B00028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Apple / Fire Blight (</a:t>
            </a:r>
            <a:r>
              <a:rPr lang="en-US" sz="2000" dirty="0" err="1"/>
              <a:t>Erwinia</a:t>
            </a:r>
            <a:r>
              <a:rPr lang="en-US" sz="2000" dirty="0"/>
              <a:t> </a:t>
            </a:r>
            <a:r>
              <a:rPr lang="en-US" sz="2000" dirty="0" err="1"/>
              <a:t>Amylovora</a:t>
            </a:r>
            <a:r>
              <a:rPr lang="en-US" sz="2000" dirty="0"/>
              <a:t>) B00324 </a:t>
            </a: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Residue Mitigation trials in blueberry</a:t>
            </a:r>
            <a:endParaRPr lang="en-US" sz="2000" dirty="0"/>
          </a:p>
          <a:p>
            <a:r>
              <a:rPr lang="en-US" sz="2000" b="1" dirty="0" smtClean="0"/>
              <a:t>Organic</a:t>
            </a:r>
            <a:r>
              <a:rPr lang="en-US" sz="2000" dirty="0" smtClean="0"/>
              <a:t> </a:t>
            </a: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Cucurbit; Pumpkin; Squash; Basil; Hops / Downy Mildew B00149; B00127; B00124; B00108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Fruit / Spotted Wing Drosophila B00135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71092" y="737501"/>
            <a:ext cx="373351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Other 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Weed Screening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</a:t>
            </a:r>
            <a:r>
              <a:rPr lang="en-US" sz="2400" dirty="0"/>
              <a:t>Crops / Weeds B00102 </a:t>
            </a:r>
            <a:endParaRPr lang="en-US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Varroa</a:t>
            </a:r>
            <a:r>
              <a:rPr lang="en-US" sz="2400" dirty="0" smtClean="0"/>
              <a:t> mite in Honeybees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Phorid</a:t>
            </a:r>
            <a:r>
              <a:rPr lang="en-US" sz="2400" dirty="0" smtClean="0"/>
              <a:t> fly control in Mushroom</a:t>
            </a:r>
            <a:endParaRPr lang="en-US" sz="2400" dirty="0"/>
          </a:p>
          <a:p>
            <a:r>
              <a:rPr lang="en-US" sz="2400" b="1" dirty="0"/>
              <a:t>Vegetable 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GH Tomato / Virus And Viroid B00311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Fruiting Vegetables (Field And GH); Onion / Bacterial Diseases B00114; B00094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2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14800" y="-685800"/>
            <a:ext cx="14401800" cy="81010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0" y="533400"/>
            <a:ext cx="281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Dr. Barry Jacobsen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Montana State University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IR-4 provided some of the initial regulatory guidance and funded several efficacy trials that contributed to the registration </a:t>
            </a:r>
            <a:endParaRPr lang="en-US" sz="20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5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pistachio plant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660" y="914400"/>
            <a:ext cx="6324600" cy="363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54213" y="4648200"/>
            <a:ext cx="6041493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Arial"/>
              </a:rPr>
              <a:t>Submitted EPA registration package and registration decision on new formulation to CDPR to support registration on Cotton, Corn and Pistachio, Almond and Figs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5999" y="228600"/>
            <a:ext cx="4577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Arial"/>
              </a:rPr>
              <a:t>ASPERGILLUS FLAVUS AF36 </a:t>
            </a:r>
          </a:p>
        </p:txBody>
      </p:sp>
    </p:spTree>
    <p:extLst>
      <p:ext uri="{BB962C8B-B14F-4D97-AF65-F5344CB8AC3E}">
        <p14:creationId xmlns:p14="http://schemas.microsoft.com/office/powerpoint/2010/main" val="238709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106" y="228600"/>
            <a:ext cx="8485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Arial"/>
              </a:rPr>
              <a:t>Regulatory Assistance </a:t>
            </a:r>
            <a:r>
              <a:rPr lang="en-US" sz="2400" b="1" dirty="0" smtClean="0">
                <a:solidFill>
                  <a:srgbClr val="FFFFFF"/>
                </a:solidFill>
                <a:latin typeface="Arial"/>
              </a:rPr>
              <a:t>Requests </a:t>
            </a:r>
            <a:endParaRPr lang="en-US" sz="2400" b="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" name="Picture 4" descr="signi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216711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65759" y="990600"/>
            <a:ext cx="6400800" cy="4670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500"/>
              </a:spcBef>
              <a:spcAft>
                <a:spcPts val="0"/>
              </a:spcAft>
            </a:pPr>
            <a:r>
              <a:rPr lang="en-US" altLang="en-US" sz="2000" b="1" dirty="0" smtClean="0">
                <a:latin typeface="Arial"/>
                <a:ea typeface="Angsana New" pitchFamily="18" charset="-120"/>
                <a:cs typeface="Angsana New" pitchFamily="18" charset="-120"/>
              </a:rPr>
              <a:t>Provides Assistance with EPA Registration</a:t>
            </a:r>
          </a:p>
          <a:p>
            <a:pPr fontAlgn="auto">
              <a:spcBef>
                <a:spcPts val="500"/>
              </a:spcBef>
              <a:spcAft>
                <a:spcPts val="0"/>
              </a:spcAft>
            </a:pPr>
            <a:r>
              <a:rPr lang="en-US" altLang="en-US" sz="2000" b="1" dirty="0" smtClean="0">
                <a:latin typeface="Arial"/>
                <a:ea typeface="Angsana New" pitchFamily="18" charset="-120"/>
                <a:cs typeface="Angsana New" pitchFamily="18" charset="-120"/>
              </a:rPr>
              <a:t>Of </a:t>
            </a:r>
            <a:r>
              <a:rPr lang="en-US" altLang="en-US" sz="2000" b="1" dirty="0" err="1" smtClean="0">
                <a:latin typeface="Arial"/>
                <a:ea typeface="Angsana New" pitchFamily="18" charset="-120"/>
                <a:cs typeface="Angsana New" pitchFamily="18" charset="-120"/>
              </a:rPr>
              <a:t>Biopesticides</a:t>
            </a:r>
            <a:r>
              <a:rPr lang="en-US" altLang="en-US" sz="2000" b="1" dirty="0" smtClean="0">
                <a:latin typeface="Arial"/>
                <a:ea typeface="Angsana New" pitchFamily="18" charset="-120"/>
                <a:cs typeface="Angsana New" pitchFamily="18" charset="-120"/>
              </a:rPr>
              <a:t>. </a:t>
            </a:r>
          </a:p>
          <a:p>
            <a:pPr fontAlgn="auto">
              <a:spcBef>
                <a:spcPts val="500"/>
              </a:spcBef>
              <a:spcAft>
                <a:spcPts val="0"/>
              </a:spcAft>
            </a:pPr>
            <a:endParaRPr lang="en-US" altLang="en-US" sz="2000" b="1" dirty="0" smtClean="0">
              <a:latin typeface="Arial"/>
              <a:ea typeface="Angsana New" pitchFamily="18" charset="-120"/>
              <a:cs typeface="Angsana New" pitchFamily="18" charset="-120"/>
            </a:endParaRP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solidFill>
                  <a:srgbClr val="FF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New </a:t>
            </a:r>
            <a:r>
              <a:rPr lang="en-US" altLang="en-US" sz="2000" b="1" dirty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Active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Ingredients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Small </a:t>
            </a:r>
            <a:r>
              <a:rPr lang="en-US" altLang="en-US" sz="2000" b="1" dirty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companies, USDA, University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Arranging meetings with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EPA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Prepare literature reviews- Exposure/Scientific rationale to meet toxicology requirements</a:t>
            </a: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Formatting documents, forms, write label, modification</a:t>
            </a:r>
            <a:endParaRPr lang="en-US" altLang="en-US" sz="2000" b="1" dirty="0">
              <a:solidFill>
                <a:srgbClr val="000000"/>
              </a:solidFill>
              <a:latin typeface="Arial"/>
              <a:ea typeface="Angsana New" pitchFamily="18" charset="-120"/>
              <a:cs typeface="Angsana New" pitchFamily="18" charset="-120"/>
            </a:endParaRP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Communication, </a:t>
            </a: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Negotiation</a:t>
            </a:r>
            <a:endParaRPr lang="en-US" altLang="en-US" sz="2000" b="1" dirty="0">
              <a:solidFill>
                <a:srgbClr val="000000"/>
              </a:solidFill>
              <a:latin typeface="Arial"/>
              <a:ea typeface="Angsana New" pitchFamily="18" charset="-120"/>
              <a:cs typeface="Angsana New" pitchFamily="18" charset="-120"/>
            </a:endParaRPr>
          </a:p>
          <a:p>
            <a:pPr marL="342900" indent="-342900" fontAlgn="auto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solidFill>
                  <a:srgbClr val="000000"/>
                </a:solidFill>
                <a:latin typeface="Arial"/>
                <a:ea typeface="Angsana New" pitchFamily="18" charset="-120"/>
                <a:cs typeface="Angsana New" pitchFamily="18" charset="-120"/>
              </a:rPr>
              <a:t>Submit registration package and tolerance petitions</a:t>
            </a:r>
            <a:endParaRPr lang="en-US" altLang="en-US" sz="2000" b="1" dirty="0">
              <a:solidFill>
                <a:srgbClr val="000000"/>
              </a:solidFill>
              <a:latin typeface="Arial"/>
              <a:ea typeface="Angsana New" pitchFamily="18" charset="-120"/>
              <a:cs typeface="Angsana New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87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57200" y="31376"/>
            <a:ext cx="861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kumimoji="1" lang="en-US" altLang="en-US" sz="2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Signature Successes</a:t>
            </a:r>
            <a:endParaRPr kumimoji="1" lang="en-US" altLang="en-US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90600" y="1752600"/>
            <a:ext cx="72707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endParaRPr kumimoji="1" lang="en-US" altLang="en-US" sz="24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kumimoji="1" lang="en-US" altLang="en-US" sz="260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057835"/>
            <a:ext cx="8077200" cy="4876800"/>
          </a:xfrm>
        </p:spPr>
        <p:txBody>
          <a:bodyPr/>
          <a:lstStyle/>
          <a:p>
            <a:pPr eaLnBrk="1" hangingPunct="1"/>
            <a:r>
              <a:rPr lang="en-US" altLang="en-US" sz="2000" b="1" dirty="0" smtClean="0"/>
              <a:t>Codling Moth </a:t>
            </a:r>
            <a:r>
              <a:rPr lang="en-US" altLang="en-US" sz="2000" b="1" dirty="0" err="1" smtClean="0"/>
              <a:t>Granulosis</a:t>
            </a:r>
            <a:r>
              <a:rPr lang="en-US" altLang="en-US" sz="2000" b="1" dirty="0" smtClean="0"/>
              <a:t> Virus</a:t>
            </a:r>
          </a:p>
          <a:p>
            <a:pPr eaLnBrk="1" hangingPunct="1"/>
            <a:r>
              <a:rPr lang="en-US" altLang="en-US" sz="2000" b="1" dirty="0" smtClean="0"/>
              <a:t>AGRIPHAGES for bacteria control, including canker in greenhouse tomato</a:t>
            </a:r>
          </a:p>
          <a:p>
            <a:pPr eaLnBrk="1" hangingPunct="1"/>
            <a:r>
              <a:rPr lang="en-US" altLang="en-US" sz="2000" b="1" dirty="0" smtClean="0"/>
              <a:t>Numerous biopesticides for management of mites in/on honeybees</a:t>
            </a:r>
          </a:p>
          <a:p>
            <a:pPr eaLnBrk="1" hangingPunct="1"/>
            <a:r>
              <a:rPr lang="en-US" altLang="en-US" sz="2000" b="1" dirty="0" smtClean="0"/>
              <a:t>Extract of giant knotweed to manage diseases on many crops </a:t>
            </a:r>
            <a:r>
              <a:rPr lang="en-US" altLang="en-US" sz="2000" b="1" dirty="0" smtClean="0">
                <a:sym typeface="Wingdings" panose="05000000000000000000" pitchFamily="2" charset="2"/>
              </a:rPr>
              <a:t> REGALIA </a:t>
            </a:r>
          </a:p>
          <a:p>
            <a:pPr eaLnBrk="1" hangingPunct="1"/>
            <a:r>
              <a:rPr lang="en-US" altLang="en-US" sz="2000" b="1" dirty="0" smtClean="0">
                <a:sym typeface="Wingdings" panose="05000000000000000000" pitchFamily="2" charset="2"/>
              </a:rPr>
              <a:t>AF36 to manage aflatoxin on many crops</a:t>
            </a:r>
          </a:p>
          <a:p>
            <a:pPr eaLnBrk="1" hangingPunct="1"/>
            <a:r>
              <a:rPr lang="en-US" altLang="en-US" sz="2000" b="1" dirty="0" smtClean="0">
                <a:sym typeface="Wingdings" panose="05000000000000000000" pitchFamily="2" charset="2"/>
              </a:rPr>
              <a:t>Honeysweet varieties of stone fruit that is modified to resist Plum Pox</a:t>
            </a:r>
          </a:p>
          <a:p>
            <a:pPr eaLnBrk="1" hangingPunct="1"/>
            <a:r>
              <a:rPr lang="en-US" altLang="en-US" sz="2000" b="1" dirty="0" smtClean="0">
                <a:sym typeface="Wingdings" panose="05000000000000000000" pitchFamily="2" charset="2"/>
              </a:rPr>
              <a:t>“All Crop” tolerance for </a:t>
            </a:r>
            <a:r>
              <a:rPr lang="en-US" altLang="en-US" sz="2000" b="1" dirty="0" err="1" smtClean="0">
                <a:sym typeface="Wingdings" panose="05000000000000000000" pitchFamily="2" charset="2"/>
              </a:rPr>
              <a:t>spinosad</a:t>
            </a:r>
            <a:r>
              <a:rPr lang="en-US" altLang="en-US" sz="2000" b="1" dirty="0" smtClean="0">
                <a:sym typeface="Wingdings" panose="05000000000000000000" pitchFamily="2" charset="2"/>
              </a:rPr>
              <a:t>  Broad ENTRUST label for organic crops</a:t>
            </a:r>
          </a:p>
          <a:p>
            <a:pPr eaLnBrk="1" hangingPunct="1"/>
            <a:endParaRPr lang="en-US" altLang="en-US" sz="2400" dirty="0" smtClean="0">
              <a:sym typeface="Wingdings" panose="05000000000000000000" pitchFamily="2" charset="2"/>
            </a:endParaRPr>
          </a:p>
          <a:p>
            <a:pPr eaLnBrk="1" hangingPunct="1"/>
            <a:endParaRPr lang="en-US" altLang="en-US" sz="28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7433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4" descr="data:image/jpeg;base64,/9j/4AAQSkZJRgABAQAAAQABAAD/2wCEAAkGBxQSEhQUExIVFBUXGCAYFxgYFhsXFhcdGiAcIBwYGhccISggGBwlHRgYITEhJSksLi4uGh8zODMtNygtLisBCgoKDg0OGxAQGy8kICYsLC8sNCwyNywvLCwvLC8sNCwsLCwtLCwsLCwsMDQsLCwsLCwsLCwsLCwsLCwsLCwsLP/AABEIAO0A1QMBIgACEQEDEQH/xAAcAAABBQEBAQAAAAAAAAAAAAAAAgMEBQYBBwj/xABDEAABAgQCCAQEAwUHBAMBAAABAhEAAxIhBDEFBhMiQVFhkTJScYGhscHRFCNCM5Ki4fAVFlNicrLxJDSTwmOCowf/xAAZAQADAQEBAAAAAAAAAAAAAAAAAQIDBAX/xAAwEQACAgECBAUCBQUBAAAAAAAAAQIRAxITBCExUUFhkaHwcYEFFDLR8SIzUrHBYv/aAAwDAQACEQMRAD8A9hJL2bhw/nAyuY7H7wDM+g+sZfQEycJRxapi5gUhdUsnNQWaSl7IAAaPOlOmkW5UzUMrmO384GVzHY/eM4vW5IQFbEkvMBAWkgbIJJIVxBChcR3WHGrC8IpC1JSVBSgCwUmqXZQ42UYl5Y1aFrVGiZXMdj94GVzHY/eMhofTi0ImKVXOUuaKElTMFIrzOQA4ekGltYJkyXN2YKEbBExKgWWK1DNj6hhyPOFvxqxbio17K5jsfvAyuY7H784zs7WxKUAmUqqqYkpK0htk1RfIneDDnxiywWltrMmoTLUBLA33DGoAgNm7H4RayRfJMpTTLBlcx2P3gZXMdj94yer2lVIwu1VtpqyQFbRdKB4rpWq1LC+d2iTiNaSZajKkqJ2O2ckUoBfxBwSxGQziVmjVsW4qNGyuY7H7wMrmO384y2C04tOJImJURM2KQKhTLUtBLgdTyh2bjKcdNC1zqUISpKUuZfhUVVjIWFna8G6n60GtGkZXMdj94GVzHY/eM9K1tQpBVs2VUhITWljtQVJJXkmyVPyaIuk9Y9omUJSVpq2cwqCgGCl0lB55GB5oVaYbiNWyuY7H7wMrmOx+8ZbXTScyStIRMVLGzKktkpYWkMeYpJtF1idMykTUy1LQCQanV4SKSA3V/hDWSNtdv+j1q6J7K5jsfvAyuY7H7xmNdcUtCpNK5qHRNP5ZIJKQml24A58g8MTNIK2ksbRde2wwmELeWqtDmgDJJ484l5km187ieSnRrmVzHb+cDK5jsfvGM0LpzZykTJqpsxQw5WXW6Vfm0ix/U5Aq5RZYjWsISDsVFTzApIUN0ymq3uIY5wLNBq2CyKjQsrmOx+8DK5jsfvGe1g0sqTMw0xIUpGzmrUgKpqASggnhZyYnYLTiZs3ZBBBdTkkWCQghXvtBF7kboetXRZsrmOx+8DK5jsfvGSx+LnypmJAnqXTJWtVt2WVEbMAcFBL+ucRV6SmhISqdOpTPUklDGaUiWFM5DG75xDzJeBLyG3ZXMdj94GVzHY/fnGQm6XWcRLKJq9nVh0gFmUmaCVFY4qNvSLPQEtYnz0mauYhASklZd5hdSikfpASpIYQ45VJ0hqdsvUFx3+cEclZe5+ZgjUsE+I+g+sZoapGhaDPNFBRLFLUhS63VfeL24WjSgXPoPrBsk+UdhESgpdROKfUzatUiQRthczTaWw/OSlNhVYCl/fhE/SegtslCdpTRLUh6XeoJAVnZqXaLXZJ8o7CAyk+UdhC2oq1QtETPr1YNO5NAUFJUklDgUyxLIIqu4u8Jn6rEpoTOZJkplF0OTQXCsw3pGgUhAzCR6gQ2Jkolnlk8nS/aE8cBaIlJO1XOaZwCtpMWCZdQAms4Z8xTY/CLTR+jNkqcqqraEHJmpSE++T8Im7JPlHYQbJPlHYevziljiuaGopGcl6sLEmXKOICky1haHlBg1VQIq3nr9m6w7h9WaULRtXqkCQ9DMxJqz65fGL7ZJ8o7CDZJ8o7CEsMF4C0RKCXq0raJmKnAlKpSiyGB2QIbxWd/hFj/AGV+bPWVWnISgpbw0gh3e+fKJ2yT5R2EGyT5R2ENY4oaikZ5GrChLCDOSSlSFI/KAQNmCN5LuqqoveCdqupSkK2/hSgK/LG8ULK3DEUguzRodknyjsINknyjsIWzDsLRErNPaIXiGSJxQgilaaagQ4Li4ZVme+cWK5AKkqu6QQOW8z/IQKQgByEgdQAOX8o6mWk5BJ9AIrSrsqlZWac0MrEKQpM3ZlKVoO5W4mAA8Q1ge8RZeq4StJE2yVyVAFN2kJpZ3/Vm7Wi+2SfKOwg2SfKOw/rKJeKLdtC0R6mal6oNLoM5/wAkynoa+02gV4uYAb4wqbqoVJvO3jtSohFiZzZCqwDZcY0eyT5R2EGyT5R2ELYh2FtxKbTWgDPEsCbRRLVL8FVQWEgnMNZPxjui9HUYqfMpLUS0AkeJkiojnZKB6gxcbJPlHYQGUnyjsIrbV2PSrsopery6Z6VTwUzqir8vedWRqquE8vlHEavzEy1JTiGWtZUs0bigpNNNNT2Ad3zi+2SfKOwg2SfKOwhbUQ0RKFOrDTJShM3EbJ0lO8oyQQkhT2Be4bhFzhcOUGYSoGtdQZISwYBiR4jbM37Q7sk+UdhHUoAyAHtFRhGPQFFLoclZe5+ZgglZe5+ZgiigHiPoPrC4QPEfQfWFQAJmTAkOcorZ+NUrLdHx7wjFT6z0GX3hiPOzcQ5Oo9CGwMZjSH7Rf+oxp4zOLSTNWACSVFgLk35RymOToOYLSc2V4FlvKbp7cPaNbofTSZ9jur4p4Hqk8fSMX+GW5FCnT4hSXT68veBIWghQCkkMoFiPQjpG+PLPH9BRm4npEEV+isftpVQ8QsoDzD75w0MVPZIEt9xLlSS9TgKyIcZmPS1qrR0akWsEViZs4iY6SCQAgAZElQKnObApPLtHJeIngJdANwkuC+W8pwWucrNBr8g1FpBEfAzFqS8xNKnyZreheJEUnYyp1o/7Zfqn5iMVLWUl0kpPMFj3EbTWr/t1f6k/OMTHncX/AHPsc+X9RdYDWOaiy/zE9fEPQ8feNVgcaicmpBccRxB5EcI87iTo/GqkrC0e44KHIwsXEyi6lzQQyNdT0SCGMHiUzUJWnI9xzB6iKzS+nRImpSUumgqmEO6bKKAOAcy1C54jrHo2qs64Qc3US6gjPz9Z0pXRQbKCVuUuKgpmY3IUggjtBhdZAuQuZSykS0LU/gdYBLXdhfOC0afl8lXXxmggijnazykzCgBSmIFSSkpLhRcF7jcPwhsaxPL2oRu7WnmqgS9oSztUwIztBaDYydjQQRA0XpMT6qUqATmSzO5DBjfw55XET4ZlKLi6YiVl7n5mCCVl7n5mCAQJ8R9B9Yaxy2QetodHiPoPrEbSfhHr9DGeZ1BsT6FZBBBHkGYRnQFGeaFUqKyyiaWN+PCNFFNi9EqJKkkFyS2Rv8IadOyJpl7h5qQtW8A2zKhUN0CUsEE/qYtfrFMlQnSt4hJShwxzoBYl+Zew6RVTsMpPiSR7W75Q3HTLidXKu/uQ5F3qpjAiYpKlAJUniWDjK56Exo8ZjElB2c6WFW/WnJ75vwjKat/9zL9/9pjaziu1LNxJNxyIDEH3jfhreOjbFzjRUFqUvOlKO1K1fmJuCCOIblZuEG2WfFiJeYLCYkOHSSCWfIK7w3LXjdmsgVrplFH7OkmlO0FlXBL3JGdsgSiWvSAUs0JWlt0FSGd08iD5r/OwO235m2z5osdF4gBKZapqFrazKCrADiPeLKIeAC1JCpyEpmBwGYsDyLn58ImRcU0qJquRTa2H/pz/AKhGLjZa3H8gf6x8jGEnY6WnNQfkLn4R5/FK8n2MninknUE2/LmSYIg4LGmfNRKlhKStVIVMLAP0HwHEsIkI0HPnSysz0gVKFIBG7LWEKVbPePhMRDh5y6I64/heRf3WofXm/RfTyNLqhpECYqSVB1CpIe7jO3pf2jQaXKxL/K8RUgeGosVpCrEHJJN+EeX6KknC46QCQ4m0lrWK1SyfcOfQiNxjsPiBMUuUtwVlQeYlmoAApJal8x75x24bjHS/A68vBRwSilK1V8/Hn0HE6XnlicIbgnwr4Ank9ju8y9od/Ezjh5RSkmYFJ2qdmxLJqKWIYPuh2s7WMdwU3E1KM1aKQFkAUXO7QLEkjxngcniJLn40ywoKSFFIYHZgudp4hwY7JxnSVfqjUjSn0UfU6vS+IpLYUg02NCyxqpemngC9OftErEaQnIoSmQVuhJJoLVKICsg1g5ItEVKsYFLIUg1FRFSkFIZKQlg9kuFdecKmHFPUlT2DOqU44EAA01s+dnbrADjH/wA+pN0Ni5sxa9pLMtIQilJSRcldW8QHtR6W4vFvFPo/FzEqP4mZLAVSlG8kOslTpTxLilhnnFxDRzZVUunp0ESsvc/MwQSsvc/MwQzMB4j6D6w1jkOg9L9odT4j6D6wqFKOqLQMoYIkYuRQehy+0R48eUXF0zIIIIIkAiNOwEtWaQOotEmOpSSWGcAVYjQWiQiaVhRIAIAI4nr6PGgIhvDSaEt39Ydj1sMNEEi4qkUOH1ZSilp00hLWJDMCSzMzb1uWcJRqskJp205qQkMQGpKLgAZsgD0JjQQRqa7ku5G0fhNkikKUq5LqzuXaJMcjsBDdjOKwqJqSiYhK0ngoOIzWkNQsMu8srknoak/uqv2IjVwQnFPqbYuIy4v0SaPN0al4jDzpc1FM9MtaVsk0LNJBalVuHmiLpDSy5WHXJXImyphUulSt1IC5omu+dQZrerx6lCZiAoMoAjkQ47ROilUXR2r8SlJp5oqVV5dPb2PLMFjkYibhpQlmoT0kkgF0JJzOZJRS723OtvTfwUv/AAkfuJ+0QpOruGRNTORJShaXYpcC4IO6N3InhFrDimupjxnEQytbaaSXj3sj/gpf+Ej9xP2hqZgw4pkySniSwI9EhBfuImwRRx6mUCMPM/L/ACUE7NVe5LA2lLg8eLBup5RCEvFVP+FlsG3aZQewe9yly9vjFliNAlS1rTiJiKiSUpJAdQZ7HP8An6hKdXyFP+ImAZkAkXcEl3e7ceHu4bKa7isBhDMUdvhJSAgpVLNKXqAueLEHt1i6iu0Vo0yanmrmOAN4ks3EOSz8ukWMBnOVsRKy9z8zBBKy9z8zBAQA8R9B9YXCB4j6D6wuABMxAUGIcRWz8CR4bj4/zi0gjPJijk6iasoVBs7RyL4iOBI5COb8n5k6SolYZSshbmbCLLDYYI6nnD8EbY+HjDn1Y0qCCCCNyjkdgggAIIIIACCCCAAggggAIr8TprDy5yJC5yEzV+BBUyi+Xc5c+EO6WxokSJ04ioSpaphAsTQkln4O0eJ6Z1okz8dLxM3ATkzkFH5e3YLKWMt0mVVxTkz2gN8OF5LPd4IqdV9M/jMOmcZRlEqUlSCXKShRSQ7DlyificXLlttJiUO7VKCXa5z5CAxcWnQ/BDMjFIW9C0qbOlQLPk7ZQ9AIIIIIAESsvc/MwQSsvc/MwQAAzPoPrC4QPEfQfWFwAZfSesy5c6dLCEESwKSXcl5dTgHhtDlyhg63Lt+Wi8lSzc+JImEDPIiXlmHaLLSOiZJM1f4ZSlspdVRZamBZkrqzSLNwLZ3qxo+UUv8AhXOxSsh5wNSiQpAJOTKW4GVnfhzuGW+T+ehG3kfRjsnWmYUKOzQ6ZUxf6s5ZSBY3ANWRiedNqGzqSnekLmqspLFDMAFXAvxip2UkggYCcAHTdc4FSVqCVZOVWvfo3SXh5cmcZSJmFnISElKVKXMsFM6SXBLktc8B7Uo5O/z0HtZF1I8rW+Z+UDLQ6zSWdgawnnlSX9WhzC60zFYedNMtAVLEshqqSJimuM7X4xHC5CVADATQTvgOuxSoXpfgQh29MjdQ2aJapacBNpUHWHmGoSzYAu6b3F8hleJUMvf56AsOUcma0TgFvKSkoSgsUzHJWoJ9rFwDcvxYxJm6xTKcKUykqM4EqSKid0pG62VlE3yaGppROXMmKwcyqkE1LmJroVLbdFrOTz3TzMSJE+WgSVjDTEUS5pS5V+WA5UFPbeps/MRWjJ3+X+wbWQgydbJp2Ly0NMUQbLDALSmxNv1EvlwzeOTNbJyUEmXKCwpTp3t0JSpRBHEmlgoFjyjuBw8pS0I/BTEhxSpS5tKQSk8T5gDw9rwlOElFCj+CWEOkhLza8poIBB3U2ApFt49InRm7/PQNrKS8JrOpa56aEjZS5ixnegpp7uX9I7ofWVc6cJRlpBpKrPfdQoAE9VEdobwZQpZpwUxFaZiVFRWKkkVUjIJdTDpw6M6OUEKSfwSwopF07QUhaEBQJUS53QGszC7kxSjk5cx7WQUvWmckAqly/EQSCqlQSZaVBF+ClkVXBpyvDk7WeYmZQZSA0wpVcmwXLRY2u8x3bgzcYMRgJQQEowi1CXOoAUuaQ1nWA7lDhNrhwT1KECWsqUrBzK0pM6r8wJUs0Eih7uQCEkkbuULRl7/PQW1krqa2CKHF6amhCFokKdQUShSVkilQAyHF3bMhzwvJwWkJqptC5VKaVGplM4WpIDm3hAPvyjc1cHVnNbkFWBxYAJJw80AAOSShVgOMeJ6woP8AaosbTMODY2NEmx5GPoElrm0eB60aWM3FYtcpahLXPlKF2egAJV8CR6wpNI7eAhKbaXb5/o9K0BpM4aSUqkrLz56ibppBnqAJsbEkfQGF6T0vJngpmSjauUN8C6yhNQdNvE4URZiRU1sphtLTloJVi5lVYTSqaEiks5NXqS+QpyLxExOnJ4WsJxMwpCiASq5D2drXAEZvMqs7I/hcnN81f3/Y9H1XnS1GcUBYLiqspvdYBASABYfThF/HmGqWtUxGICZ81S5czdJUXoPBT8nLH1fhHp8XCakrR53G8NPBkqXj0CCCCKOQRKy9z8zBBKy9z8zzggABmfQfWFwgeI+g+sLgAqsVgZ6lEpxFKSTZuBAbtf5xHGjsXvD8U1900uWY8Ojj92L2CCjRZZJVy9EU39mTypZOIJBStKMwUVeEuM2DQ/Kwk4UPOdioqt4gRujoxc+/SLKCCgeST/go16OxQKWxL3u44MPqG93hMzROIKSkYpnJfdYMWt0/VfrF9BBQ96Xl6IqMVo6epZKcRSlrJpek2uD37w0NF4kAtirkk+G1+nqXi8ggoSyyXLl6Iqk4GeAofiHJKSCU+EB6h7uO0cw2AxCVJKsTUkZgpudxv9297dYtoIKDcfl6IpUaJmsHnVLE1Mwm7EJS1Fjk94VM0XNbcnUkKWQWey2t1Ygno/SLiCCg3ZFIdG4m3/VXGZbMWPhyBs3/ADC14HEUgDEX2gNRAsgJIZuO9TFxBBQbsvL0RTKwOJoSkYjeqdS2yTSwDcd6/vAnR+Jt/wBTwu6eLjL2B9feLmCCg3ZeXojF634qdKwycNWJkyYDtFlSUbj5MSPFl6Ax5rN0BMJUXRvKSr9pLtTw8Ue06V0BJxKgqaFEgUhlEWz+sQv7l4Xyr/fMc84ZHK1Xz7HTh/EcuKOmMI9b8f8AhhdETTJSoKlIUSXCtrLdPhy3un/EPyMaUkPLCkgI3TOlBO6lSTxyNQN3Lj0bZ/3LwvlX++YP7l4Xyr/fMJLMulfPsEvxHJJtuEef1/cw2k5pmykoEtKSGvtZe8Ehr739dI3WpWklTZFMxtpKZJIUlVSf0qNJN7EX5PHP7l4Xyr/fMWGiNCSsNXsgoVtU6ifC7f7jFQWXVcq+fYzy8ZPLDbcUld8rv3ZZQQQRucwiVl7n5mCCVl7n5mCAAAufQfWCg+Y/w/aAeI+g+sQtMYhSEppWEkqADgXfqbADMnpEylpVscVbom0HzH+H7QUHzH+H7RQytJzSVb6WExILpFgVqS3SyQb3iy0NPUuWVKUF7xAIADgNmBk5ctmxERDLGTpFyxOKtkyg+Y/D7QUHzH+H7QuCNTMRQfMfh9oKD5j8Pt7RTax45cteHTLmpQVzKaVAb4s5Kj4UhL5XJKQDzy+F1qxBSFKmgioEilKVKqCCZaTQRu1GxY9YlySZ14uDyZI6o18+x6DQfMfh9oKD5j/D9oz+qWlZs9U8TFBVJDWApcrBTblSM73jRw07MMuN45uMuoig+Y/D7QUHzH+H7QqOwzMRQfMfh9oKD5j8PtFRrdj1SMOVomCWqoBLgEqJsECqwJLOTkAT1jM6S1mxUuaqWZkvdWkOlApU8uUqgO5L7Q3BcsGaEbY8Epq18+Wb2g+Y/wAP2goPmP8AD9ozepmmJuIM7aqCqSCGAFLqmAotyCBne8aeGRODhLSxFB8x/h+0FB8x/h+0LggIEUHzH+H7QUHzH4faFwQAIoPmP8P2gKD5j/D9oXBAAig+Y/w/aCg+Y/D7RG0rjtjLKyAbtcsPcsflm0Q1axyRmFj/AOr+9jlb+mLBccc5K0i1oPmPw+0dCepPb6CKdOsspwCFgklrDm172OX84uoBShKPVCJWXufmYIJWXufmYICQT4j6D6wTCkB1M3Vm+MA8R9B9YqdZirZinLjYEFmZ3HqfaInLTFsqEdUkidKxSFFQ3Re3+br6vaH1rSgXISO3/MZbFIWAhiXcPYG4Kr3GYofvEvTm0eSA+SeAO8bE3FjcD3jCOd6W2jeWFakky6w2LSviAXIZ8/va8SIyhSsTZdL9LAtYGxazu0auNMORzXPwM82NQfIaxC0JDrKQHsVMA56njEXCY2VMsKAaiwdJJI/UADyvFBr8mYdiEk0FbKFKVB86t4FikAke8UKJU9OIw5SVOb+BJKSUJJAJBIeopLQ5TamlXI6sPCKePVqSbv2PQMXjZcoFymrxU1JSpT8WJHfpD8jEJX4FJU2bEFuLFowOk5U1ePWFE0sWJSnw1gBLs9O+lWfEQ5qsmeFYsBSxuWISgGt2CvDdQpWA7+EwKb1tVyCXBpY9WpXSfqbFelZQUE1oILuqtLJbgb/00TEKBAIIINwRcEcwY8qw0macOpTkO6gKEgFwsmzMQaUvb9Ub3VCv8LL2ju1nADBgwAAAYXA9IMc3JuxcTwkcUbUr50WuIpCSV00i5KmpDcS9hFVI07hlzJiKpQ2ZSQquWQstmkAkuk7uWcRP/wCgCacIRKe6mUAlKgpJChSoKBBBUUD1aPO1aPmCghRLqQDuJsN5lBwQCEocFouTafIOG4eGSDlJ/T2PUpWmpKUrUpUuWxNipKa+RdTBz/zCZesUpUkTEqQVEA7PaJJB4glLgNHnWnMNOeW5UXlqUp0pNJEpKlMWdLkqBvwhWisDMTiaCo0UkFQQkOErCWJZ2ulTPmRGOuejzo2/KYtGq/4PRMbrHIl0fmINSgkjaISUA5rUFEFhbrcQ8vTMqtKQtBSXdQVYEZDkePGzR5anR01cyY6lAhYvQl1F6XJADl6g58ph7AYaccKo7wsSAEIAuJpIppZlUS3519YqU5+HkKXB4lFNS+p6PK1ikKmrl7WWyQCF7WWUqJzAAU7iz24wuVpyVvlcxCACwKlgVDnvMxzt0jyWbgZglV3NgSmhJAAShWTMwC1EWtT2tdO4Sc8kVLJLkulBIUCAVZWUSpILcxBqnaHPg8VpKXX9j0bRWnJU+WFhaEliVIMxClIbOqkkcQfcRJ/tCV/jS/30/ePNdWMJNl42UlJJS1yEJukzFJUlyCaTQpTPmOkaszsQlawJ2GUCstWpNSU1GzBrh6fYRrFto5+IwQhkai+Q4vGTUVFM+TMClLNJWklKXNATvXsU9A3uT8fiHBM3DDgWmJZnF2e5z7w1Ix08qV+bhSkF1F3ZLJum903zvct6W2j0zFTFrUZZlXEuhiCHDEnmwI7w6JckuqRWJxU0hIXMwqgC5qWklwSQ12f4CzRoMHjJc5NcpaVpch0lw4zEO7Mch2hMiQlAZCQkOSyQAHOZYQGU5xkulHZWXufmYIJWXufmYIDIB4j6D6wzjsOJiaSqnr7EfWHh4j6D6wxpHD7RFLAuQ78A+8R1Zx7wpdBx6ncVhAsAOzF/gR9Y7isKFlJJIpL+rKSr/wBfjDWJwyqFBKiSVAjIMAQ4DNwBiFIws9Obqug+PykFWZ4gERnJ8+hcVy6llOwoUtKnanhziRFJ+BnH9RF3evIOkgN0ZR92i0wSVBCQvxNe7/GKi7fShSVLqMaVwCZwQFKpZTjK5KVJa/8Aq+EGI0YlUyXMBpouwAY+sQ9Y9GKn7OgXSrNwyXKTUx4inMX7waS0dNMkoRMWtRmVOSEkAklgRTzHH7RRrHpH+rv9iX/ZiduZxLkpKaSA19nf/wDMd4MBowSlzVBRO0zDBhvTFW/8hHsIp8FgsVLO8FL30q/ag2BmON48a09ukMSND4sBG+oKSASdqSFFKU0hnyCkkHnU94X2L0XcXNUXOH0GhEgyaiXDVECoMkJ+nxMTsFh9mhKAXCQz84To2WpMmUld1pQkKu9wADfjd7xJikjnnOTtN3zI2kcKJssoUaQ6S/8ApUFcfSK+foGWuXLlhTbNgVJCalUpKd72U8P6w4Ez8PMlgBSiN0EsKhcHvFPonQE1Eyaoq2QJF0FJMxp06ZUXBbdmoTfiDmAIC4fpvVRd47RSZsyXMV+hxSwKVBViC/CEytEITiDPBIJSU0gAJ3qHPq8sdzFFpnRGLXOnKlqISrwfmlI8MoBg9mKV8Bnxcw5iMBilk7qkjaBZG2F0BMtKpYY2ehfTe9YBqPJf1eBcYXQyEKmKO8ZhfeA3TXMXb3mfwiE4TQqZeHMgKJBDVEB7AD/1+MVugdF4qVNSqasqQUmoGYVMoJQkM+YN/dL/AKo00BE20+tlNidXpa5AkuQwIrAFRdJTc+hHYRJ0hopM5cpSiRs8gwZW/LVf/wAQHuYsIICdcu5XI0SgTxOSaTSE0gAJtWX9SZhiiRggozR+CNe+RMUV0rJVa2fhVlyBGRjXQQDWRozegcEhRW+EVJGzCXWVFSqianNg9hcXd+cX2FwyZaQhApSMg5OZc59TD0EApScmEEEEBIiVl7n5mCCVl7n5mCAABufQfWCvoYE+I+g+sIxs6iWtYD0pKm5sCYAF19DAV9DGURrTNlyguaiXMdlChYQQCgKIKXUag7DJxe0TcPrLWqcBJ/ZomLG/49kWZqd1/eMlmgyNyJfV9DBX0MZb++oL0ySq7DfzJLDJJNxUbPl1iZjNZqBJVsSRMQFl1MUupKWZi53+mUG9DrYbkS9r6GCvoYzSNbvATIIClEPtB4QsIqFrmo5FsjeGJOuCiokyhQaaRVvB9o5Kmv8As8ms+Zg34dw3Imsr6GCvoYzg1sNK17A0pSC+0HiUEEJZnbf8QfLKHp2shTJlzdid9RSoFdIRSSLqKeLWcDq0Pdh3HriXtfQwV9DGYxGtKySmXKSFVBLqU4babPIAeudn4wzg9a5paqWlRXSEpBoDqWtIdRdgyeULehdC3Imtr6GCvoYy87WxSFKBklRqDJBukUJUpyAoKO96dYMRrap1BEkOFMCpdiywguALZjiYN6HcNyJqK+hgr6GM5pLWVcidOSZaVpQUhIBpPgK1EqY8BYNCZmuABU0kkBqTWxUXlgght0fmi98jBvQ8WG5E0tfQwV9DGXVrHNTJkTClBrM2sXFpVTBObOE539IUvW+ksrDkblX7QO5QVpHhyKQL8CcoN6HcNyJpq+hgr6GKHR+spmqUkyaWQtT11PRTbwjOoQzorTU6bInKJlBaAhQUQQgJWkKU4cvSHbnaHuxDWjSV9DBX0MZjFaxTpUnDzFS0krStS03SSEh0kG9JIYtfNoWdbd5YEgmlVCCVMFGoIuad25ezwt6AbkTSV9DBX0MZmdrStG0KpCWSEMNoAXWlSiCoAhXhIFI/kTdbiASMOSKglJrzJTWQwSSCB0OcG9DuG5E01fQx0K6GKDAabXMxQligoUkmkBVctkpIrUbOaiGFsrxoYuMlLoUmmIlZe5+ZgglZe5+ZgihgnxH0H1jq0AgghwQxHMHhHBmfQfWFEwAVH92cNTTsrX/Wt7gBqqnZgA2Vok4fQ8lClKTLYqCgd5RcLLqDEtcxNlrCg6SCOYLjvHQYlQivAnSuxVJ1bwwBSJTAtktb7t0kGpwQ+YvC5+gZKzLdJaWmlKQohLAgh2uWKRxizhKVA5EHjbkcjBtx7BpXYqsRonCy0oK0pQmWd0qWoAFSqmJKt513YvANWcMxGysSD45nCpm3rDeVYc4m6QwYmpCSSAFpVZwTSXZwQR6xVHV6okjEK8RVbhUQrN/Ewariks0Jwj2RrHHja5uvsSJegcKpymWCG2ZZaiBSySM7KFABOe7nD0zQUhUtMsy9xJJAqUC6nqdQLqdy7m8RhoBpctAmlNClqcJZ6ySQA9mdnvDKdXCA23IsADSXBCithveHPd6QaI9h7WL/AC9iUNB4YLO4Aompq18FVBk1MBUHYWjh1fwvg2d2sK11MlRU43nDKUbjm0R1asggPMKmc3GdQUM3sWWwIyYQuZoRS5csGcakpZRAqClkpUpTOP1AsDzg0R7BtYv8vYenav4Wk1SgEi531AABNPOyaQxGRa8d/sDDKc7N67uFrDuoLcMq28AbR2foraLnL2jpmy1S2YMHCQ7vvNSf3jEUauAlZ2qmNTBrJerrciqn0SkcINEeyEsWKub9iTpHRWGUVqmpDkVrJWpNkCmokKDJCSQeF7wjEaFwgK60JSVJqU61JZKSklQD7oBShyGyEQ8RquChSTPUEkF3G6AUhJLPwar1hc7VioqJnHer/RlWEgtf/Lfm5gcF2RaxYPGXsWB0HIKEI2bpTVSK122j1Xdy9Rz9oaVobCrddAUAkyyQtTMkFBBYs4AUl8wxvCE6DaWtG1JK5lYcE5XYire9myHKGDqxm05QBWVnd4qUVHjyVT1EGhdiVixeMvYnYDRmHB2kpIL1JcLUoFyKhckZpHaGxq3hqCjZmk5jaTL5WJqdhSGHD3MQxqtn+cpjwb/5NoRmzHI/0IRJ1fUlZK5zBJSpNzUoIKiVKuGO+kPdgGvBpXYrZw86l7FpP0LJWlKFoKkoCgl5iyQF+Leqc+5twhB1fw7qOzuq53lBi4LpvulwC4bKLRoSlQORf0v1+REPRHsc+lFWvVzDENsrAAWWsWSCBkrkoh+LwtWgMOUFGz3SqrxrdwmlwanG7aLIQVDN84NEewaV2GcNhES3oDOXIckWAAYE2DAWFofggihiJWXufmYIJWXufmYIBiVLCaicgHPoH4RDOm5ILVF3bwnPlb37ROGZ9B9Y6EjkIB8jOy52GcFKpnhKeQ3gz5XUxF+kIbDKJSJkz9SlMAGpBJV4XyDMOBjS0jkI7SOUMrWUCBh/AFzPzClLdQSLW5k353GTwyqZhTvAzAdx2DEBIAHC4ZnF8vSNGZYtYWytlnlyzPeO0jkIA1mcmTsKVuVzLkku7O+TEWDFrcEtxuspwyZd1rpCyMrhSwLWFyyAQffjGgKByEJlyUpDJSAOQAA5fIQBqKBKpASpTzVBRoJs96FE5AhqR8bZQS1YZJQuuZwUlRu5cpuGcuUnPpyAjRUjlHKRyEAazMrkyFUlK5jFQQEgAElkMx/SBUl3ucuEOIOGQsXWClTU8HSpnIAb9I9vSNFSOQgpHIQWGszgmYUAgLmBK0lLgZeEsLZlszyblChMw0wg1zAVG4GVRye2bln9OkaGkchCVSEkglKSRkWDi4OfqAfaCw1FDIw0gVJVMWolWxLuA6yoAAexD5ZvmYRtcMlThcy4KegdLOzZ5e56W0jQlMsAMAAMmaANZQAYeWxeYQQsEm43GqBs7/DdvkIaScKD+0m9LHobWyt8Y0oQBwHHhzz7x2kcoLDWZojDrWPzJpK18N1IqNQ4ZZB8+ME1OF4zJlzwHszBLAZWtmPbS0jlHKRyEAazOqnYZZMwrmXLqDkhJuTZrdW4J5O6kSsPShAXMAWpQBsHJpQxt0S39CNBSOQjtI5QBrM3MOHSXMxbGpJBS9VQIza1lf7XyhcwYZFSCtYyBtYUl7WYXB+LRfqlg5gHjlxzfveOhA5DN8uPOANZn8FiMPKZaVTCaclMSAS1y3Prwi3wekJc16C7dCPnEmgch2joEAm0xMrL3PzMEErL3PzMEIkB4j6D6wuElHr3/rnHNn1PcwALghGz6nuYNn1PcwALghGz6nuYNn1PcwALiNjJClNQsoIf0JIID8wCX9oe2fU9zBs+p7mACEvDT6Q04BQzNIY3PBrWYexjiMNPYvOBJZjSA178OVonbPqe5g2fU9zAOytl4LEBx+I5nwglzfiMg+Xpk0AwmJf9uOm6G7N/WVsxZbPqe5g2fU9zDHqIE7DzylKRNAId1NncFNgB/mFm+kIThcTZ56eu6P8AL06K79rLZ9T3MGz6nuYQaivxOEnqKqZ4SC7buQe3DMDjEjFyZqiKJgQLvuguLML8t4vzbrEjZ9T3MGz6nuYBWQEYbEfqnJIY2CGuXDg9N0+tXBmaXhcUxbEIHLcHL05xabPqe5g2fU9zDHqIUyTPrBEwU1h0sLI/Vchzb687WEI2fU9zBs+p7mEJsXBCNn1PcwbPqe5gELghGz6nuYNn1PcwALghGz6nuYDL6nuYACVl7n5mCFJDQQ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57400" y="685800"/>
            <a:ext cx="6705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TextBox 1"/>
          <p:cNvSpPr txBox="1">
            <a:spLocks noChangeArrowheads="1"/>
          </p:cNvSpPr>
          <p:nvPr/>
        </p:nvSpPr>
        <p:spPr bwMode="auto">
          <a:xfrm>
            <a:off x="1371600" y="1628775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Thank You!</a:t>
            </a:r>
            <a:endParaRPr lang="en-US" altLang="en-US" sz="5400">
              <a:latin typeface="Arial" panose="020B0604020202020204" pitchFamily="34" charset="0"/>
            </a:endParaRPr>
          </a:p>
        </p:txBody>
      </p:sp>
      <p:pic>
        <p:nvPicPr>
          <p:cNvPr id="450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28925"/>
            <a:ext cx="2735511" cy="330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816" y="2828925"/>
            <a:ext cx="4354184" cy="290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58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389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Angsana New</vt:lpstr>
      <vt:lpstr>Arial</vt:lpstr>
      <vt:lpstr>Arial Narrow</vt:lpstr>
      <vt:lpstr>Wingdings</vt:lpstr>
      <vt:lpstr>2_blank</vt:lpstr>
      <vt:lpstr>1_blank</vt:lpstr>
      <vt:lpstr>IR-4 Biopesticide &amp; Organic Support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Sherrilynn Novack</dc:creator>
  <cp:lastModifiedBy>Sherrilynn Novack</cp:lastModifiedBy>
  <cp:revision>6</cp:revision>
  <dcterms:created xsi:type="dcterms:W3CDTF">2019-02-13T16:50:17Z</dcterms:created>
  <dcterms:modified xsi:type="dcterms:W3CDTF">2019-02-19T16:02:18Z</dcterms:modified>
</cp:coreProperties>
</file>