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9A4FD-9FAC-4172-9D55-B42A1F5D8B24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F915B-5D88-4323-A114-C1F4E415A2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60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068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5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4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6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934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12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669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208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64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6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740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0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288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483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269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76200" y="76201"/>
            <a:ext cx="8915400" cy="6553200"/>
            <a:chOff x="1992595" y="-1527407"/>
            <a:chExt cx="9067800" cy="6633765"/>
          </a:xfrm>
        </p:grpSpPr>
        <p:sp>
          <p:nvSpPr>
            <p:cNvPr id="6" name="Rectangle 5"/>
            <p:cNvSpPr/>
            <p:nvPr userDrawn="1"/>
          </p:nvSpPr>
          <p:spPr>
            <a:xfrm>
              <a:off x="1992595" y="-1527407"/>
              <a:ext cx="8599206" cy="6203781"/>
            </a:xfrm>
            <a:prstGeom prst="rect">
              <a:avLst/>
            </a:prstGeom>
            <a:solidFill>
              <a:srgbClr val="09A7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373594" y="-1139285"/>
              <a:ext cx="8686801" cy="624564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u="sng"/>
            </a:p>
          </p:txBody>
        </p:sp>
      </p:grpSp>
      <p:sp>
        <p:nvSpPr>
          <p:cNvPr id="1026" name="Rectangle 3"/>
          <p:cNvSpPr>
            <a:spLocks noChangeArrowheads="1"/>
          </p:cNvSpPr>
          <p:nvPr userDrawn="1"/>
        </p:nvSpPr>
        <p:spPr bwMode="auto">
          <a:xfrm>
            <a:off x="304800" y="220055"/>
            <a:ext cx="8534400" cy="457200"/>
          </a:xfrm>
          <a:prstGeom prst="rect">
            <a:avLst/>
          </a:prstGeom>
          <a:solidFill>
            <a:srgbClr val="3366FF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845" y="5897445"/>
            <a:ext cx="1071375" cy="6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57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72" r:id="rId17"/>
    <p:sldLayoutId id="2147483673" r:id="rId18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ir4.rutgers.edu/Other/CropGroup.htm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source=images&amp;cd=&amp;cad=rja&amp;uact=8&amp;ved=0CAcQjRw&amp;url=http://bcp.org.ph/activities/can-mother-earth-feed-9-billion-by-2050/&amp;ei=DXYuVe6mD4uWyASvsYGACA&amp;bvm=bv.90790515,d.aWw&amp;psig=AFQjCNEMdp2m7adjkqGF6LSDHrHwV6ekLg&amp;ust=1429194237329806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Crop Grouping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Crop Groups – Web Site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066800" y="990600"/>
            <a:ext cx="7696200" cy="706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endParaRPr lang="en-US" altLang="zh-CN" sz="4000" b="1" u="sng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All Crop Groups, Subgroups, Representative crops and Crop Definitions can be found on the IR-4 Web Site:</a:t>
            </a: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endParaRPr lang="en-US" altLang="zh-CN" sz="20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r>
              <a:rPr lang="en-US" altLang="zh-CN" sz="2000" b="1" dirty="0">
                <a:solidFill>
                  <a:schemeClr val="accent2"/>
                </a:solidFill>
                <a:latin typeface="+mn-lt"/>
                <a:ea typeface="SimSun" pitchFamily="2" charset="-122"/>
              </a:rPr>
              <a:t>  </a:t>
            </a:r>
            <a:r>
              <a:rPr lang="en-US" sz="2000" b="1" dirty="0">
                <a:solidFill>
                  <a:schemeClr val="accent2"/>
                </a:solidFill>
                <a:hlinkClick r:id="rId2"/>
              </a:rPr>
              <a:t>http://ir4.rutgers.edu/Other/CropGroup.htm</a:t>
            </a:r>
            <a:endParaRPr lang="en-US" sz="2000" b="1" dirty="0">
              <a:solidFill>
                <a:schemeClr val="accent2"/>
              </a:solidFill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endParaRPr lang="en-US" altLang="zh-CN" sz="40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40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40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4000" b="1" i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600" b="1" i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6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6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14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48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b="1" dirty="0" smtClean="0">
                <a:solidFill>
                  <a:schemeClr val="bg1"/>
                </a:solidFill>
              </a:rPr>
              <a:t>Crop Grouping </a:t>
            </a:r>
            <a:endParaRPr lang="en-US" altLang="en-US" sz="2400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1430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GB" altLang="en-US" sz="2000" b="1" dirty="0" smtClean="0">
                <a:cs typeface="Arial" charset="0"/>
              </a:rPr>
              <a:t>US, EU and Codex Crop Groups undergoing revision</a:t>
            </a:r>
          </a:p>
          <a:p>
            <a:pPr lvl="1" eaLnBrk="1" hangingPunct="1">
              <a:spcAft>
                <a:spcPts val="600"/>
              </a:spcAft>
            </a:pPr>
            <a:r>
              <a:rPr lang="en-GB" altLang="en-US" sz="2000" b="1" i="1" dirty="0" smtClean="0">
                <a:cs typeface="Arial" charset="0"/>
              </a:rPr>
              <a:t> US/NAFTA Crop Groups being revised based on IR-4 petitions, which are developed from work of EPA/OPP, USDA, International Crop Grouping Consulting Committee (ICGCC)</a:t>
            </a:r>
          </a:p>
          <a:p>
            <a:pPr lvl="1" eaLnBrk="1" hangingPunct="1">
              <a:spcAft>
                <a:spcPts val="600"/>
              </a:spcAft>
            </a:pPr>
            <a:r>
              <a:rPr lang="en-GB" altLang="en-US" sz="2000" b="1" i="1" dirty="0" smtClean="0">
                <a:cs typeface="Arial" charset="0"/>
              </a:rPr>
              <a:t> Codex revising Codex Classification of Foods and Animal Feeds - based on work of ICGCC/EPA/IR-4</a:t>
            </a:r>
          </a:p>
          <a:p>
            <a:pPr lvl="1" eaLnBrk="1" hangingPunct="1">
              <a:spcAft>
                <a:spcPts val="600"/>
              </a:spcAft>
            </a:pPr>
            <a:r>
              <a:rPr lang="en-GB" altLang="en-US" sz="2000" b="1" i="1" dirty="0" smtClean="0">
                <a:cs typeface="Arial" charset="0"/>
              </a:rPr>
              <a:t> EU revising Crop Groups as part of new </a:t>
            </a:r>
            <a:r>
              <a:rPr lang="en-GB" altLang="en-US" sz="2000" b="1" i="1" dirty="0" err="1" smtClean="0">
                <a:cs typeface="Arial" charset="0"/>
              </a:rPr>
              <a:t>Reg</a:t>
            </a:r>
            <a:r>
              <a:rPr lang="en-GB" altLang="en-US" sz="2000" b="1" i="1" dirty="0" smtClean="0">
                <a:cs typeface="Arial" charset="0"/>
              </a:rPr>
              <a:t> (EC) 396/2005</a:t>
            </a:r>
          </a:p>
          <a:p>
            <a:pPr lvl="1" eaLnBrk="1" hangingPunct="1">
              <a:spcAft>
                <a:spcPts val="600"/>
              </a:spcAft>
            </a:pPr>
            <a:r>
              <a:rPr lang="en-GB" altLang="en-US" sz="2000" b="1" i="1" dirty="0" smtClean="0">
                <a:cs typeface="Arial" charset="0"/>
              </a:rPr>
              <a:t>Others as well, Brazil, India, Taiwan, etc….</a:t>
            </a:r>
          </a:p>
          <a:p>
            <a:pPr lvl="1" eaLnBrk="1" hangingPunct="1">
              <a:spcAft>
                <a:spcPts val="600"/>
              </a:spcAft>
            </a:pPr>
            <a:r>
              <a:rPr lang="en-GB" altLang="en-US" sz="2000" b="1" i="1" dirty="0" smtClean="0">
                <a:cs typeface="Arial" charset="0"/>
              </a:rPr>
              <a:t>The expectation is to have the Codex be the authority/basis of crop groups.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1636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3352800" y="228600"/>
            <a:ext cx="3505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FF"/>
                </a:solidFill>
              </a:rPr>
              <a:t>Fruit type</a:t>
            </a:r>
          </a:p>
          <a:p>
            <a:pPr eaLnBrk="1" hangingPunct="1"/>
            <a:endParaRPr lang="en-US" altLang="en-US" sz="32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389266"/>
              </p:ext>
            </p:extLst>
          </p:nvPr>
        </p:nvGraphicFramePr>
        <p:xfrm>
          <a:off x="685800" y="1262529"/>
          <a:ext cx="7886700" cy="362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490">
                  <a:extLst>
                    <a:ext uri="{9D8B030D-6E8A-4147-A177-3AD203B41FA5}">
                      <a16:colId xmlns:a16="http://schemas.microsoft.com/office/drawing/2014/main" val="2197884481"/>
                    </a:ext>
                  </a:extLst>
                </a:gridCol>
                <a:gridCol w="1872471">
                  <a:extLst>
                    <a:ext uri="{9D8B030D-6E8A-4147-A177-3AD203B41FA5}">
                      <a16:colId xmlns:a16="http://schemas.microsoft.com/office/drawing/2014/main" val="742109229"/>
                    </a:ext>
                  </a:extLst>
                </a:gridCol>
                <a:gridCol w="1785668">
                  <a:extLst>
                    <a:ext uri="{9D8B030D-6E8A-4147-A177-3AD203B41FA5}">
                      <a16:colId xmlns:a16="http://schemas.microsoft.com/office/drawing/2014/main" val="3874871336"/>
                    </a:ext>
                  </a:extLst>
                </a:gridCol>
                <a:gridCol w="1860071">
                  <a:extLst>
                    <a:ext uri="{9D8B030D-6E8A-4147-A177-3AD203B41FA5}">
                      <a16:colId xmlns:a16="http://schemas.microsoft.com/office/drawing/2014/main" val="1447806527"/>
                    </a:ext>
                  </a:extLst>
                </a:gridCol>
              </a:tblGrid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Crop Group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NAFTA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Codex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Type (Codex)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936541009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Berry &amp; Small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644393208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Pome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80667614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Citrus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266697070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Stone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747114131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Tropical Fruit Groups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Codified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4183239634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Berry &amp; Small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77494970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Pome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708007167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Citrus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Fruit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475057412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Stone Fruit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Fruit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105138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304800" y="1524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solidFill>
                  <a:srgbClr val="FFFFFF"/>
                </a:solidFill>
              </a:rPr>
              <a:t>Vegetable type</a:t>
            </a:r>
          </a:p>
          <a:p>
            <a:pPr algn="ctr" eaLnBrk="1" hangingPunct="1"/>
            <a:endParaRPr lang="en-US" altLang="en-US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44290"/>
              </p:ext>
            </p:extLst>
          </p:nvPr>
        </p:nvGraphicFramePr>
        <p:xfrm>
          <a:off x="628650" y="1352550"/>
          <a:ext cx="7886700" cy="3620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490">
                  <a:extLst>
                    <a:ext uri="{9D8B030D-6E8A-4147-A177-3AD203B41FA5}">
                      <a16:colId xmlns:a16="http://schemas.microsoft.com/office/drawing/2014/main" val="400459284"/>
                    </a:ext>
                  </a:extLst>
                </a:gridCol>
                <a:gridCol w="1872471">
                  <a:extLst>
                    <a:ext uri="{9D8B030D-6E8A-4147-A177-3AD203B41FA5}">
                      <a16:colId xmlns:a16="http://schemas.microsoft.com/office/drawing/2014/main" val="2120934729"/>
                    </a:ext>
                  </a:extLst>
                </a:gridCol>
                <a:gridCol w="1785668">
                  <a:extLst>
                    <a:ext uri="{9D8B030D-6E8A-4147-A177-3AD203B41FA5}">
                      <a16:colId xmlns:a16="http://schemas.microsoft.com/office/drawing/2014/main" val="1884977027"/>
                    </a:ext>
                  </a:extLst>
                </a:gridCol>
                <a:gridCol w="1860071">
                  <a:extLst>
                    <a:ext uri="{9D8B030D-6E8A-4147-A177-3AD203B41FA5}">
                      <a16:colId xmlns:a16="http://schemas.microsoft.com/office/drawing/2014/main" val="1014198760"/>
                    </a:ext>
                  </a:extLst>
                </a:gridCol>
              </a:tblGrid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Crop Group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NAFTA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Codex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Type (Codex)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4294516449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Bulb 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645097513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Fruiting 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828139939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Stalk, Stem and Leafy Petiole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Review complete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678771566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Leafy vegetables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Review complete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574643541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Brassica Head/Stem 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Review complete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846111487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Root/Tuber Vegetable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Review complete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58722792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Edible Fungi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048089580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Legume Vegetables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Submitted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Vegetable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2414604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Cucurbit Vegetable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Submitted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</a:rPr>
                        <a:t>Adopted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</a:rPr>
                        <a:t>Vegetable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24964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466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2286000" y="228600"/>
            <a:ext cx="4484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FF"/>
                </a:solidFill>
              </a:rPr>
              <a:t>Other Commodity Types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643305"/>
              </p:ext>
            </p:extLst>
          </p:nvPr>
        </p:nvGraphicFramePr>
        <p:xfrm>
          <a:off x="685800" y="1371600"/>
          <a:ext cx="7886700" cy="3264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8490">
                  <a:extLst>
                    <a:ext uri="{9D8B030D-6E8A-4147-A177-3AD203B41FA5}">
                      <a16:colId xmlns:a16="http://schemas.microsoft.com/office/drawing/2014/main" val="2347659157"/>
                    </a:ext>
                  </a:extLst>
                </a:gridCol>
                <a:gridCol w="1872471">
                  <a:extLst>
                    <a:ext uri="{9D8B030D-6E8A-4147-A177-3AD203B41FA5}">
                      <a16:colId xmlns:a16="http://schemas.microsoft.com/office/drawing/2014/main" val="772643173"/>
                    </a:ext>
                  </a:extLst>
                </a:gridCol>
                <a:gridCol w="1785668">
                  <a:extLst>
                    <a:ext uri="{9D8B030D-6E8A-4147-A177-3AD203B41FA5}">
                      <a16:colId xmlns:a16="http://schemas.microsoft.com/office/drawing/2014/main" val="466133778"/>
                    </a:ext>
                  </a:extLst>
                </a:gridCol>
                <a:gridCol w="1860071">
                  <a:extLst>
                    <a:ext uri="{9D8B030D-6E8A-4147-A177-3AD203B41FA5}">
                      <a16:colId xmlns:a16="http://schemas.microsoft.com/office/drawing/2014/main" val="575100877"/>
                    </a:ext>
                  </a:extLst>
                </a:gridCol>
              </a:tblGrid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Crop Group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NAFTA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Codex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Type (Codex)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465499323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Tree Nut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Nuts and Seeds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469011228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Oilseed Group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Codified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Nuts and Seeds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720335667"/>
                  </a:ext>
                </a:extLst>
              </a:tr>
              <a:tr h="5350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Tropical trees and shrubs for Bev and sweets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NA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Nuts and Seeds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1040434989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Herbs and Spices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Review</a:t>
                      </a:r>
                      <a:r>
                        <a:rPr lang="en-US" sz="14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complete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Herbs and Spices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004727232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Cereal Grains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Submitted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Grasses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2650736253"/>
                  </a:ext>
                </a:extLst>
              </a:tr>
              <a:tr h="5350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Forage/Fodder/ Straw of Cereal Grains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Submitted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Submitted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Grasses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3450302488"/>
                  </a:ext>
                </a:extLst>
              </a:tr>
              <a:tr h="362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Grasses for sugar or syrup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Adopted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Grasses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283" marR="89283" marT="44642" marB="44642"/>
                </a:tc>
                <a:extLst>
                  <a:ext uri="{0D108BD9-81ED-4DB2-BD59-A6C34878D82A}">
                    <a16:rowId xmlns:a16="http://schemas.microsoft.com/office/drawing/2014/main" val="689656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64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4" descr="data:image/jpeg;base64,/9j/4AAQSkZJRgABAQAAAQABAAD/2wCEAAkGBxQSEhQUExIVFBUXGCAYFxgYFhsXFhcdGiAcIBwYGhccISggGBwlHRgYITEhJSksLi4uGh8zODMtNygtLisBCgoKDg0OGxAQGy8kICYsLC8sNCwyNywvLCwvLC8sNCwsLCwtLCwsLCwsMDQsLCwsLCwsLCwsLCwsLCwsLCwsLP/AABEIAO0A1QMBIgACEQEDEQH/xAAcAAABBQEBAQAAAAAAAAAAAAAAAgMEBQYBBwj/xABDEAABAgQCCAQEAwUHBAMBAAABAhEAAxIhBDEFBhMiQVFhkTJScYGhscHRFCNCM5Ki4fAVFlNicrLxJDSTwmOCowf/xAAZAQADAQEBAAAAAAAAAAAAAAAAAQIDBAX/xAAwEQACAgECBAUCBQUBAAAAAAAAAQIRAxITBCExUUFhkaHwcYEFFDLR8SIzUrHBYv/aAAwDAQACEQMRAD8A9hJL2bhw/nAyuY7H7wDM+g+sZfQEycJRxapi5gUhdUsnNQWaSl7IAAaPOlOmkW5UzUMrmO384GVzHY/eM4vW5IQFbEkvMBAWkgbIJJIVxBChcR3WHGrC8IpC1JSVBSgCwUmqXZQ42UYl5Y1aFrVGiZXMdj94GVzHY/eMhofTi0ImKVXOUuaKElTMFIrzOQA4ekGltYJkyXN2YKEbBExKgWWK1DNj6hhyPOFvxqxbio17K5jsfvAyuY7H784zs7WxKUAmUqqqYkpK0htk1RfIneDDnxiywWltrMmoTLUBLA33DGoAgNm7H4RayRfJMpTTLBlcx2P3gZXMdj94yer2lVIwu1VtpqyQFbRdKB4rpWq1LC+d2iTiNaSZajKkqJ2O2ckUoBfxBwSxGQziVmjVsW4qNGyuY7H7wMrmO384y2C04tOJImJURM2KQKhTLUtBLgdTyh2bjKcdNC1zqUISpKUuZfhUVVjIWFna8G6n60GtGkZXMdj94GVzHY/eM9K1tQpBVs2VUhITWljtQVJJXkmyVPyaIuk9Y9omUJSVpq2cwqCgGCl0lB55GB5oVaYbiNWyuY7H7wMrmOx+8ZbXTScyStIRMVLGzKktkpYWkMeYpJtF1idMykTUy1LQCQanV4SKSA3V/hDWSNtdv+j1q6J7K5jsfvAyuY7H7xmNdcUtCpNK5qHRNP5ZIJKQml24A58g8MTNIK2ksbRde2wwmELeWqtDmgDJJ484l5km187ieSnRrmVzHb+cDK5jsfvGM0LpzZykTJqpsxQw5WXW6Vfm0ix/U5Aq5RZYjWsISDsVFTzApIUN0ymq3uIY5wLNBq2CyKjQsrmOx+8DK5jsfvGe1g0sqTMw0xIUpGzmrUgKpqASggnhZyYnYLTiZs3ZBBBdTkkWCQghXvtBF7kboetXRZsrmOx+8DK5jsfvGSx+LnypmJAnqXTJWtVt2WVEbMAcFBL+ucRV6SmhISqdOpTPUklDGaUiWFM5DG75xDzJeBLyG3ZXMdj94GVzHY/fnGQm6XWcRLKJq9nVh0gFmUmaCVFY4qNvSLPQEtYnz0mauYhASklZd5hdSikfpASpIYQ45VJ0hqdsvUFx3+cEclZe5+ZgjUsE+I+g+sZoapGhaDPNFBRLFLUhS63VfeL24WjSgXPoPrBsk+UdhESgpdROKfUzatUiQRthczTaWw/OSlNhVYCl/fhE/SegtslCdpTRLUh6XeoJAVnZqXaLXZJ8o7CAyk+UdhC2oq1QtETPr1YNO5NAUFJUklDgUyxLIIqu4u8Jn6rEpoTOZJkplF0OTQXCsw3pGgUhAzCR6gQ2Jkolnlk8nS/aE8cBaIlJO1XOaZwCtpMWCZdQAms4Z8xTY/CLTR+jNkqcqqraEHJmpSE++T8Im7JPlHYQbJPlHYevziljiuaGopGcl6sLEmXKOICky1haHlBg1VQIq3nr9m6w7h9WaULRtXqkCQ9DMxJqz65fGL7ZJ8o7CDZJ8o7CEsMF4C0RKCXq0raJmKnAlKpSiyGB2QIbxWd/hFj/AGV+bPWVWnISgpbw0gh3e+fKJ2yT5R2EGyT5R2ENY4oaikZ5GrChLCDOSSlSFI/KAQNmCN5LuqqoveCdqupSkK2/hSgK/LG8ULK3DEUguzRodknyjsINknyjsIWzDsLRErNPaIXiGSJxQgilaaagQ4Li4ZVme+cWK5AKkqu6QQOW8z/IQKQgByEgdQAOX8o6mWk5BJ9AIrSrsqlZWac0MrEKQpM3ZlKVoO5W4mAA8Q1ge8RZeq4StJE2yVyVAFN2kJpZ3/Vm7Wi+2SfKOwg2SfKOw/rKJeKLdtC0R6mal6oNLoM5/wAkynoa+02gV4uYAb4wqbqoVJvO3jtSohFiZzZCqwDZcY0eyT5R2EGyT5R2ELYh2FtxKbTWgDPEsCbRRLVL8FVQWEgnMNZPxjui9HUYqfMpLUS0AkeJkiojnZKB6gxcbJPlHYQGUnyjsIrbV2PSrsopery6Z6VTwUzqir8vedWRqquE8vlHEavzEy1JTiGWtZUs0bigpNNNNT2Ad3zi+2SfKOwg2SfKOwhbUQ0RKFOrDTJShM3EbJ0lO8oyQQkhT2Be4bhFzhcOUGYSoGtdQZISwYBiR4jbM37Q7sk+UdhHUoAyAHtFRhGPQFFLoclZe5+ZgglZe5+ZgiigHiPoPrC4QPEfQfWFQAJmTAkOcorZ+NUrLdHx7wjFT6z0GX3hiPOzcQ5Oo9CGwMZjSH7Rf+oxp4zOLSTNWACSVFgLk35RymOToOYLSc2V4FlvKbp7cPaNbofTSZ9jur4p4Hqk8fSMX+GW5FCnT4hSXT68veBIWghQCkkMoFiPQjpG+PLPH9BRm4npEEV+isftpVQ8QsoDzD75w0MVPZIEt9xLlSS9TgKyIcZmPS1qrR0akWsEViZs4iY6SCQAgAZElQKnObApPLtHJeIngJdANwkuC+W8pwWucrNBr8g1FpBEfAzFqS8xNKnyZreheJEUnYyp1o/7Zfqn5iMVLWUl0kpPMFj3EbTWr/t1f6k/OMTHncX/AHPsc+X9RdYDWOaiy/zE9fEPQ8feNVgcaicmpBccRxB5EcI87iTo/GqkrC0e44KHIwsXEyi6lzQQyNdT0SCGMHiUzUJWnI9xzB6iKzS+nRImpSUumgqmEO6bKKAOAcy1C54jrHo2qs64Qc3US6gjPz9Z0pXRQbKCVuUuKgpmY3IUggjtBhdZAuQuZSykS0LU/gdYBLXdhfOC0afl8lXXxmggijnazykzCgBSmIFSSkpLhRcF7jcPwhsaxPL2oRu7WnmqgS9oSztUwIztBaDYydjQQRA0XpMT6qUqATmSzO5DBjfw55XET4ZlKLi6YiVl7n5mCCVl7n5mCAQJ8R9B9Yaxy2QetodHiPoPrEbSfhHr9DGeZ1BsT6FZBBBHkGYRnQFGeaFUqKyyiaWN+PCNFFNi9EqJKkkFyS2Rv8IadOyJpl7h5qQtW8A2zKhUN0CUsEE/qYtfrFMlQnSt4hJShwxzoBYl+Zew6RVTsMpPiSR7W75Q3HTLidXKu/uQ5F3qpjAiYpKlAJUniWDjK56Exo8ZjElB2c6WFW/WnJ75vwjKat/9zL9/9pjaziu1LNxJNxyIDEH3jfhreOjbFzjRUFqUvOlKO1K1fmJuCCOIblZuEG2WfFiJeYLCYkOHSSCWfIK7w3LXjdmsgVrplFH7OkmlO0FlXBL3JGdsgSiWvSAUs0JWlt0FSGd08iD5r/OwO235m2z5osdF4gBKZapqFrazKCrADiPeLKIeAC1JCpyEpmBwGYsDyLn58ImRcU0qJquRTa2H/pz/AKhGLjZa3H8gf6x8jGEnY6WnNQfkLn4R5/FK8n2MninknUE2/LmSYIg4LGmfNRKlhKStVIVMLAP0HwHEsIkI0HPnSysz0gVKFIBG7LWEKVbPePhMRDh5y6I64/heRf3WofXm/RfTyNLqhpECYqSVB1CpIe7jO3pf2jQaXKxL/K8RUgeGosVpCrEHJJN+EeX6KknC46QCQ4m0lrWK1SyfcOfQiNxjsPiBMUuUtwVlQeYlmoAApJal8x75x24bjHS/A68vBRwSilK1V8/Hn0HE6XnlicIbgnwr4Ank9ju8y9od/Ezjh5RSkmYFJ2qdmxLJqKWIYPuh2s7WMdwU3E1KM1aKQFkAUXO7QLEkjxngcniJLn40ywoKSFFIYHZgudp4hwY7JxnSVfqjUjSn0UfU6vS+IpLYUg02NCyxqpemngC9OftErEaQnIoSmQVuhJJoLVKICsg1g5ItEVKsYFLIUg1FRFSkFIZKQlg9kuFdecKmHFPUlT2DOqU44EAA01s+dnbrADjH/wA+pN0Ni5sxa9pLMtIQilJSRcldW8QHtR6W4vFvFPo/FzEqP4mZLAVSlG8kOslTpTxLilhnnFxDRzZVUunp0ESsvc/MwQSsvc/MwQzMB4j6D6w1jkOg9L9odT4j6D6wqFKOqLQMoYIkYuRQehy+0R48eUXF0zIIIIIkAiNOwEtWaQOotEmOpSSWGcAVYjQWiQiaVhRIAIAI4nr6PGgIhvDSaEt39Ydj1sMNEEi4qkUOH1ZSilp00hLWJDMCSzMzb1uWcJRqskJp205qQkMQGpKLgAZsgD0JjQQRqa7ku5G0fhNkikKUq5LqzuXaJMcjsBDdjOKwqJqSiYhK0ngoOIzWkNQsMu8srknoak/uqv2IjVwQnFPqbYuIy4v0SaPN0al4jDzpc1FM9MtaVsk0LNJBalVuHmiLpDSy5WHXJXImyphUulSt1IC5omu+dQZrerx6lCZiAoMoAjkQ47ROilUXR2r8SlJp5oqVV5dPb2PLMFjkYibhpQlmoT0kkgF0JJzOZJRS723OtvTfwUv/AAkfuJ+0QpOruGRNTORJShaXYpcC4IO6N3InhFrDimupjxnEQytbaaSXj3sj/gpf+Ej9xP2hqZgw4pkySniSwI9EhBfuImwRRx6mUCMPM/L/ACUE7NVe5LA2lLg8eLBup5RCEvFVP+FlsG3aZQewe9yly9vjFliNAlS1rTiJiKiSUpJAdQZ7HP8An6hKdXyFP+ImAZkAkXcEl3e7ceHu4bKa7isBhDMUdvhJSAgpVLNKXqAueLEHt1i6iu0Vo0yanmrmOAN4ks3EOSz8ukWMBnOVsRKy9z8zBBKy9z8zBAQA8R9B9YXCB4j6D6wuABMxAUGIcRWz8CR4bj4/zi0gjPJijk6iasoVBs7RyL4iOBI5COb8n5k6SolYZSshbmbCLLDYYI6nnD8EbY+HjDn1Y0qCCCCNyjkdgggAIIIIACCCCAAggggAIr8TprDy5yJC5yEzV+BBUyi+Xc5c+EO6WxokSJ04ioSpaphAsTQkln4O0eJ6Z1okz8dLxM3ATkzkFH5e3YLKWMt0mVVxTkz2gN8OF5LPd4IqdV9M/jMOmcZRlEqUlSCXKShRSQ7DlyificXLlttJiUO7VKCXa5z5CAxcWnQ/BDMjFIW9C0qbOlQLPk7ZQ9AIIIIIAESsvc/MwQSsvc/MwQAAzPoPrC4QPEfQfWFwAZfSesy5c6dLCEESwKSXcl5dTgHhtDlyhg63Lt+Wi8lSzc+JImEDPIiXlmHaLLSOiZJM1f4ZSlspdVRZamBZkrqzSLNwLZ3qxo+UUv8AhXOxSsh5wNSiQpAJOTKW4GVnfhzuGW+T+ehG3kfRjsnWmYUKOzQ6ZUxf6s5ZSBY3ANWRiedNqGzqSnekLmqspLFDMAFXAvxip2UkggYCcAHTdc4FSVqCVZOVWvfo3SXh5cmcZSJmFnISElKVKXMsFM6SXBLktc8B7Uo5O/z0HtZF1I8rW+Z+UDLQ6zSWdgawnnlSX9WhzC60zFYedNMtAVLEshqqSJimuM7X4xHC5CVADATQTvgOuxSoXpfgQh29MjdQ2aJapacBNpUHWHmGoSzYAu6b3F8hleJUMvf56AsOUcma0TgFvKSkoSgsUzHJWoJ9rFwDcvxYxJm6xTKcKUykqM4EqSKid0pG62VlE3yaGppROXMmKwcyqkE1LmJroVLbdFrOTz3TzMSJE+WgSVjDTEUS5pS5V+WA5UFPbeps/MRWjJ3+X+wbWQgydbJp2Ly0NMUQbLDALSmxNv1EvlwzeOTNbJyUEmXKCwpTp3t0JSpRBHEmlgoFjyjuBw8pS0I/BTEhxSpS5tKQSk8T5gDw9rwlOElFCj+CWEOkhLza8poIBB3U2ApFt49InRm7/PQNrKS8JrOpa56aEjZS5ixnegpp7uX9I7ofWVc6cJRlpBpKrPfdQoAE9VEdobwZQpZpwUxFaZiVFRWKkkVUjIJdTDpw6M6OUEKSfwSwopF07QUhaEBQJUS53QGszC7kxSjk5cx7WQUvWmckAqly/EQSCqlQSZaVBF+ClkVXBpyvDk7WeYmZQZSA0wpVcmwXLRY2u8x3bgzcYMRgJQQEowi1CXOoAUuaQ1nWA7lDhNrhwT1KECWsqUrBzK0pM6r8wJUs0Eih7uQCEkkbuULRl7/PQW1krqa2CKHF6amhCFokKdQUShSVkilQAyHF3bMhzwvJwWkJqptC5VKaVGplM4WpIDm3hAPvyjc1cHVnNbkFWBxYAJJw80AAOSShVgOMeJ6woP8AaosbTMODY2NEmx5GPoElrm0eB60aWM3FYtcpahLXPlKF2egAJV8CR6wpNI7eAhKbaXb5/o9K0BpM4aSUqkrLz56ibppBnqAJsbEkfQGF6T0vJngpmSjauUN8C6yhNQdNvE4URZiRU1sphtLTloJVi5lVYTSqaEiks5NXqS+QpyLxExOnJ4WsJxMwpCiASq5D2drXAEZvMqs7I/hcnN81f3/Y9H1XnS1GcUBYLiqspvdYBASABYfThF/HmGqWtUxGICZ81S5czdJUXoPBT8nLH1fhHp8XCakrR53G8NPBkqXj0CCCCKOQRKy9z8zBBKy9z8zzggABmfQfWFwgeI+g+sLgAqsVgZ6lEpxFKSTZuBAbtf5xHGjsXvD8U1900uWY8Ojj92L2CCjRZZJVy9EU39mTypZOIJBStKMwUVeEuM2DQ/Kwk4UPOdioqt4gRujoxc+/SLKCCgeST/go16OxQKWxL3u44MPqG93hMzROIKSkYpnJfdYMWt0/VfrF9BBQ96Xl6IqMVo6epZKcRSlrJpek2uD37w0NF4kAtirkk+G1+nqXi8ggoSyyXLl6Iqk4GeAofiHJKSCU+EB6h7uO0cw2AxCVJKsTUkZgpudxv9297dYtoIKDcfl6IpUaJmsHnVLE1Mwm7EJS1Fjk94VM0XNbcnUkKWQWey2t1Ygno/SLiCCg3ZFIdG4m3/VXGZbMWPhyBs3/ADC14HEUgDEX2gNRAsgJIZuO9TFxBBQbsvL0RTKwOJoSkYjeqdS2yTSwDcd6/vAnR+Jt/wBTwu6eLjL2B9feLmCCg3ZeXojF634qdKwycNWJkyYDtFlSUbj5MSPFl6Ax5rN0BMJUXRvKSr9pLtTw8Ue06V0BJxKgqaFEgUhlEWz+sQv7l4Xyr/fMc84ZHK1Xz7HTh/EcuKOmMI9b8f8AhhdETTJSoKlIUSXCtrLdPhy3un/EPyMaUkPLCkgI3TOlBO6lSTxyNQN3Lj0bZ/3LwvlX++YP7l4Xyr/fMJLMulfPsEvxHJJtuEef1/cw2k5pmykoEtKSGvtZe8Ehr739dI3WpWklTZFMxtpKZJIUlVSf0qNJN7EX5PHP7l4Xyr/fMWGiNCSsNXsgoVtU6ifC7f7jFQWXVcq+fYzy8ZPLDbcUld8rv3ZZQQQRucwiVl7n5mCCVl7n5mCAAAufQfWCg+Y/w/aAeI+g+sQtMYhSEppWEkqADgXfqbADMnpEylpVscVbom0HzH+H7QUHzH+H7RQytJzSVb6WExILpFgVqS3SyQb3iy0NPUuWVKUF7xAIADgNmBk5ctmxERDLGTpFyxOKtkyg+Y/D7QUHzH+H7QuCNTMRQfMfh9oKD5j8Pt7RTax45cteHTLmpQVzKaVAb4s5Kj4UhL5XJKQDzy+F1qxBSFKmgioEilKVKqCCZaTQRu1GxY9YlySZ14uDyZI6o18+x6DQfMfh9oKD5j/D9oz+qWlZs9U8TFBVJDWApcrBTblSM73jRw07MMuN45uMuoig+Y/D7QUHzH+H7QqOwzMRQfMfh9oKD5j8PtFRrdj1SMOVomCWqoBLgEqJsECqwJLOTkAT1jM6S1mxUuaqWZkvdWkOlApU8uUqgO5L7Q3BcsGaEbY8Epq18+Wb2g+Y/wAP2goPmP8AD9ozepmmJuIM7aqCqSCGAFLqmAotyCBne8aeGRODhLSxFB8x/h+0FB8x/h+0LggIEUHzH+H7QUHzH4faFwQAIoPmP8P2gKD5j/D9oXBAAig+Y/w/aCg+Y/D7RG0rjtjLKyAbtcsPcsflm0Q1axyRmFj/AOr+9jlb+mLBccc5K0i1oPmPw+0dCepPb6CKdOsspwCFgklrDm172OX84uoBShKPVCJWXufmYIJWXufmYICQT4j6D6wTCkB1M3Vm+MA8R9B9YqdZirZinLjYEFmZ3HqfaInLTFsqEdUkidKxSFFQ3Re3+br6vaH1rSgXISO3/MZbFIWAhiXcPYG4Kr3GYofvEvTm0eSA+SeAO8bE3FjcD3jCOd6W2jeWFakky6w2LSviAXIZ8/va8SIyhSsTZdL9LAtYGxazu0auNMORzXPwM82NQfIaxC0JDrKQHsVMA56njEXCY2VMsKAaiwdJJI/UADyvFBr8mYdiEk0FbKFKVB86t4FikAke8UKJU9OIw5SVOb+BJKSUJJAJBIeopLQ5TamlXI6sPCKePVqSbv2PQMXjZcoFymrxU1JSpT8WJHfpD8jEJX4FJU2bEFuLFowOk5U1ePWFE0sWJSnw1gBLs9O+lWfEQ5qsmeFYsBSxuWISgGt2CvDdQpWA7+EwKb1tVyCXBpY9WpXSfqbFelZQUE1oILuqtLJbgb/00TEKBAIIINwRcEcwY8qw0macOpTkO6gKEgFwsmzMQaUvb9Ub3VCv8LL2ju1nADBgwAAAYXA9IMc3JuxcTwkcUbUr50WuIpCSV00i5KmpDcS9hFVI07hlzJiKpQ2ZSQquWQstmkAkuk7uWcRP/wCgCacIRKe6mUAlKgpJChSoKBBBUUD1aPO1aPmCghRLqQDuJsN5lBwQCEocFouTafIOG4eGSDlJ/T2PUpWmpKUrUpUuWxNipKa+RdTBz/zCZesUpUkTEqQVEA7PaJJB4glLgNHnWnMNOeW5UXlqUp0pNJEpKlMWdLkqBvwhWisDMTiaCo0UkFQQkOErCWJZ2ulTPmRGOuejzo2/KYtGq/4PRMbrHIl0fmINSgkjaISUA5rUFEFhbrcQ8vTMqtKQtBSXdQVYEZDkePGzR5anR01cyY6lAhYvQl1F6XJADl6g58ph7AYaccKo7wsSAEIAuJpIppZlUS3519YqU5+HkKXB4lFNS+p6PK1ikKmrl7WWyQCF7WWUqJzAAU7iz24wuVpyVvlcxCACwKlgVDnvMxzt0jyWbgZglV3NgSmhJAAShWTMwC1EWtT2tdO4Sc8kVLJLkulBIUCAVZWUSpILcxBqnaHPg8VpKXX9j0bRWnJU+WFhaEliVIMxClIbOqkkcQfcRJ/tCV/jS/30/ePNdWMJNl42UlJJS1yEJukzFJUlyCaTQpTPmOkaszsQlawJ2GUCstWpNSU1GzBrh6fYRrFto5+IwQhkai+Q4vGTUVFM+TMClLNJWklKXNATvXsU9A3uT8fiHBM3DDgWmJZnF2e5z7w1Ix08qV+bhSkF1F3ZLJum903zvct6W2j0zFTFrUZZlXEuhiCHDEnmwI7w6JckuqRWJxU0hIXMwqgC5qWklwSQ12f4CzRoMHjJc5NcpaVpch0lw4zEO7Mch2hMiQlAZCQkOSyQAHOZYQGU5xkulHZWXufmYIJWXufmYIDIB4j6D6wzjsOJiaSqnr7EfWHh4j6D6wxpHD7RFLAuQ78A+8R1Zx7wpdBx6ncVhAsAOzF/gR9Y7isKFlJJIpL+rKSr/wBfjDWJwyqFBKiSVAjIMAQ4DNwBiFIws9Obqug+PykFWZ4gERnJ8+hcVy6llOwoUtKnanhziRFJ+BnH9RF3evIOkgN0ZR92i0wSVBCQvxNe7/GKi7fShSVLqMaVwCZwQFKpZTjK5KVJa/8Aq+EGI0YlUyXMBpouwAY+sQ9Y9GKn7OgXSrNwyXKTUx4inMX7waS0dNMkoRMWtRmVOSEkAklgRTzHH7RRrHpH+rv9iX/ZiduZxLkpKaSA19nf/wDMd4MBowSlzVBRO0zDBhvTFW/8hHsIp8FgsVLO8FL30q/ag2BmON48a09ukMSND4sBG+oKSASdqSFFKU0hnyCkkHnU94X2L0XcXNUXOH0GhEgyaiXDVECoMkJ+nxMTsFh9mhKAXCQz84To2WpMmUld1pQkKu9wADfjd7xJikjnnOTtN3zI2kcKJssoUaQ6S/8ApUFcfSK+foGWuXLlhTbNgVJCalUpKd72U8P6w4Ez8PMlgBSiN0EsKhcHvFPonQE1Eyaoq2QJF0FJMxp06ZUXBbdmoTfiDmAIC4fpvVRd47RSZsyXMV+hxSwKVBViC/CEytEITiDPBIJSU0gAJ3qHPq8sdzFFpnRGLXOnKlqISrwfmlI8MoBg9mKV8Bnxcw5iMBilk7qkjaBZG2F0BMtKpYY2ehfTe9YBqPJf1eBcYXQyEKmKO8ZhfeA3TXMXb3mfwiE4TQqZeHMgKJBDVEB7AD/1+MVugdF4qVNSqasqQUmoGYVMoJQkM+YN/dL/AKo00BE20+tlNidXpa5AkuQwIrAFRdJTc+hHYRJ0hopM5cpSiRs8gwZW/LVf/wAQHuYsIICdcu5XI0SgTxOSaTSE0gAJtWX9SZhiiRggozR+CNe+RMUV0rJVa2fhVlyBGRjXQQDWRozegcEhRW+EVJGzCXWVFSqianNg9hcXd+cX2FwyZaQhApSMg5OZc59TD0EApScmEEEEBIiVl7n5mCCVl7n5mCAABufQfWCvoYE+I+g+sIxs6iWtYD0pKm5sCYAF19DAV9DGURrTNlyguaiXMdlChYQQCgKIKXUag7DJxe0TcPrLWqcBJ/ZomLG/49kWZqd1/eMlmgyNyJfV9DBX0MZb++oL0ySq7DfzJLDJJNxUbPl1iZjNZqBJVsSRMQFl1MUupKWZi53+mUG9DrYbkS9r6GCvoYzSNbvATIIClEPtB4QsIqFrmo5FsjeGJOuCiokyhQaaRVvB9o5Kmv8As8ms+Zg34dw3Imsr6GCvoYzg1sNK17A0pSC+0HiUEEJZnbf8QfLKHp2shTJlzdid9RSoFdIRSSLqKeLWcDq0Pdh3HriXtfQwV9DGYxGtKySmXKSFVBLqU4babPIAeudn4wzg9a5paqWlRXSEpBoDqWtIdRdgyeULehdC3Imtr6GCvoYy87WxSFKBklRqDJBukUJUpyAoKO96dYMRrap1BEkOFMCpdiywguALZjiYN6HcNyJqK+hgr6GM5pLWVcidOSZaVpQUhIBpPgK1EqY8BYNCZmuABU0kkBqTWxUXlgght0fmi98jBvQ8WG5E0tfQwV9DGXVrHNTJkTClBrM2sXFpVTBObOE539IUvW+ksrDkblX7QO5QVpHhyKQL8CcoN6HcNyJpq+hgr6GKHR+spmqUkyaWQtT11PRTbwjOoQzorTU6bInKJlBaAhQUQQgJWkKU4cvSHbnaHuxDWjSV9DBX0MZjFaxTpUnDzFS0krStS03SSEh0kG9JIYtfNoWdbd5YEgmlVCCVMFGoIuad25ezwt6AbkTSV9DBX0MZmdrStG0KpCWSEMNoAXWlSiCoAhXhIFI/kTdbiASMOSKglJrzJTWQwSSCB0OcG9DuG5E01fQx0K6GKDAabXMxQligoUkmkBVctkpIrUbOaiGFsrxoYuMlLoUmmIlZe5+ZgglZe5+ZgihgnxH0H1jq0AgghwQxHMHhHBmfQfWFEwAVH92cNTTsrX/Wt7gBqqnZgA2Vok4fQ8lClKTLYqCgd5RcLLqDEtcxNlrCg6SCOYLjvHQYlQivAnSuxVJ1bwwBSJTAtktb7t0kGpwQ+YvC5+gZKzLdJaWmlKQohLAgh2uWKRxizhKVA5EHjbkcjBtx7BpXYqsRonCy0oK0pQmWd0qWoAFSqmJKt513YvANWcMxGysSD45nCpm3rDeVYc4m6QwYmpCSSAFpVZwTSXZwQR6xVHV6okjEK8RVbhUQrN/Ewariks0Jwj2RrHHja5uvsSJegcKpymWCG2ZZaiBSySM7KFABOe7nD0zQUhUtMsy9xJJAqUC6nqdQLqdy7m8RhoBpctAmlNClqcJZ6ySQA9mdnvDKdXCA23IsADSXBCithveHPd6QaI9h7WL/AC9iUNB4YLO4Aompq18FVBk1MBUHYWjh1fwvg2d2sK11MlRU43nDKUbjm0R1asggPMKmc3GdQUM3sWWwIyYQuZoRS5csGcakpZRAqClkpUpTOP1AsDzg0R7BtYv8vYenav4Wk1SgEi531AABNPOyaQxGRa8d/sDDKc7N67uFrDuoLcMq28AbR2foraLnL2jpmy1S2YMHCQ7vvNSf3jEUauAlZ2qmNTBrJerrciqn0SkcINEeyEsWKub9iTpHRWGUVqmpDkVrJWpNkCmokKDJCSQeF7wjEaFwgK60JSVJqU61JZKSklQD7oBShyGyEQ8RquChSTPUEkF3G6AUhJLPwar1hc7VioqJnHer/RlWEgtf/Lfm5gcF2RaxYPGXsWB0HIKEI2bpTVSK122j1Xdy9Rz9oaVobCrddAUAkyyQtTMkFBBYs4AUl8wxvCE6DaWtG1JK5lYcE5XYire9myHKGDqxm05QBWVnd4qUVHjyVT1EGhdiVixeMvYnYDRmHB2kpIL1JcLUoFyKhckZpHaGxq3hqCjZmk5jaTL5WJqdhSGHD3MQxqtn+cpjwb/5NoRmzHI/0IRJ1fUlZK5zBJSpNzUoIKiVKuGO+kPdgGvBpXYrZw86l7FpP0LJWlKFoKkoCgl5iyQF+Leqc+5twhB1fw7qOzuq53lBi4LpvulwC4bKLRoSlQORf0v1+REPRHsc+lFWvVzDENsrAAWWsWSCBkrkoh+LwtWgMOUFGz3SqrxrdwmlwanG7aLIQVDN84NEewaV2GcNhES3oDOXIckWAAYE2DAWFofggihiJWXufmYIJWXufmYIBiVLCaicgHPoH4RDOm5ILVF3bwnPlb37ROGZ9B9Y6EjkIB8jOy52GcFKpnhKeQ3gz5XUxF+kIbDKJSJkz9SlMAGpBJV4XyDMOBjS0jkI7SOUMrWUCBh/AFzPzClLdQSLW5k353GTwyqZhTvAzAdx2DEBIAHC4ZnF8vSNGZYtYWytlnlyzPeO0jkIA1mcmTsKVuVzLkku7O+TEWDFrcEtxuspwyZd1rpCyMrhSwLWFyyAQffjGgKByEJlyUpDJSAOQAA5fIQBqKBKpASpTzVBRoJs96FE5AhqR8bZQS1YZJQuuZwUlRu5cpuGcuUnPpyAjRUjlHKRyEAazMrkyFUlK5jFQQEgAElkMx/SBUl3ucuEOIOGQsXWClTU8HSpnIAb9I9vSNFSOQgpHIQWGszgmYUAgLmBK0lLgZeEsLZlszyblChMw0wg1zAVG4GVRye2bln9OkaGkchCVSEkglKSRkWDi4OfqAfaCw1FDIw0gVJVMWolWxLuA6yoAAexD5ZvmYRtcMlThcy4KegdLOzZ5e56W0jQlMsAMAAMmaANZQAYeWxeYQQsEm43GqBs7/DdvkIaScKD+0m9LHobWyt8Y0oQBwHHhzz7x2kcoLDWZojDrWPzJpK18N1IqNQ4ZZB8+ME1OF4zJlzwHszBLAZWtmPbS0jlHKRyEAazOqnYZZMwrmXLqDkhJuTZrdW4J5O6kSsPShAXMAWpQBsHJpQxt0S39CNBSOQjtI5QBrM3MOHSXMxbGpJBS9VQIza1lf7XyhcwYZFSCtYyBtYUl7WYXB+LRfqlg5gHjlxzfveOhA5DN8uPOANZn8FiMPKZaVTCaclMSAS1y3Prwi3wekJc16C7dCPnEmgch2joEAm0xMrL3PzMEErL3PzMEIkB4j6D6wuElHr3/rnHNn1PcwALghGz6nuYNn1PcwALghGz6nuYNn1PcwALiNjJClNQsoIf0JIID8wCX9oe2fU9zBs+p7mACEvDT6Q04BQzNIY3PBrWYexjiMNPYvOBJZjSA178OVonbPqe5g2fU9zAOytl4LEBx+I5nwglzfiMg+Xpk0AwmJf9uOm6G7N/WVsxZbPqe5g2fU9zDHqIE7DzylKRNAId1NncFNgB/mFm+kIThcTZ56eu6P8AL06K79rLZ9T3MGz6nuYQaivxOEnqKqZ4SC7buQe3DMDjEjFyZqiKJgQLvuguLML8t4vzbrEjZ9T3MGz6nuYBWQEYbEfqnJIY2CGuXDg9N0+tXBmaXhcUxbEIHLcHL05xabPqe5g2fU9zDHqIUyTPrBEwU1h0sLI/Vchzb687WEI2fU9zBs+p7mEJsXBCNn1PcwbPqe5gELghGz6nuYNn1PcwALghGz6nuYDL6nuYACVl7n5mCFJDQQA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057400" y="685800"/>
            <a:ext cx="6705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5059" name="TextBox 1"/>
          <p:cNvSpPr txBox="1">
            <a:spLocks noChangeArrowheads="1"/>
          </p:cNvSpPr>
          <p:nvPr/>
        </p:nvSpPr>
        <p:spPr bwMode="auto">
          <a:xfrm>
            <a:off x="1371600" y="1628775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>
                <a:latin typeface="Arial" panose="020B0604020202020204" pitchFamily="34" charset="0"/>
              </a:rPr>
              <a:t>Thank You!</a:t>
            </a:r>
            <a:endParaRPr lang="en-US" altLang="en-US" sz="5400">
              <a:latin typeface="Arial" panose="020B0604020202020204" pitchFamily="34" charset="0"/>
            </a:endParaRPr>
          </a:p>
        </p:txBody>
      </p:sp>
      <p:pic>
        <p:nvPicPr>
          <p:cNvPr id="450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04" y="2690004"/>
            <a:ext cx="2971800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690004"/>
            <a:ext cx="4666352" cy="311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214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 dirty="0">
                <a:solidFill>
                  <a:schemeClr val="bg1"/>
                </a:solidFill>
                <a:latin typeface="+mj-lt"/>
              </a:rPr>
              <a:t>Crop Grouping 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8610600" cy="2951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800" b="1" dirty="0"/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b="1" u="sng" dirty="0">
                <a:latin typeface="+mj-lt"/>
              </a:rPr>
              <a:t>Basic Concept</a:t>
            </a:r>
            <a:r>
              <a:rPr lang="en-US" sz="2000" b="1" dirty="0">
                <a:latin typeface="+mj-lt"/>
              </a:rPr>
              <a:t>: Crop Grouping is used to facilitate the establishment of pesticide tolerances for a large number of crops based on residue data from selected representative crops</a:t>
            </a: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u="sng" dirty="0">
                <a:latin typeface="+mj-lt"/>
                <a:ea typeface="SimSun" pitchFamily="2" charset="-122"/>
              </a:rPr>
              <a:t>Crop Group</a:t>
            </a:r>
            <a:r>
              <a:rPr lang="en-US" altLang="zh-CN" sz="2000" b="1" dirty="0">
                <a:latin typeface="+mj-lt"/>
                <a:ea typeface="SimSun" pitchFamily="2" charset="-122"/>
              </a:rPr>
              <a:t>:  A group of crops that are botanically or taxonomically related.</a:t>
            </a: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2000" b="1" dirty="0">
              <a:latin typeface="+mj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j-lt"/>
                <a:ea typeface="SimSun" pitchFamily="2" charset="-122"/>
              </a:rPr>
              <a:t>A crop group includes representative crops.</a:t>
            </a: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28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4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Crop Grouping - Definitions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295400" y="1676400"/>
            <a:ext cx="7620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u="sng" dirty="0">
                <a:latin typeface="+mn-lt"/>
                <a:ea typeface="SimSun" pitchFamily="2" charset="-122"/>
              </a:rPr>
              <a:t>Representative Crop(s)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:  Crops in a crop group whose residue data can be used to establish a tolerance on the entire crop group or subgroup.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Generally the highest residues and most economically important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u="sng" dirty="0">
                <a:latin typeface="+mn-lt"/>
                <a:ea typeface="SimSun" pitchFamily="2" charset="-122"/>
              </a:rPr>
              <a:t>Crop Subgroup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:  More closely related crops in a crop group that are divided into smaller groups with one or more  representative crops.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28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993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j-lt"/>
              </a:rPr>
              <a:t>Crop Grouping - Revisions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8610600" cy="654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79400" indent="-279400" algn="ctr"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r>
              <a:rPr lang="en-US" altLang="zh-CN" sz="2000" b="1" u="sng" dirty="0">
                <a:latin typeface="+mn-lt"/>
                <a:ea typeface="SimSun" pitchFamily="2" charset="-122"/>
              </a:rPr>
              <a:t>Why Revise Crop Groups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: 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No new crop groups were developed since 1995 because of regulatory constraints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Many orphan crops not included in a crop group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US population more diverse with new ethnic foods available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Century Gothic" pitchFamily="34" charset="0"/>
                <a:ea typeface="SimSun" pitchFamily="2" charset="-122"/>
              </a:rPr>
              <a:t>Increased globalization of markets, trade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Century Gothic" pitchFamily="34" charset="0"/>
                <a:ea typeface="SimSun" pitchFamily="2" charset="-122"/>
              </a:rPr>
              <a:t>Need to facilitate import tolerances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Need for international harmonization (Codex) of crop groups, definitions and vocabularies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2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defRPr/>
            </a:pPr>
            <a:endParaRPr lang="en-US" altLang="zh-CN" sz="36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6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670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bg1"/>
                </a:solidFill>
                <a:latin typeface="+mj-lt"/>
              </a:rPr>
              <a:t>Crop Grouping - Benefits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8001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endParaRPr lang="en-US" altLang="zh-CN" sz="20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Without Crop Grouping would need to do a separate study for each crop.</a:t>
            </a: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2000" b="1" dirty="0">
              <a:latin typeface="+mn-lt"/>
              <a:ea typeface="SimSun" pitchFamily="2" charset="-122"/>
            </a:endParaRPr>
          </a:p>
          <a:p>
            <a:pPr marL="736600" lvl="1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Fruiting Vegetable CG:  Conduct studies on 3 Representative Crops - </a:t>
            </a:r>
            <a:r>
              <a:rPr lang="en-US" altLang="zh-CN" sz="2000" b="1" u="sng" dirty="0">
                <a:latin typeface="+mn-lt"/>
                <a:ea typeface="SimSun" pitchFamily="2" charset="-122"/>
              </a:rPr>
              <a:t>Tomato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, </a:t>
            </a:r>
            <a:r>
              <a:rPr lang="en-US" altLang="zh-CN" sz="2000" b="1" u="sng" dirty="0">
                <a:latin typeface="+mn-lt"/>
                <a:ea typeface="SimSun" pitchFamily="2" charset="-122"/>
              </a:rPr>
              <a:t>Bell Pepper 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and </a:t>
            </a:r>
            <a:r>
              <a:rPr lang="en-US" altLang="zh-CN" sz="2000" b="1" u="sng" dirty="0">
                <a:latin typeface="+mn-lt"/>
                <a:ea typeface="SimSun" pitchFamily="2" charset="-122"/>
              </a:rPr>
              <a:t>Non Bell Pepper 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- obtain a tolerance on 19 crops – So conduct </a:t>
            </a:r>
            <a:r>
              <a:rPr lang="en-US" altLang="zh-CN" sz="2000" b="1" u="sng" dirty="0">
                <a:latin typeface="+mn-lt"/>
                <a:ea typeface="SimSun" pitchFamily="2" charset="-122"/>
              </a:rPr>
              <a:t>3 studies </a:t>
            </a:r>
            <a:r>
              <a:rPr lang="en-US" altLang="zh-CN" sz="2000" b="1" dirty="0">
                <a:latin typeface="+mn-lt"/>
                <a:ea typeface="SimSun" pitchFamily="2" charset="-122"/>
              </a:rPr>
              <a:t>instead of </a:t>
            </a:r>
            <a:r>
              <a:rPr lang="en-US" altLang="zh-CN" sz="2000" b="1" u="sng" dirty="0">
                <a:latin typeface="+mn-lt"/>
                <a:ea typeface="SimSun" pitchFamily="2" charset="-122"/>
              </a:rPr>
              <a:t>19 studies.</a:t>
            </a:r>
          </a:p>
          <a:p>
            <a:pPr marL="736600" lvl="1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2000" b="1" u="sng" dirty="0">
              <a:latin typeface="+mn-lt"/>
              <a:ea typeface="SimSun" pitchFamily="2" charset="-122"/>
            </a:endParaRPr>
          </a:p>
          <a:p>
            <a:pPr marL="736600" lvl="1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Average cost of a study is $110,000, total savings for this crop group would be over $2.0 Million.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defRPr/>
            </a:pPr>
            <a:endParaRPr lang="en-US" altLang="zh-CN" sz="3200" b="1" dirty="0">
              <a:latin typeface="Century Gothic" pitchFamily="34" charset="0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2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altLang="zh-CN" sz="3600" b="1" dirty="0">
              <a:latin typeface="+mn-lt"/>
              <a:ea typeface="SimSun" pitchFamily="2" charset="-122"/>
            </a:endParaRP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190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  <a:latin typeface="+mj-lt"/>
              </a:rPr>
              <a:t>Crop Grouping - Benefits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79400" indent="-279400"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ea typeface="SimSun" pitchFamily="2" charset="-122"/>
              </a:rPr>
              <a:t>Save Research $$$$:  Assume each study costs $110K.   Approx 300 crops will be added when finish Herbs and Spices = 300 X $110K = Potential $33M in savings just to date…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IR-4 Labs can operate more efficiently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Growers benefit by obtaining labeled uses more quickly.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EPA saves time and personnel in reviewing tolerance petitions.</a:t>
            </a:r>
          </a:p>
          <a:p>
            <a:pPr marL="279400" indent="-279400">
              <a:spcBef>
                <a:spcPts val="1200"/>
              </a:spcBef>
              <a:spcAft>
                <a:spcPts val="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2000" b="1" dirty="0">
                <a:latin typeface="+mn-lt"/>
                <a:ea typeface="SimSun" pitchFamily="2" charset="-122"/>
              </a:rPr>
              <a:t>IR-4 Centers operate more efficiently concentrating on only representative crops.</a:t>
            </a:r>
          </a:p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buFont typeface="Wingdings" pitchFamily="2" charset="2"/>
              <a:buChar char="n"/>
              <a:defRPr/>
            </a:pPr>
            <a:endParaRPr lang="en-US" sz="4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764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676400" y="152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1"/>
                </a:solidFill>
                <a:ea typeface="SimSun" pitchFamily="2" charset="-122"/>
              </a:rPr>
              <a:t>Example of </a:t>
            </a:r>
            <a:r>
              <a:rPr lang="en-US" altLang="zh-CN" sz="2400" b="1" dirty="0" err="1">
                <a:solidFill>
                  <a:schemeClr val="bg1"/>
                </a:solidFill>
                <a:ea typeface="SimSun" pitchFamily="2" charset="-122"/>
              </a:rPr>
              <a:t>ChemSAC</a:t>
            </a:r>
            <a:r>
              <a:rPr lang="en-US" altLang="zh-CN" sz="2400" b="1" dirty="0">
                <a:solidFill>
                  <a:schemeClr val="bg1"/>
                </a:solidFill>
                <a:ea typeface="SimSun" pitchFamily="2" charset="-122"/>
              </a:rPr>
              <a:t> Approval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6868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79400" indent="-279400">
              <a:spcAft>
                <a:spcPct val="35000"/>
              </a:spcAft>
              <a:buClr>
                <a:srgbClr val="0066CC"/>
              </a:buClr>
              <a:buSzPct val="60000"/>
              <a:defRPr/>
            </a:pPr>
            <a:endParaRPr lang="en-US" altLang="zh-CN" sz="800" b="1" dirty="0">
              <a:latin typeface="+mj-lt"/>
              <a:ea typeface="SimSun" pitchFamily="2" charset="-122"/>
            </a:endParaRPr>
          </a:p>
          <a:p>
            <a:pPr>
              <a:defRPr/>
            </a:pPr>
            <a:r>
              <a:rPr lang="en-US" dirty="0"/>
              <a:t> </a:t>
            </a:r>
          </a:p>
          <a:p>
            <a:pPr>
              <a:defRPr/>
            </a:pPr>
            <a:r>
              <a:rPr lang="en-US" dirty="0"/>
              <a:t> </a:t>
            </a:r>
          </a:p>
          <a:p>
            <a:pPr marL="736600" lvl="1" indent="-279400">
              <a:spcAft>
                <a:spcPct val="35000"/>
              </a:spcAft>
              <a:buClr>
                <a:srgbClr val="0066CC"/>
              </a:buClr>
              <a:buSzPct val="60000"/>
              <a:defRPr/>
            </a:pPr>
            <a:endParaRPr lang="en-US" sz="2800" b="1" dirty="0">
              <a:latin typeface="+mj-lt"/>
            </a:endParaRPr>
          </a:p>
          <a:p>
            <a:pPr marL="736600" lvl="1" indent="-279400">
              <a:spcAft>
                <a:spcPct val="35000"/>
              </a:spcAft>
              <a:buClr>
                <a:srgbClr val="0066CC"/>
              </a:buClr>
              <a:buSzPct val="60000"/>
              <a:defRPr/>
            </a:pPr>
            <a:endParaRPr lang="en-US" sz="2800" b="1" dirty="0">
              <a:latin typeface="+mj-lt"/>
            </a:endParaRPr>
          </a:p>
          <a:p>
            <a:pPr marL="736600" lvl="1" indent="-279400">
              <a:spcAft>
                <a:spcPct val="35000"/>
              </a:spcAft>
              <a:buClr>
                <a:srgbClr val="0066CC"/>
              </a:buClr>
              <a:buSzPct val="60000"/>
              <a:defRPr/>
            </a:pPr>
            <a:endParaRPr lang="en-US" sz="2800" b="1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95300" y="1219200"/>
          <a:ext cx="8153400" cy="4114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697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7030A0"/>
                          </a:solidFill>
                        </a:rPr>
                        <a:t>Current</a:t>
                      </a:r>
                      <a:endParaRPr lang="en-US" sz="1400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7030A0"/>
                          </a:solidFill>
                        </a:rPr>
                        <a:t>Rep Crops:</a:t>
                      </a:r>
                      <a:endParaRPr lang="en-US" sz="1400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solidFill>
                            <a:srgbClr val="7030A0"/>
                          </a:solidFill>
                        </a:rPr>
                        <a:t>Member Crops (6):</a:t>
                      </a:r>
                      <a:endParaRPr lang="en-US" sz="1400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68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Fruiting</a:t>
                      </a:r>
                      <a:r>
                        <a:rPr lang="en-US" sz="1400" b="1" baseline="0" dirty="0" smtClean="0">
                          <a:solidFill>
                            <a:srgbClr val="7030A0"/>
                          </a:solidFill>
                        </a:rPr>
                        <a:t> Veg. (except cucurbits)</a:t>
                      </a:r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Tomato, Bell Pepper and one cultivar of non bell pepper</a:t>
                      </a:r>
                      <a:endParaRPr lang="en-US" sz="1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Eggplant,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Groundcherry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Pepino</a:t>
                      </a:r>
                      <a:r>
                        <a:rPr lang="en-US" sz="1400" baseline="0" dirty="0" smtClean="0"/>
                        <a:t>, Pepper, Tomatillo, Tomato</a:t>
                      </a:r>
                      <a:endParaRPr lang="en-US" sz="1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87"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rgbClr val="7030A0"/>
                          </a:solidFill>
                        </a:rPr>
                        <a:t>Revised:</a:t>
                      </a:r>
                      <a:endParaRPr lang="en-US" sz="1400" b="1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rgbClr val="7030A0"/>
                          </a:solidFill>
                        </a:rPr>
                        <a:t>New Subgroups:</a:t>
                      </a:r>
                      <a:endParaRPr lang="en-US" sz="1400" b="1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b="1" u="sng" dirty="0" smtClean="0">
                          <a:solidFill>
                            <a:srgbClr val="7030A0"/>
                          </a:solidFill>
                        </a:rPr>
                        <a:t>Added</a:t>
                      </a:r>
                      <a:r>
                        <a:rPr lang="en-US" sz="1400" b="1" u="sng" baseline="0" dirty="0" smtClean="0">
                          <a:solidFill>
                            <a:srgbClr val="7030A0"/>
                          </a:solidFill>
                        </a:rPr>
                        <a:t> Crops (+13):</a:t>
                      </a:r>
                      <a:endParaRPr lang="en-US" sz="1400" b="1" u="sng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6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7030A0"/>
                          </a:solidFill>
                        </a:rPr>
                        <a:t>Fruiting</a:t>
                      </a:r>
                      <a:r>
                        <a:rPr lang="en-US" sz="1400" b="1" baseline="0" dirty="0" smtClean="0">
                          <a:solidFill>
                            <a:srgbClr val="7030A0"/>
                          </a:solidFill>
                        </a:rPr>
                        <a:t> Veg. (except cucurbits)</a:t>
                      </a:r>
                      <a:endParaRPr lang="en-US" sz="1400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sz="1400" b="1" dirty="0">
                        <a:solidFill>
                          <a:srgbClr val="7030A0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400" dirty="0" smtClean="0"/>
                        <a:t>Tomato 8A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400" dirty="0" smtClean="0"/>
                        <a:t>Pepper/Eggplant 8B</a:t>
                      </a:r>
                    </a:p>
                    <a:p>
                      <a:r>
                        <a:rPr lang="en-US" sz="1400" dirty="0" err="1" smtClean="0"/>
                        <a:t>Nonbell</a:t>
                      </a:r>
                      <a:r>
                        <a:rPr lang="en-US" sz="1400" dirty="0" smtClean="0"/>
                        <a:t> pepper/Eggplant</a:t>
                      </a:r>
                      <a:r>
                        <a:rPr lang="en-US" sz="1400" baseline="0" dirty="0" smtClean="0"/>
                        <a:t> 8C</a:t>
                      </a:r>
                      <a:endParaRPr lang="en-US" sz="1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African eggplant, Bush tomato, </a:t>
                      </a:r>
                      <a:r>
                        <a:rPr lang="en-US" sz="1400" dirty="0" err="1" smtClean="0"/>
                        <a:t>Cocona</a:t>
                      </a:r>
                      <a:r>
                        <a:rPr lang="en-US" sz="1400" dirty="0" smtClean="0"/>
                        <a:t>, Currant tomato, Garden huckleberry, </a:t>
                      </a:r>
                      <a:r>
                        <a:rPr lang="en-US" sz="1400" dirty="0" err="1" smtClean="0"/>
                        <a:t>Goji</a:t>
                      </a:r>
                      <a:r>
                        <a:rPr lang="en-US" sz="1400" dirty="0" smtClean="0"/>
                        <a:t> Berry,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err="1" smtClean="0"/>
                        <a:t>Martynia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Naranjilla</a:t>
                      </a:r>
                      <a:r>
                        <a:rPr lang="en-US" sz="1400" dirty="0" smtClean="0"/>
                        <a:t>, Okra, Pea eggplant, Roselle,</a:t>
                      </a:r>
                      <a:r>
                        <a:rPr lang="en-US" sz="1400" baseline="0" dirty="0" smtClean="0"/>
                        <a:t> Scarlett eggplant, </a:t>
                      </a:r>
                      <a:r>
                        <a:rPr lang="en-US" sz="1400" baseline="0" dirty="0" err="1" smtClean="0"/>
                        <a:t>Sunberry</a:t>
                      </a:r>
                      <a:r>
                        <a:rPr lang="en-US" sz="1400" baseline="0" dirty="0" smtClean="0"/>
                        <a:t>, Tree tomato</a:t>
                      </a:r>
                      <a:endParaRPr lang="en-US" sz="1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8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228600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sz="2400" b="1" dirty="0">
                <a:solidFill>
                  <a:schemeClr val="bg1"/>
                </a:solidFill>
                <a:ea typeface="SimSun" pitchFamily="2" charset="-122"/>
              </a:rPr>
              <a:t>Additions to Fruiting Vegetables CG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700" name="TextBox 14"/>
          <p:cNvSpPr txBox="1">
            <a:spLocks noChangeArrowheads="1"/>
          </p:cNvSpPr>
          <p:nvPr/>
        </p:nvSpPr>
        <p:spPr bwMode="auto">
          <a:xfrm>
            <a:off x="672353" y="1341378"/>
            <a:ext cx="2400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/>
              <a:t>Tree Tomato</a:t>
            </a:r>
          </a:p>
        </p:txBody>
      </p:sp>
      <p:pic>
        <p:nvPicPr>
          <p:cNvPr id="29701" name="Picture 5" descr="Cyphomandra betacea hanging fru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41488"/>
            <a:ext cx="3505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800px-Lycium-barbarum-frui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312" y="1741488"/>
            <a:ext cx="44196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Box 14"/>
          <p:cNvSpPr txBox="1">
            <a:spLocks noChangeArrowheads="1"/>
          </p:cNvSpPr>
          <p:nvPr/>
        </p:nvSpPr>
        <p:spPr bwMode="auto">
          <a:xfrm>
            <a:off x="4610100" y="1341378"/>
            <a:ext cx="2057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/>
              <a:t>Goji Berry</a:t>
            </a:r>
          </a:p>
        </p:txBody>
      </p:sp>
    </p:spTree>
    <p:extLst>
      <p:ext uri="{BB962C8B-B14F-4D97-AF65-F5344CB8AC3E}">
        <p14:creationId xmlns:p14="http://schemas.microsoft.com/office/powerpoint/2010/main" val="328051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228600"/>
            <a:ext cx="85344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chemeClr val="bg1"/>
                </a:solidFill>
              </a:rPr>
              <a:t>Progress and Accomplishments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914400" y="1219200"/>
            <a:ext cx="8229600" cy="4724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66CC"/>
              </a:buClr>
              <a:defRPr/>
            </a:pPr>
            <a:endParaRPr lang="en-US" altLang="zh-CN" sz="2000" b="1" dirty="0" smtClean="0">
              <a:ea typeface="SimSun" pitchFamily="2" charset="-122"/>
            </a:endParaRPr>
          </a:p>
          <a:p>
            <a:pPr eaLnBrk="1" hangingPunct="1">
              <a:lnSpc>
                <a:spcPct val="80000"/>
              </a:lnSpc>
              <a:buClr>
                <a:srgbClr val="0066CC"/>
              </a:buClr>
              <a:defRPr/>
            </a:pPr>
            <a:r>
              <a:rPr lang="en-US" altLang="zh-CN" sz="2000" b="1" dirty="0" smtClean="0">
                <a:ea typeface="SimSun" pitchFamily="2" charset="-122"/>
              </a:rPr>
              <a:t>All 21 U.S. crop group petitions have been submitted to the EPA</a:t>
            </a:r>
          </a:p>
          <a:p>
            <a:pPr lvl="1" eaLnBrk="1" hangingPunct="1">
              <a:lnSpc>
                <a:spcPct val="80000"/>
              </a:lnSpc>
              <a:buClr>
                <a:srgbClr val="0066CC"/>
              </a:buClr>
              <a:defRPr/>
            </a:pPr>
            <a:r>
              <a:rPr lang="en-US" altLang="zh-CN" sz="2000" b="1" dirty="0" smtClean="0">
                <a:ea typeface="SimSun" pitchFamily="2" charset="-122"/>
              </a:rPr>
              <a:t>14 have been published in the Federal Register</a:t>
            </a:r>
          </a:p>
          <a:p>
            <a:pPr lvl="1" eaLnBrk="1" hangingPunct="1">
              <a:lnSpc>
                <a:spcPct val="80000"/>
              </a:lnSpc>
              <a:buClr>
                <a:srgbClr val="0066CC"/>
              </a:buClr>
              <a:defRPr/>
            </a:pPr>
            <a:r>
              <a:rPr lang="en-US" altLang="zh-CN" sz="2000" b="1" dirty="0" smtClean="0">
                <a:ea typeface="SimSun" pitchFamily="2" charset="-122"/>
              </a:rPr>
              <a:t>8 have been approved by </a:t>
            </a:r>
            <a:r>
              <a:rPr lang="en-US" altLang="zh-CN" sz="2000" b="1" dirty="0" err="1" smtClean="0">
                <a:ea typeface="SimSun" pitchFamily="2" charset="-122"/>
              </a:rPr>
              <a:t>ChemSAC</a:t>
            </a:r>
            <a:endParaRPr lang="en-US" altLang="zh-CN" sz="2000" b="1" dirty="0" smtClean="0">
              <a:ea typeface="SimSun" pitchFamily="2" charset="-122"/>
            </a:endParaRPr>
          </a:p>
          <a:p>
            <a:pPr lvl="1" eaLnBrk="1" hangingPunct="1">
              <a:lnSpc>
                <a:spcPct val="80000"/>
              </a:lnSpc>
              <a:buClr>
                <a:srgbClr val="0066CC"/>
              </a:buClr>
              <a:defRPr/>
            </a:pPr>
            <a:r>
              <a:rPr lang="en-US" altLang="zh-CN" sz="2000" b="1" dirty="0" smtClean="0">
                <a:ea typeface="SimSun" pitchFamily="2" charset="-122"/>
              </a:rPr>
              <a:t>1 under review by HED Scientist (Herb &amp; Spice)</a:t>
            </a:r>
          </a:p>
          <a:p>
            <a:pPr eaLnBrk="1" hangingPunct="1">
              <a:lnSpc>
                <a:spcPct val="80000"/>
              </a:lnSpc>
              <a:buClr>
                <a:srgbClr val="0066CC"/>
              </a:buClr>
              <a:buFontTx/>
              <a:buNone/>
              <a:defRPr/>
            </a:pPr>
            <a:endParaRPr lang="en-US" altLang="zh-CN" sz="2000" b="1" dirty="0" smtClean="0">
              <a:ea typeface="SimSun" pitchFamily="2" charset="-122"/>
            </a:endParaRPr>
          </a:p>
          <a:p>
            <a:pPr eaLnBrk="1" hangingPunct="1">
              <a:lnSpc>
                <a:spcPct val="80000"/>
              </a:lnSpc>
              <a:spcBef>
                <a:spcPts val="300"/>
              </a:spcBef>
              <a:buClr>
                <a:srgbClr val="0066CC"/>
              </a:buClr>
              <a:defRPr/>
            </a:pPr>
            <a:r>
              <a:rPr lang="en-US" altLang="zh-CN" sz="2000" b="1" dirty="0" smtClean="0">
                <a:ea typeface="SimSun" pitchFamily="2" charset="-122"/>
              </a:rPr>
              <a:t>Cucurbit Vegetables under HED Scientist review</a:t>
            </a:r>
          </a:p>
          <a:p>
            <a:pPr eaLnBrk="1" hangingPunct="1">
              <a:lnSpc>
                <a:spcPct val="80000"/>
              </a:lnSpc>
              <a:buClr>
                <a:srgbClr val="0066CC"/>
              </a:buClr>
              <a:buFontTx/>
              <a:buNone/>
              <a:defRPr/>
            </a:pPr>
            <a:endParaRPr lang="en-US" altLang="zh-CN" sz="2400" b="1" dirty="0" smtClean="0">
              <a:ea typeface="SimSun" pitchFamily="2" charset="-122"/>
            </a:endParaRPr>
          </a:p>
          <a:p>
            <a:pPr eaLnBrk="1" hangingPunct="1">
              <a:lnSpc>
                <a:spcPct val="80000"/>
              </a:lnSpc>
              <a:buClr>
                <a:srgbClr val="0066CC"/>
              </a:buClr>
              <a:defRPr/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04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1_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819</Words>
  <Application>Microsoft Office PowerPoint</Application>
  <PresentationFormat>On-screen Show (4:3)</PresentationFormat>
  <Paragraphs>201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SimSun</vt:lpstr>
      <vt:lpstr>Arial</vt:lpstr>
      <vt:lpstr>Calibri</vt:lpstr>
      <vt:lpstr>Century Gothic</vt:lpstr>
      <vt:lpstr>Times New Roman</vt:lpstr>
      <vt:lpstr>Wingdings</vt:lpstr>
      <vt:lpstr>1_blank</vt:lpstr>
      <vt:lpstr>Crop Grouping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Progress and Accomplishments</vt:lpstr>
      <vt:lpstr>PowerPoint Presentation</vt:lpstr>
      <vt:lpstr>Crop Grouping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Crop Grouping</dc:title>
  <dc:creator>Sherrilynn Novack</dc:creator>
  <cp:lastModifiedBy>Sherrilynn Novack</cp:lastModifiedBy>
  <cp:revision>4</cp:revision>
  <dcterms:created xsi:type="dcterms:W3CDTF">2019-02-19T15:02:48Z</dcterms:created>
  <dcterms:modified xsi:type="dcterms:W3CDTF">2019-02-19T16:04:01Z</dcterms:modified>
</cp:coreProperties>
</file>