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B55BD-EA1E-4E31-8B75-78CCC7E1CECF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8EDF-5D54-45AD-A2A1-AFDD2E9A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1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many areas, groups and partnerships that we have developed.  I should probably note the Minor Use summits here, but the partnerships are an outcome form the summits.</a:t>
            </a: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2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JMPR Joint meeting (WHO and FAO) of Pesticide residues.  WHO does the risk assessment and FAO does the chemistry reviews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IR-4 sends their list of Dovetails to stakeholders each year in the spring as a notification of our activities.</a:t>
            </a:r>
          </a:p>
        </p:txBody>
      </p:sp>
    </p:spTree>
    <p:extLst>
      <p:ext uri="{BB962C8B-B14F-4D97-AF65-F5344CB8AC3E}">
        <p14:creationId xmlns:p14="http://schemas.microsoft.com/office/powerpoint/2010/main" val="3363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493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7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9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8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0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4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6200" y="76201"/>
            <a:ext cx="8915400" cy="6553200"/>
            <a:chOff x="1992595" y="-1527407"/>
            <a:chExt cx="9067800" cy="6633765"/>
          </a:xfrm>
        </p:grpSpPr>
        <p:sp>
          <p:nvSpPr>
            <p:cNvPr id="6" name="Rectangle 5"/>
            <p:cNvSpPr/>
            <p:nvPr userDrawn="1"/>
          </p:nvSpPr>
          <p:spPr>
            <a:xfrm>
              <a:off x="1992595" y="-1527407"/>
              <a:ext cx="8599206" cy="6203781"/>
            </a:xfrm>
            <a:prstGeom prst="rect">
              <a:avLst/>
            </a:prstGeom>
            <a:solidFill>
              <a:srgbClr val="09A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373594" y="-1139285"/>
              <a:ext cx="8686801" cy="62456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304800" y="220055"/>
            <a:ext cx="8534400" cy="457200"/>
          </a:xfrm>
          <a:prstGeom prst="rect">
            <a:avLst/>
          </a:prstGeom>
          <a:solidFill>
            <a:srgbClr val="3366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45" y="5897445"/>
            <a:ext cx="1071375" cy="6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CAcQjRw&amp;url=http://bcp.org.ph/activities/can-mother-earth-feed-9-billion-by-2050/&amp;ei=DXYuVe6mD4uWyASvsYGACA&amp;bvm=bv.90790515,d.aWw&amp;psig=AFQjCNEMdp2m7adjkqGF6LSDHrHwV6ekLg&amp;ust=142919423732980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6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28600"/>
            <a:ext cx="853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b="1" dirty="0" smtClean="0">
                <a:solidFill>
                  <a:schemeClr val="bg1"/>
                </a:solidFill>
              </a:rPr>
              <a:t>Data Development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1524000" y="1600200"/>
            <a:ext cx="7620000" cy="1981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000" b="1" dirty="0" smtClean="0"/>
              <a:t>USDA- “TASC” grant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000" b="1" dirty="0" smtClean="0"/>
              <a:t>Enhanced data </a:t>
            </a:r>
            <a:r>
              <a:rPr lang="en-US" altLang="en-US" sz="2000" b="1" dirty="0"/>
              <a:t>s</a:t>
            </a:r>
            <a:r>
              <a:rPr lang="en-US" altLang="en-US" sz="2000" b="1" dirty="0" smtClean="0"/>
              <a:t>ets to satisfy </a:t>
            </a:r>
            <a:r>
              <a:rPr lang="en-US" altLang="en-US" sz="2000" b="1" dirty="0"/>
              <a:t>i</a:t>
            </a:r>
            <a:r>
              <a:rPr lang="en-US" altLang="en-US" sz="2000" b="1" dirty="0" smtClean="0"/>
              <a:t>nternational 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000" b="1" dirty="0" smtClean="0"/>
              <a:t>data </a:t>
            </a:r>
            <a:r>
              <a:rPr lang="en-US" altLang="en-US" sz="2000" b="1" dirty="0"/>
              <a:t>r</a:t>
            </a:r>
            <a:r>
              <a:rPr lang="en-US" altLang="en-US" sz="2000" b="1" dirty="0" smtClean="0"/>
              <a:t>equirements for establishment of appropriate </a:t>
            </a:r>
          </a:p>
          <a:p>
            <a:pPr marL="0" indent="0" algn="ctr">
              <a:buFontTx/>
              <a:buNone/>
              <a:defRPr/>
            </a:pPr>
            <a:r>
              <a:rPr lang="en-US" altLang="en-US" sz="2000" b="1" dirty="0" smtClean="0"/>
              <a:t>MRL’s to support US exports. </a:t>
            </a:r>
          </a:p>
          <a:p>
            <a:pPr marL="0" indent="0">
              <a:buFontTx/>
              <a:buNone/>
              <a:defRPr/>
            </a:pPr>
            <a:r>
              <a:rPr lang="en-US" altLang="en-US" sz="2000" dirty="0" smtClean="0"/>
              <a:t> 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04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19400" y="1295400"/>
            <a:ext cx="6324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000" b="1" dirty="0" smtClean="0"/>
              <a:t>Develop global network of capable minor use programs working together to solve the minor use problem</a:t>
            </a:r>
          </a:p>
          <a:p>
            <a:pPr lvl="1">
              <a:defRPr/>
            </a:pPr>
            <a:r>
              <a:rPr lang="en-US" sz="2000" b="1" dirty="0" smtClean="0"/>
              <a:t>Help establish and mentor these minor </a:t>
            </a:r>
            <a:r>
              <a:rPr lang="en-US" sz="2000" b="1" dirty="0"/>
              <a:t>use </a:t>
            </a:r>
            <a:r>
              <a:rPr lang="en-US" sz="2000" b="1" dirty="0" smtClean="0"/>
              <a:t>programs </a:t>
            </a:r>
          </a:p>
          <a:p>
            <a:pPr lvl="1">
              <a:defRPr/>
            </a:pPr>
            <a:r>
              <a:rPr lang="en-US" sz="2000" b="1" dirty="0" smtClean="0"/>
              <a:t>When US grower priorities align, partner with international partners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52400"/>
            <a:ext cx="853440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b="1" dirty="0" smtClean="0">
                <a:solidFill>
                  <a:schemeClr val="bg1"/>
                </a:solidFill>
              </a:rPr>
              <a:t>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7667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4" descr="C:\Users\mbraverman\Pictures\New folder (4)Malaysia July 2012\SANY0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17809" r="24658" b="21140"/>
          <a:stretch>
            <a:fillRect/>
          </a:stretch>
        </p:blipFill>
        <p:spPr bwMode="auto">
          <a:xfrm>
            <a:off x="4478338" y="-457200"/>
            <a:ext cx="51228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C:\Users\mbraverman\Pictures\Condo and GLP Field Thailand 2013\DSC00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04800"/>
            <a:ext cx="5054601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 descr="C:\Users\mbraverman\Pictures\Philippines June 5 2014\Philippine gro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690"/>
            <a:ext cx="4545746" cy="34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-17463" y="2590800"/>
            <a:ext cx="9618663" cy="830997"/>
          </a:xfrm>
          <a:prstGeom prst="rect">
            <a:avLst/>
          </a:prstGeom>
          <a:solidFill>
            <a:srgbClr val="3366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0" dirty="0" smtClean="0">
                <a:solidFill>
                  <a:srgbClr val="FFFFFF"/>
                </a:solidFill>
                <a:latin typeface="+mj-lt"/>
                <a:cs typeface="+mn-cs"/>
              </a:rPr>
              <a:t>International Residue Studies – Capacity Building or Research &gt;60 Countries, &gt;&gt;100 Scientists. </a:t>
            </a:r>
          </a:p>
        </p:txBody>
      </p:sp>
      <p:pic>
        <p:nvPicPr>
          <p:cNvPr id="44034" name="Picture 6" descr="C:\Users\mbraverman\Pictures\KEPHIS group photo 2016\IMG_26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23940" b="-3420"/>
          <a:stretch/>
        </p:blipFill>
        <p:spPr bwMode="auto">
          <a:xfrm>
            <a:off x="4038600" y="3387725"/>
            <a:ext cx="5371981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30925"/>
            <a:ext cx="998122" cy="5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 bwMode="auto">
          <a:xfrm>
            <a:off x="609600" y="936625"/>
            <a:ext cx="77724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/>
            <a:r>
              <a:rPr lang="en-US" altLang="en-US" b="1" dirty="0" smtClean="0">
                <a:solidFill>
                  <a:schemeClr val="tx1"/>
                </a:solidFill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>GMUS-1 Rome 2007</a:t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>GMUS-2 Rome 2012</a:t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>GMUS-3 Montreal 2017</a:t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 smtClean="0">
                <a:solidFill>
                  <a:schemeClr val="tx1"/>
                </a:solidFill>
              </a:rPr>
              <a:t>GMUS-4 ???? 2022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dirty="0" smtClean="0"/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400" b="1" dirty="0" smtClean="0">
                <a:solidFill>
                  <a:srgbClr val="FFFFFF"/>
                </a:solidFill>
                <a:cs typeface="+mn-cs"/>
              </a:rPr>
              <a:t>Global Minor Use Summits</a:t>
            </a:r>
          </a:p>
        </p:txBody>
      </p:sp>
    </p:spTree>
    <p:extLst>
      <p:ext uri="{BB962C8B-B14F-4D97-AF65-F5344CB8AC3E}">
        <p14:creationId xmlns:p14="http://schemas.microsoft.com/office/powerpoint/2010/main" val="74260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62366" y="271732"/>
            <a:ext cx="8534400" cy="4616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0" tIns="45715" rIns="91430" bIns="45715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  <a:t>Success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" y="2895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Content Placeholder 2"/>
          <p:cNvSpPr>
            <a:spLocks noGrp="1"/>
          </p:cNvSpPr>
          <p:nvPr>
            <p:ph idx="1"/>
          </p:nvPr>
        </p:nvSpPr>
        <p:spPr>
          <a:xfrm>
            <a:off x="990600" y="1216297"/>
            <a:ext cx="7638634" cy="4092031"/>
          </a:xfrm>
        </p:spPr>
        <p:txBody>
          <a:bodyPr/>
          <a:lstStyle/>
          <a:p>
            <a:pPr>
              <a:defRPr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 40,000 uses registered for specialty crops and minor uses since 1963</a:t>
            </a:r>
          </a:p>
          <a:p>
            <a:pPr>
              <a:defRPr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Majority are reduced/lower risk technology and registered in the last 15 years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 smtClean="0"/>
          </a:p>
          <a:p>
            <a:pPr lvl="1"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7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04800" y="135732"/>
            <a:ext cx="853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Benefits</a:t>
            </a: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52400" y="28956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37893" name="Content Placeholder 2"/>
          <p:cNvSpPr>
            <a:spLocks noGrp="1"/>
          </p:cNvSpPr>
          <p:nvPr>
            <p:ph idx="1"/>
          </p:nvPr>
        </p:nvSpPr>
        <p:spPr>
          <a:xfrm>
            <a:off x="600856" y="999332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Growers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defRPr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access to safe &amp; effective pest management technology……grow high quality crops</a:t>
            </a:r>
          </a:p>
          <a:p>
            <a:pPr>
              <a:defRPr/>
            </a:pPr>
            <a:r>
              <a:rPr lang="en-US" alt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Food Processors &amp; Food Retailers</a:t>
            </a:r>
          </a:p>
          <a:p>
            <a:pPr lvl="1">
              <a:defRPr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supply of raw materials</a:t>
            </a:r>
          </a:p>
          <a:p>
            <a:pPr>
              <a:defRPr/>
            </a:pP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</a:p>
          <a:p>
            <a:pPr lvl="1">
              <a:defRPr/>
            </a:pP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IR-4 contributes $9.4 Billion to annual US GDP/supports &gt;95,200 </a:t>
            </a:r>
            <a:r>
              <a:rPr lang="en-US" alt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en-US" alt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lvl="1"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Plentiful supply of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specialty crops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that contribute to a healthy diet &amp;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that enhance the environment.</a:t>
            </a:r>
          </a:p>
          <a:p>
            <a:pPr marL="0" indent="0">
              <a:buNone/>
              <a:defRPr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5344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 dirty="0" smtClean="0">
                <a:solidFill>
                  <a:schemeClr val="bg1"/>
                </a:solidFill>
              </a:rPr>
              <a:t>Modern Minor Use Problem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b="1" dirty="0" smtClean="0"/>
              <a:t>Registrations are plentiful but ability to use approved pest management products can be limited: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 dirty="0" smtClean="0"/>
              <a:t>Export issues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 dirty="0" smtClean="0"/>
              <a:t>Efficacy data needs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 dirty="0" smtClean="0"/>
              <a:t>Pest resistance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 dirty="0" smtClean="0"/>
              <a:t>Use restrictions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 dirty="0" smtClean="0"/>
              <a:t>Public acceptance </a:t>
            </a:r>
          </a:p>
        </p:txBody>
      </p:sp>
    </p:spTree>
    <p:extLst>
      <p:ext uri="{BB962C8B-B14F-4D97-AF65-F5344CB8AC3E}">
        <p14:creationId xmlns:p14="http://schemas.microsoft.com/office/powerpoint/2010/main" val="3161495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4" descr="data:image/jpeg;base64,/9j/4AAQSkZJRgABAQAAAQABAAD/2wCEAAkGBxQSEhQUExIVFBUXGCAYFxgYFhsXFhcdGiAcIBwYGhccISggGBwlHRgYITEhJSksLi4uGh8zODMtNygtLisBCgoKDg0OGxAQGy8kICYsLC8sNCwyNywvLCwvLC8sNCwsLCwtLCwsLCwsMDQsLCwsLCwsLCwsLCwsLCwsLCwsLP/AABEIAO0A1QMBIgACEQEDEQH/xAAcAAABBQEBAQAAAAAAAAAAAAAAAgMEBQYBBwj/xABDEAABAgQCCAQEAwUHBAMBAAABAhEAAxIhBDEFBhMiQVFhkTJScYGhscHRFCNCM5Ki4fAVFlNicrLxJDSTwmOCowf/xAAZAQADAQEBAAAAAAAAAAAAAAAAAQIDBAX/xAAwEQACAgECBAUCBQUBAAAAAAAAAQIRAxITBCExUUFhkaHwcYEFFDLR8SIzUrHBYv/aAAwDAQACEQMRAD8A9hJL2bhw/nAyuY7H7wDM+g+sZfQEycJRxapi5gUhdUsnNQWaSl7IAAaPOlOmkW5UzUMrmO384GVzHY/eM4vW5IQFbEkvMBAWkgbIJJIVxBChcR3WHGrC8IpC1JSVBSgCwUmqXZQ42UYl5Y1aFrVGiZXMdj94GVzHY/eMhofTi0ImKVXOUuaKElTMFIrzOQA4ekGltYJkyXN2YKEbBExKgWWK1DNj6hhyPOFvxqxbio17K5jsfvAyuY7H784zs7WxKUAmUqqqYkpK0htk1RfIneDDnxiywWltrMmoTLUBLA33DGoAgNm7H4RayRfJMpTTLBlcx2P3gZXMdj94yer2lVIwu1VtpqyQFbRdKB4rpWq1LC+d2iTiNaSZajKkqJ2O2ckUoBfxBwSxGQziVmjVsW4qNGyuY7H7wMrmO384y2C04tOJImJURM2KQKhTLUtBLgdTyh2bjKcdNC1zqUISpKUuZfhUVVjIWFna8G6n60GtGkZXMdj94GVzHY/eM9K1tQpBVs2VUhITWljtQVJJXkmyVPyaIuk9Y9omUJSVpq2cwqCgGCl0lB55GB5oVaYbiNWyuY7H7wMrmOx+8ZbXTScyStIRMVLGzKktkpYWkMeYpJtF1idMykTUy1LQCQanV4SKSA3V/hDWSNtdv+j1q6J7K5jsfvAyuY7H7xmNdcUtCpNK5qHRNP5ZIJKQml24A58g8MTNIK2ksbRde2wwmELeWqtDmgDJJ484l5km187ieSnRrmVzHb+cDK5jsfvGM0LpzZykTJqpsxQw5WXW6Vfm0ix/U5Aq5RZYjWsISDsVFTzApIUN0ymq3uIY5wLNBq2CyKjQsrmOx+8DK5jsfvGe1g0sqTMw0xIUpGzmrUgKpqASggnhZyYnYLTiZs3ZBBBdTkkWCQghXvtBF7kboetXRZsrmOx+8DK5jsfvGSx+LnypmJAnqXTJWtVt2WVEbMAcFBL+ucRV6SmhISqdOpTPUklDGaUiWFM5DG75xDzJeBLyG3ZXMdj94GVzHY/fnGQm6XWcRLKJq9nVh0gFmUmaCVFY4qNvSLPQEtYnz0mauYhASklZd5hdSikfpASpIYQ45VJ0hqdsvUFx3+cEclZe5+ZgjUsE+I+g+sZoapGhaDPNFBRLFLUhS63VfeL24WjSgXPoPrBsk+UdhESgpdROKfUzatUiQRthczTaWw/OSlNhVYCl/fhE/SegtslCdpTRLUh6XeoJAVnZqXaLXZJ8o7CAyk+UdhC2oq1QtETPr1YNO5NAUFJUklDgUyxLIIqu4u8Jn6rEpoTOZJkplF0OTQXCsw3pGgUhAzCR6gQ2Jkolnlk8nS/aE8cBaIlJO1XOaZwCtpMWCZdQAms4Z8xTY/CLTR+jNkqcqqraEHJmpSE++T8Im7JPlHYQbJPlHYevziljiuaGopGcl6sLEmXKOICky1haHlBg1VQIq3nr9m6w7h9WaULRtXqkCQ9DMxJqz65fGL7ZJ8o7CDZJ8o7CEsMF4C0RKCXq0raJmKnAlKpSiyGB2QIbxWd/hFj/AGV+bPWVWnISgpbw0gh3e+fKJ2yT5R2EGyT5R2ENY4oaikZ5GrChLCDOSSlSFI/KAQNmCN5LuqqoveCdqupSkK2/hSgK/LG8ULK3DEUguzRodknyjsINknyjsIWzDsLRErNPaIXiGSJxQgilaaagQ4Li4ZVme+cWK5AKkqu6QQOW8z/IQKQgByEgdQAOX8o6mWk5BJ9AIrSrsqlZWac0MrEKQpM3ZlKVoO5W4mAA8Q1ge8RZeq4StJE2yVyVAFN2kJpZ3/Vm7Wi+2SfKOwg2SfKOw/rKJeKLdtC0R6mal6oNLoM5/wAkynoa+02gV4uYAb4wqbqoVJvO3jtSohFiZzZCqwDZcY0eyT5R2EGyT5R2ELYh2FtxKbTWgDPEsCbRRLVL8FVQWEgnMNZPxjui9HUYqfMpLUS0AkeJkiojnZKB6gxcbJPlHYQGUnyjsIrbV2PSrsopery6Z6VTwUzqir8vedWRqquE8vlHEavzEy1JTiGWtZUs0bigpNNNNT2Ad3zi+2SfKOwg2SfKOwhbUQ0RKFOrDTJShM3EbJ0lO8oyQQkhT2Be4bhFzhcOUGYSoGtdQZISwYBiR4jbM37Q7sk+UdhHUoAyAHtFRhGPQFFLoclZe5+ZgglZe5+ZgiigHiPoPrC4QPEfQfWFQAJmTAkOcorZ+NUrLdHx7wjFT6z0GX3hiPOzcQ5Oo9CGwMZjSH7Rf+oxp4zOLSTNWACSVFgLk35RymOToOYLSc2V4FlvKbp7cPaNbofTSZ9jur4p4Hqk8fSMX+GW5FCnT4hSXT68veBIWghQCkkMoFiPQjpG+PLPH9BRm4npEEV+isftpVQ8QsoDzD75w0MVPZIEt9xLlSS9TgKyIcZmPS1qrR0akWsEViZs4iY6SCQAgAZElQKnObApPLtHJeIngJdANwkuC+W8pwWucrNBr8g1FpBEfAzFqS8xNKnyZreheJEUnYyp1o/7Zfqn5iMVLWUl0kpPMFj3EbTWr/t1f6k/OMTHncX/AHPsc+X9RdYDWOaiy/zE9fEPQ8feNVgcaicmpBccRxB5EcI87iTo/GqkrC0e44KHIwsXEyi6lzQQyNdT0SCGMHiUzUJWnI9xzB6iKzS+nRImpSUumgqmEO6bKKAOAcy1C54jrHo2qs64Qc3US6gjPz9Z0pXRQbKCVuUuKgpmY3IUggjtBhdZAuQuZSykS0LU/gdYBLXdhfOC0afl8lXXxmggijnazykzCgBSmIFSSkpLhRcF7jcPwhsaxPL2oRu7WnmqgS9oSztUwIztBaDYydjQQRA0XpMT6qUqATmSzO5DBjfw55XET4ZlKLi6YiVl7n5mCCVl7n5mCAQJ8R9B9Yaxy2QetodHiPoPrEbSfhHr9DGeZ1BsT6FZBBBHkGYRnQFGeaFUqKyyiaWN+PCNFFNi9EqJKkkFyS2Rv8IadOyJpl7h5qQtW8A2zKhUN0CUsEE/qYtfrFMlQnSt4hJShwxzoBYl+Zew6RVTsMpPiSR7W75Q3HTLidXKu/uQ5F3qpjAiYpKlAJUniWDjK56Exo8ZjElB2c6WFW/WnJ75vwjKat/9zL9/9pjaziu1LNxJNxyIDEH3jfhreOjbFzjRUFqUvOlKO1K1fmJuCCOIblZuEG2WfFiJeYLCYkOHSSCWfIK7w3LXjdmsgVrplFH7OkmlO0FlXBL3JGdsgSiWvSAUs0JWlt0FSGd08iD5r/OwO235m2z5osdF4gBKZapqFrazKCrADiPeLKIeAC1JCpyEpmBwGYsDyLn58ImRcU0qJquRTa2H/pz/AKhGLjZa3H8gf6x8jGEnY6WnNQfkLn4R5/FK8n2MninknUE2/LmSYIg4LGmfNRKlhKStVIVMLAP0HwHEsIkI0HPnSysz0gVKFIBG7LWEKVbPePhMRDh5y6I64/heRf3WofXm/RfTyNLqhpECYqSVB1CpIe7jO3pf2jQaXKxL/K8RUgeGosVpCrEHJJN+EeX6KknC46QCQ4m0lrWK1SyfcOfQiNxjsPiBMUuUtwVlQeYlmoAApJal8x75x24bjHS/A68vBRwSilK1V8/Hn0HE6XnlicIbgnwr4Ank9ju8y9od/Ezjh5RSkmYFJ2qdmxLJqKWIYPuh2s7WMdwU3E1KM1aKQFkAUXO7QLEkjxngcniJLn40ywoKSFFIYHZgudp4hwY7JxnSVfqjUjSn0UfU6vS+IpLYUg02NCyxqpemngC9OftErEaQnIoSmQVuhJJoLVKICsg1g5ItEVKsYFLIUg1FRFSkFIZKQlg9kuFdecKmHFPUlT2DOqU44EAA01s+dnbrADjH/wA+pN0Ni5sxa9pLMtIQilJSRcldW8QHtR6W4vFvFPo/FzEqP4mZLAVSlG8kOslTpTxLilhnnFxDRzZVUunp0ESsvc/MwQSsvc/MwQzMB4j6D6w1jkOg9L9odT4j6D6wqFKOqLQMoYIkYuRQehy+0R48eUXF0zIIIIIkAiNOwEtWaQOotEmOpSSWGcAVYjQWiQiaVhRIAIAI4nr6PGgIhvDSaEt39Ydj1sMNEEi4qkUOH1ZSilp00hLWJDMCSzMzb1uWcJRqskJp205qQkMQGpKLgAZsgD0JjQQRqa7ku5G0fhNkikKUq5LqzuXaJMcjsBDdjOKwqJqSiYhK0ngoOIzWkNQsMu8srknoak/uqv2IjVwQnFPqbYuIy4v0SaPN0al4jDzpc1FM9MtaVsk0LNJBalVuHmiLpDSy5WHXJXImyphUulSt1IC5omu+dQZrerx6lCZiAoMoAjkQ47ROilUXR2r8SlJp5oqVV5dPb2PLMFjkYibhpQlmoT0kkgF0JJzOZJRS723OtvTfwUv/AAkfuJ+0QpOruGRNTORJShaXYpcC4IO6N3InhFrDimupjxnEQytbaaSXj3sj/gpf+Ej9xP2hqZgw4pkySniSwI9EhBfuImwRRx6mUCMPM/L/ACUE7NVe5LA2lLg8eLBup5RCEvFVP+FlsG3aZQewe9yly9vjFliNAlS1rTiJiKiSUpJAdQZ7HP8An6hKdXyFP+ImAZkAkXcEl3e7ceHu4bKa7isBhDMUdvhJSAgpVLNKXqAueLEHt1i6iu0Vo0yanmrmOAN4ks3EOSz8ukWMBnOVsRKy9z8zBBKy9z8zBAQA8R9B9YXCB4j6D6wuABMxAUGIcRWz8CR4bj4/zi0gjPJijk6iasoVBs7RyL4iOBI5COb8n5k6SolYZSshbmbCLLDYYI6nnD8EbY+HjDn1Y0qCCCCNyjkdgggAIIIIACCCCAAggggAIr8TprDy5yJC5yEzV+BBUyi+Xc5c+EO6WxokSJ04ioSpaphAsTQkln4O0eJ6Z1okz8dLxM3ATkzkFH5e3YLKWMt0mVVxTkz2gN8OF5LPd4IqdV9M/jMOmcZRlEqUlSCXKShRSQ7DlyificXLlttJiUO7VKCXa5z5CAxcWnQ/BDMjFIW9C0qbOlQLPk7ZQ9AIIIIIAESsvc/MwQSsvc/MwQAAzPoPrC4QPEfQfWFwAZfSesy5c6dLCEESwKSXcl5dTgHhtDlyhg63Lt+Wi8lSzc+JImEDPIiXlmHaLLSOiZJM1f4ZSlspdVRZamBZkrqzSLNwLZ3qxo+UUv8AhXOxSsh5wNSiQpAJOTKW4GVnfhzuGW+T+ehG3kfRjsnWmYUKOzQ6ZUxf6s5ZSBY3ANWRiedNqGzqSnekLmqspLFDMAFXAvxip2UkggYCcAHTdc4FSVqCVZOVWvfo3SXh5cmcZSJmFnISElKVKXMsFM6SXBLktc8B7Uo5O/z0HtZF1I8rW+Z+UDLQ6zSWdgawnnlSX9WhzC60zFYedNMtAVLEshqqSJimuM7X4xHC5CVADATQTvgOuxSoXpfgQh29MjdQ2aJapacBNpUHWHmGoSzYAu6b3F8hleJUMvf56AsOUcma0TgFvKSkoSgsUzHJWoJ9rFwDcvxYxJm6xTKcKUykqM4EqSKid0pG62VlE3yaGppROXMmKwcyqkE1LmJroVLbdFrOTz3TzMSJE+WgSVjDTEUS5pS5V+WA5UFPbeps/MRWjJ3+X+wbWQgydbJp2Ly0NMUQbLDALSmxNv1EvlwzeOTNbJyUEmXKCwpTp3t0JSpRBHEmlgoFjyjuBw8pS0I/BTEhxSpS5tKQSk8T5gDw9rwlOElFCj+CWEOkhLza8poIBB3U2ApFt49InRm7/PQNrKS8JrOpa56aEjZS5ixnegpp7uX9I7ofWVc6cJRlpBpKrPfdQoAE9VEdobwZQpZpwUxFaZiVFRWKkkVUjIJdTDpw6M6OUEKSfwSwopF07QUhaEBQJUS53QGszC7kxSjk5cx7WQUvWmckAqly/EQSCqlQSZaVBF+ClkVXBpyvDk7WeYmZQZSA0wpVcmwXLRY2u8x3bgzcYMRgJQQEowi1CXOoAUuaQ1nWA7lDhNrhwT1KECWsqUrBzK0pM6r8wJUs0Eih7uQCEkkbuULRl7/PQW1krqa2CKHF6amhCFokKdQUShSVkilQAyHF3bMhzwvJwWkJqptC5VKaVGplM4WpIDm3hAPvyjc1cHVnNbkFWBxYAJJw80AAOSShVgOMeJ6woP8AaosbTMODY2NEmx5GPoElrm0eB60aWM3FYtcpahLXPlKF2egAJV8CR6wpNI7eAhKbaXb5/o9K0BpM4aSUqkrLz56ibppBnqAJsbEkfQGF6T0vJngpmSjauUN8C6yhNQdNvE4URZiRU1sphtLTloJVi5lVYTSqaEiks5NXqS+QpyLxExOnJ4WsJxMwpCiASq5D2drXAEZvMqs7I/hcnN81f3/Y9H1XnS1GcUBYLiqspvdYBASABYfThF/HmGqWtUxGICZ81S5czdJUXoPBT8nLH1fhHp8XCakrR53G8NPBkqXj0CCCCKOQRKy9z8zBBKy9z8zzggABmfQfWFwgeI+g+sLgAqsVgZ6lEpxFKSTZuBAbtf5xHGjsXvD8U1900uWY8Ojj92L2CCjRZZJVy9EU39mTypZOIJBStKMwUVeEuM2DQ/Kwk4UPOdioqt4gRujoxc+/SLKCCgeST/go16OxQKWxL3u44MPqG93hMzROIKSkYpnJfdYMWt0/VfrF9BBQ96Xl6IqMVo6epZKcRSlrJpek2uD37w0NF4kAtirkk+G1+nqXi8ggoSyyXLl6Iqk4GeAofiHJKSCU+EB6h7uO0cw2AxCVJKsTUkZgpudxv9297dYtoIKDcfl6IpUaJmsHnVLE1Mwm7EJS1Fjk94VM0XNbcnUkKWQWey2t1Ygno/SLiCCg3ZFIdG4m3/VXGZbMWPhyBs3/ADC14HEUgDEX2gNRAsgJIZuO9TFxBBQbsvL0RTKwOJoSkYjeqdS2yTSwDcd6/vAnR+Jt/wBTwu6eLjL2B9feLmCCg3ZeXojF634qdKwycNWJkyYDtFlSUbj5MSPFl6Ax5rN0BMJUXRvKSr9pLtTw8Ue06V0BJxKgqaFEgUhlEWz+sQv7l4Xyr/fMc84ZHK1Xz7HTh/EcuKOmMI9b8f8AhhdETTJSoKlIUSXCtrLdPhy3un/EPyMaUkPLCkgI3TOlBO6lSTxyNQN3Lj0bZ/3LwvlX++YP7l4Xyr/fMJLMulfPsEvxHJJtuEef1/cw2k5pmykoEtKSGvtZe8Ehr739dI3WpWklTZFMxtpKZJIUlVSf0qNJN7EX5PHP7l4Xyr/fMWGiNCSsNXsgoVtU6ifC7f7jFQWXVcq+fYzy8ZPLDbcUld8rv3ZZQQQRucwiVl7n5mCCVl7n5mCAAAufQfWCg+Y/w/aAeI+g+sQtMYhSEppWEkqADgXfqbADMnpEylpVscVbom0HzH+H7QUHzH+H7RQytJzSVb6WExILpFgVqS3SyQb3iy0NPUuWVKUF7xAIADgNmBk5ctmxERDLGTpFyxOKtkyg+Y/D7QUHzH+H7QuCNTMRQfMfh9oKD5j8Pt7RTax45cteHTLmpQVzKaVAb4s5Kj4UhL5XJKQDzy+F1qxBSFKmgioEilKVKqCCZaTQRu1GxY9YlySZ14uDyZI6o18+x6DQfMfh9oKD5j/D9oz+qWlZs9U8TFBVJDWApcrBTblSM73jRw07MMuN45uMuoig+Y/D7QUHzH+H7QqOwzMRQfMfh9oKD5j8PtFRrdj1SMOVomCWqoBLgEqJsECqwJLOTkAT1jM6S1mxUuaqWZkvdWkOlApU8uUqgO5L7Q3BcsGaEbY8Epq18+Wb2g+Y/wAP2goPmP8AD9ozepmmJuIM7aqCqSCGAFLqmAotyCBne8aeGRODhLSxFB8x/h+0FB8x/h+0LggIEUHzH+H7QUHzH4faFwQAIoPmP8P2gKD5j/D9oXBAAig+Y/w/aCg+Y/D7RG0rjtjLKyAbtcsPcsflm0Q1axyRmFj/AOr+9jlb+mLBccc5K0i1oPmPw+0dCepPb6CKdOsspwCFgklrDm172OX84uoBShKPVCJWXufmYIJWXufmYICQT4j6D6wTCkB1M3Vm+MA8R9B9YqdZirZinLjYEFmZ3HqfaInLTFsqEdUkidKxSFFQ3Re3+br6vaH1rSgXISO3/MZbFIWAhiXcPYG4Kr3GYofvEvTm0eSA+SeAO8bE3FjcD3jCOd6W2jeWFakky6w2LSviAXIZ8/va8SIyhSsTZdL9LAtYGxazu0auNMORzXPwM82NQfIaxC0JDrKQHsVMA56njEXCY2VMsKAaiwdJJI/UADyvFBr8mYdiEk0FbKFKVB86t4FikAke8UKJU9OIw5SVOb+BJKSUJJAJBIeopLQ5TamlXI6sPCKePVqSbv2PQMXjZcoFymrxU1JSpT8WJHfpD8jEJX4FJU2bEFuLFowOk5U1ePWFE0sWJSnw1gBLs9O+lWfEQ5qsmeFYsBSxuWISgGt2CvDdQpWA7+EwKb1tVyCXBpY9WpXSfqbFelZQUE1oILuqtLJbgb/00TEKBAIIINwRcEcwY8qw0macOpTkO6gKEgFwsmzMQaUvb9Ub3VCv8LL2ju1nADBgwAAAYXA9IMc3JuxcTwkcUbUr50WuIpCSV00i5KmpDcS9hFVI07hlzJiKpQ2ZSQquWQstmkAkuk7uWcRP/wCgCacIRKe6mUAlKgpJChSoKBBBUUD1aPO1aPmCghRLqQDuJsN5lBwQCEocFouTafIOG4eGSDlJ/T2PUpWmpKUrUpUuWxNipKa+RdTBz/zCZesUpUkTEqQVEA7PaJJB4glLgNHnWnMNOeW5UXlqUp0pNJEpKlMWdLkqBvwhWisDMTiaCo0UkFQQkOErCWJZ2ulTPmRGOuejzo2/KYtGq/4PRMbrHIl0fmINSgkjaISUA5rUFEFhbrcQ8vTMqtKQtBSXdQVYEZDkePGzR5anR01cyY6lAhYvQl1F6XJADl6g58ph7AYaccKo7wsSAEIAuJpIppZlUS3519YqU5+HkKXB4lFNS+p6PK1ikKmrl7WWyQCF7WWUqJzAAU7iz24wuVpyVvlcxCACwKlgVDnvMxzt0jyWbgZglV3NgSmhJAAShWTMwC1EWtT2tdO4Sc8kVLJLkulBIUCAVZWUSpILcxBqnaHPg8VpKXX9j0bRWnJU+WFhaEliVIMxClIbOqkkcQfcRJ/tCV/jS/30/ePNdWMJNl42UlJJS1yEJukzFJUlyCaTQpTPmOkaszsQlawJ2GUCstWpNSU1GzBrh6fYRrFto5+IwQhkai+Q4vGTUVFM+TMClLNJWklKXNATvXsU9A3uT8fiHBM3DDgWmJZnF2e5z7w1Ix08qV+bhSkF1F3ZLJum903zvct6W2j0zFTFrUZZlXEuhiCHDEnmwI7w6JckuqRWJxU0hIXMwqgC5qWklwSQ12f4CzRoMHjJc5NcpaVpch0lw4zEO7Mch2hMiQlAZCQkOSyQAHOZYQGU5xkulHZWXufmYIJWXufmYIDIB4j6D6wzjsOJiaSqnr7EfWHh4j6D6wxpHD7RFLAuQ78A+8R1Zx7wpdBx6ncVhAsAOzF/gR9Y7isKFlJJIpL+rKSr/wBfjDWJwyqFBKiSVAjIMAQ4DNwBiFIws9Obqug+PykFWZ4gERnJ8+hcVy6llOwoUtKnanhziRFJ+BnH9RF3evIOkgN0ZR92i0wSVBCQvxNe7/GKi7fShSVLqMaVwCZwQFKpZTjK5KVJa/8Aq+EGI0YlUyXMBpouwAY+sQ9Y9GKn7OgXSrNwyXKTUx4inMX7waS0dNMkoRMWtRmVOSEkAklgRTzHH7RRrHpH+rv9iX/ZiduZxLkpKaSA19nf/wDMd4MBowSlzVBRO0zDBhvTFW/8hHsIp8FgsVLO8FL30q/ag2BmON48a09ukMSND4sBG+oKSASdqSFFKU0hnyCkkHnU94X2L0XcXNUXOH0GhEgyaiXDVECoMkJ+nxMTsFh9mhKAXCQz84To2WpMmUld1pQkKu9wADfjd7xJikjnnOTtN3zI2kcKJssoUaQ6S/8ApUFcfSK+foGWuXLlhTbNgVJCalUpKd72U8P6w4Ez8PMlgBSiN0EsKhcHvFPonQE1Eyaoq2QJF0FJMxp06ZUXBbdmoTfiDmAIC4fpvVRd47RSZsyXMV+hxSwKVBViC/CEytEITiDPBIJSU0gAJ3qHPq8sdzFFpnRGLXOnKlqISrwfmlI8MoBg9mKV8Bnxcw5iMBilk7qkjaBZG2F0BMtKpYY2ehfTe9YBqPJf1eBcYXQyEKmKO8ZhfeA3TXMXb3mfwiE4TQqZeHMgKJBDVEB7AD/1+MVugdF4qVNSqasqQUmoGYVMoJQkM+YN/dL/AKo00BE20+tlNidXpa5AkuQwIrAFRdJTc+hHYRJ0hopM5cpSiRs8gwZW/LVf/wAQHuYsIICdcu5XI0SgTxOSaTSE0gAJtWX9SZhiiRggozR+CNe+RMUV0rJVa2fhVlyBGRjXQQDWRozegcEhRW+EVJGzCXWVFSqianNg9hcXd+cX2FwyZaQhApSMg5OZc59TD0EApScmEEEEBIiVl7n5mCCVl7n5mCAABufQfWCvoYE+I+g+sIxs6iWtYD0pKm5sCYAF19DAV9DGURrTNlyguaiXMdlChYQQCgKIKXUag7DJxe0TcPrLWqcBJ/ZomLG/49kWZqd1/eMlmgyNyJfV9DBX0MZb++oL0ySq7DfzJLDJJNxUbPl1iZjNZqBJVsSRMQFl1MUupKWZi53+mUG9DrYbkS9r6GCvoYzSNbvATIIClEPtB4QsIqFrmo5FsjeGJOuCiokyhQaaRVvB9o5Kmv8As8ms+Zg34dw3Imsr6GCvoYzg1sNK17A0pSC+0HiUEEJZnbf8QfLKHp2shTJlzdid9RSoFdIRSSLqKeLWcDq0Pdh3HriXtfQwV9DGYxGtKySmXKSFVBLqU4babPIAeudn4wzg9a5paqWlRXSEpBoDqWtIdRdgyeULehdC3Imtr6GCvoYy87WxSFKBklRqDJBukUJUpyAoKO96dYMRrap1BEkOFMCpdiywguALZjiYN6HcNyJqK+hgr6GM5pLWVcidOSZaVpQUhIBpPgK1EqY8BYNCZmuABU0kkBqTWxUXlgght0fmi98jBvQ8WG5E0tfQwV9DGXVrHNTJkTClBrM2sXFpVTBObOE539IUvW+ksrDkblX7QO5QVpHhyKQL8CcoN6HcNyJpq+hgr6GKHR+spmqUkyaWQtT11PRTbwjOoQzorTU6bInKJlBaAhQUQQgJWkKU4cvSHbnaHuxDWjSV9DBX0MZjFaxTpUnDzFS0krStS03SSEh0kG9JIYtfNoWdbd5YEgmlVCCVMFGoIuad25ezwt6AbkTSV9DBX0MZmdrStG0KpCWSEMNoAXWlSiCoAhXhIFI/kTdbiASMOSKglJrzJTWQwSSCB0OcG9DuG5E01fQx0K6GKDAabXMxQligoUkmkBVctkpIrUbOaiGFsrxoYuMlLoUmmIlZe5+ZgglZe5+ZgihgnxH0H1jq0AgghwQxHMHhHBmfQfWFEwAVH92cNTTsrX/Wt7gBqqnZgA2Vok4fQ8lClKTLYqCgd5RcLLqDEtcxNlrCg6SCOYLjvHQYlQivAnSuxVJ1bwwBSJTAtktb7t0kGpwQ+YvC5+gZKzLdJaWmlKQohLAgh2uWKRxizhKVA5EHjbkcjBtx7BpXYqsRonCy0oK0pQmWd0qWoAFSqmJKt513YvANWcMxGysSD45nCpm3rDeVYc4m6QwYmpCSSAFpVZwTSXZwQR6xVHV6okjEK8RVbhUQrN/Ewariks0Jwj2RrHHja5uvsSJegcKpymWCG2ZZaiBSySM7KFABOe7nD0zQUhUtMsy9xJJAqUC6nqdQLqdy7m8RhoBpctAmlNClqcJZ6ySQA9mdnvDKdXCA23IsADSXBCithveHPd6QaI9h7WL/AC9iUNB4YLO4Aompq18FVBk1MBUHYWjh1fwvg2d2sK11MlRU43nDKUbjm0R1asggPMKmc3GdQUM3sWWwIyYQuZoRS5csGcakpZRAqClkpUpTOP1AsDzg0R7BtYv8vYenav4Wk1SgEi531AABNPOyaQxGRa8d/sDDKc7N67uFrDuoLcMq28AbR2foraLnL2jpmy1S2YMHCQ7vvNSf3jEUauAlZ2qmNTBrJerrciqn0SkcINEeyEsWKub9iTpHRWGUVqmpDkVrJWpNkCmokKDJCSQeF7wjEaFwgK60JSVJqU61JZKSklQD7oBShyGyEQ8RquChSTPUEkF3G6AUhJLPwar1hc7VioqJnHer/RlWEgtf/Lfm5gcF2RaxYPGXsWB0HIKEI2bpTVSK122j1Xdy9Rz9oaVobCrddAUAkyyQtTMkFBBYs4AUl8wxvCE6DaWtG1JK5lYcE5XYire9myHKGDqxm05QBWVnd4qUVHjyVT1EGhdiVixeMvYnYDRmHB2kpIL1JcLUoFyKhckZpHaGxq3hqCjZmk5jaTL5WJqdhSGHD3MQxqtn+cpjwb/5NoRmzHI/0IRJ1fUlZK5zBJSpNzUoIKiVKuGO+kPdgGvBpXYrZw86l7FpP0LJWlKFoKkoCgl5iyQF+Leqc+5twhB1fw7qOzuq53lBi4LpvulwC4bKLRoSlQORf0v1+REPRHsc+lFWvVzDENsrAAWWsWSCBkrkoh+LwtWgMOUFGz3SqrxrdwmlwanG7aLIQVDN84NEewaV2GcNhES3oDOXIckWAAYE2DAWFofggihiJWXufmYIJWXufmYIBiVLCaicgHPoH4RDOm5ILVF3bwnPlb37ROGZ9B9Y6EjkIB8jOy52GcFKpnhKeQ3gz5XUxF+kIbDKJSJkz9SlMAGpBJV4XyDMOBjS0jkI7SOUMrWUCBh/AFzPzClLdQSLW5k353GTwyqZhTvAzAdx2DEBIAHC4ZnF8vSNGZYtYWytlnlyzPeO0jkIA1mcmTsKVuVzLkku7O+TEWDFrcEtxuspwyZd1rpCyMrhSwLWFyyAQffjGgKByEJlyUpDJSAOQAA5fIQBqKBKpASpTzVBRoJs96FE5AhqR8bZQS1YZJQuuZwUlRu5cpuGcuUnPpyAjRUjlHKRyEAazMrkyFUlK5jFQQEgAElkMx/SBUl3ucuEOIOGQsXWClTU8HSpnIAb9I9vSNFSOQgpHIQWGszgmYUAgLmBK0lLgZeEsLZlszyblChMw0wg1zAVG4GVRye2bln9OkaGkchCVSEkglKSRkWDi4OfqAfaCw1FDIw0gVJVMWolWxLuA6yoAAexD5ZvmYRtcMlThcy4KegdLOzZ5e56W0jQlMsAMAAMmaANZQAYeWxeYQQsEm43GqBs7/DdvkIaScKD+0m9LHobWyt8Y0oQBwHHhzz7x2kcoLDWZojDrWPzJpK18N1IqNQ4ZZB8+ME1OF4zJlzwHszBLAZWtmPbS0jlHKRyEAazOqnYZZMwrmXLqDkhJuTZrdW4J5O6kSsPShAXMAWpQBsHJpQxt0S39CNBSOQjtI5QBrM3MOHSXMxbGpJBS9VQIza1lf7XyhcwYZFSCtYyBtYUl7WYXB+LRfqlg5gHjlxzfveOhA5DN8uPOANZn8FiMPKZaVTCaclMSAS1y3Prwi3wekJc16C7dCPnEmgch2joEAm0xMrL3PzMEErL3PzMEIkB4j6D6wuElHr3/rnHNn1PcwALghGz6nuYNn1PcwALghGz6nuYNn1PcwALiNjJClNQsoIf0JIID8wCX9oe2fU9zBs+p7mACEvDT6Q04BQzNIY3PBrWYexjiMNPYvOBJZjSA178OVonbPqe5g2fU9zAOytl4LEBx+I5nwglzfiMg+Xpk0AwmJf9uOm6G7N/WVsxZbPqe5g2fU9zDHqIE7DzylKRNAId1NncFNgB/mFm+kIThcTZ56eu6P8AL06K79rLZ9T3MGz6nuYQaivxOEnqKqZ4SC7buQe3DMDjEjFyZqiKJgQLvuguLML8t4vzbrEjZ9T3MGz6nuYBWQEYbEfqnJIY2CGuXDg9N0+tXBmaXhcUxbEIHLcHL05xabPqe5g2fU9zDHqIUyTPrBEwU1h0sLI/Vchzb687WEI2fU9zBs+p7mEJsXBCNn1PcwbPqe5gELghGz6nuYNn1PcwALghGz6nuYDL6nuYACVl7n5mCFJDQQA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57400" y="685800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1371600" y="1628775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latin typeface="Arial" panose="020B0604020202020204" pitchFamily="34" charset="0"/>
              </a:rPr>
              <a:t>Thank You!</a:t>
            </a:r>
            <a:endParaRPr lang="en-US" altLang="en-US" sz="5400" dirty="0">
              <a:latin typeface="Arial" panose="020B0604020202020204" pitchFamily="34" charset="0"/>
            </a:endParaRP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64" y="2897936"/>
            <a:ext cx="2814497" cy="33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984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4800" y="305563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2014 Farm Bill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853768"/>
            <a:ext cx="84963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0900" indent="-34290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eaLnBrk="1" hangingPunct="1">
              <a:defRPr/>
            </a:pPr>
            <a:endParaRPr lang="en-US" altLang="en-US" sz="3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457200" lvl="1" indent="0" eaLnBrk="1" hangingPunct="1">
              <a:defRPr/>
            </a:pPr>
            <a:r>
              <a:rPr lang="en-US" altLang="en-US" sz="2000" b="1" dirty="0" smtClean="0"/>
              <a:t>International Harmonization of MRL’s and Registrations was added to IR-4 Project authorization to </a:t>
            </a:r>
            <a:r>
              <a:rPr lang="en-US" altLang="en-US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b="1" i="1" dirty="0" smtClean="0"/>
              <a:t>The </a:t>
            </a:r>
            <a:r>
              <a:rPr lang="en-US" sz="2000" b="1" i="1" dirty="0"/>
              <a:t>Agricultural Act of </a:t>
            </a:r>
            <a:r>
              <a:rPr lang="en-US" sz="2000" b="1" i="1" dirty="0" smtClean="0"/>
              <a:t>2014”.  </a:t>
            </a:r>
          </a:p>
          <a:p>
            <a:pPr marL="565150" lvl="2" indent="0" eaLnBrk="1" hangingPunct="1">
              <a:defRPr/>
            </a:pPr>
            <a:r>
              <a:rPr lang="en-US" altLang="en-US" sz="2000" b="1" dirty="0"/>
              <a:t>INTER-REGIONAL RESEARCH PROJECT NUMBER 4.—Subsection (e) of the Competitive, Special, and Facilities Research Grant Act (7 U.S.C. 450i(e)) is </a:t>
            </a:r>
            <a:r>
              <a:rPr lang="en-US" altLang="en-US" sz="2000" b="1" dirty="0" smtClean="0"/>
              <a:t>amended in </a:t>
            </a:r>
            <a:r>
              <a:rPr lang="en-US" altLang="en-US" sz="2000" b="1" dirty="0"/>
              <a:t>paragraph (4</a:t>
            </a:r>
            <a:r>
              <a:rPr lang="en-US" altLang="en-US" sz="2000" b="1" dirty="0" smtClean="0"/>
              <a:t>)</a:t>
            </a:r>
          </a:p>
          <a:p>
            <a:pPr marL="1314450" lvl="3" indent="0" eaLnBrk="1" hangingPunct="1">
              <a:defRPr/>
            </a:pPr>
            <a:r>
              <a:rPr lang="en-US" altLang="en-US" sz="2000" b="1" dirty="0" smtClean="0"/>
              <a:t>(</a:t>
            </a:r>
            <a:r>
              <a:rPr lang="en-US" altLang="en-US" sz="2000" b="1" dirty="0"/>
              <a:t>E) assist in removing trade barriers caused by residues of pesticides registered for minor agricultural use and for use on domestically grown specialty crops; </a:t>
            </a:r>
            <a:endParaRPr lang="en-US" altLang="en-US" sz="2000" b="1" dirty="0" smtClean="0"/>
          </a:p>
          <a:p>
            <a:pPr lvl="2" eaLnBrk="1" hangingPunct="1">
              <a:buFontTx/>
              <a:buChar char="•"/>
              <a:defRPr/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3471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663575"/>
          <a:ext cx="58975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5" imgW="5896798" imgH="3048426" progId="MSPhotoEd.3">
                  <p:embed/>
                </p:oleObj>
              </mc:Choice>
              <mc:Fallback>
                <p:oleObj name="Photo Editor Photo" r:id="rId5" imgW="5896798" imgH="3048426" progId="MSPhotoEd.3">
                  <p:embed/>
                  <p:pic>
                    <p:nvPicPr>
                      <p:cNvPr id="3072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63575"/>
                        <a:ext cx="5897563" cy="3048000"/>
                      </a:xfrm>
                      <a:prstGeom prst="rect">
                        <a:avLst/>
                      </a:prstGeom>
                      <a:solidFill>
                        <a:srgbClr val="A4D0EB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3400" y="192088"/>
            <a:ext cx="8610600" cy="91440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chemeClr val="bg1"/>
                </a:solidFill>
              </a:rPr>
              <a:t>IR-4’s Efforts in International Cooperation</a:t>
            </a:r>
            <a:endParaRPr lang="en-US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56688" name="Oval 16"/>
          <p:cNvSpPr>
            <a:spLocks noChangeArrowheads="1"/>
          </p:cNvSpPr>
          <p:nvPr/>
        </p:nvSpPr>
        <p:spPr bwMode="auto">
          <a:xfrm>
            <a:off x="6005512" y="1077912"/>
            <a:ext cx="2713038" cy="16525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en-GB" altLang="en-US" sz="1600" b="0" dirty="0" smtClean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GB" altLang="en-US" sz="16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 Brazil, Costa Rica, New Zealand MOUs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GB" altLang="en-US" sz="1600" b="0" dirty="0" smtClean="0">
              <a:solidFill>
                <a:srgbClr val="D1D1D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6679" name="Oval 7"/>
          <p:cNvSpPr>
            <a:spLocks noChangeArrowheads="1"/>
          </p:cNvSpPr>
          <p:nvPr/>
        </p:nvSpPr>
        <p:spPr bwMode="auto">
          <a:xfrm>
            <a:off x="2422525" y="709612"/>
            <a:ext cx="3046412" cy="15144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GB" altLang="en-US" sz="16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NAFTA Technical Working Group On Pesticides and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GB" altLang="en-US" sz="16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RCC</a:t>
            </a:r>
          </a:p>
        </p:txBody>
      </p:sp>
      <p:sp>
        <p:nvSpPr>
          <p:cNvPr id="18438" name="Oval 8"/>
          <p:cNvSpPr>
            <a:spLocks noChangeArrowheads="1"/>
          </p:cNvSpPr>
          <p:nvPr/>
        </p:nvSpPr>
        <p:spPr bwMode="auto">
          <a:xfrm>
            <a:off x="6203950" y="2433637"/>
            <a:ext cx="2514600" cy="1012825"/>
          </a:xfrm>
          <a:prstGeom prst="ellipse">
            <a:avLst/>
          </a:prstGeom>
          <a:solidFill>
            <a:srgbClr val="CCE0B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buClr>
                <a:srgbClr val="000000"/>
              </a:buClr>
              <a:buFont typeface="Wingdings" panose="05000000000000000000" pitchFamily="2" charset="2"/>
              <a:buNone/>
              <a:defRPr/>
            </a:pPr>
            <a:r>
              <a:rPr lang="en-GB" altLang="en-US" b="0" smtClean="0">
                <a:solidFill>
                  <a:srgbClr val="000000"/>
                </a:solidFill>
                <a:cs typeface="+mn-cs"/>
              </a:rPr>
              <a:t>OECD </a:t>
            </a:r>
          </a:p>
          <a:p>
            <a:pPr algn="ctr">
              <a:lnSpc>
                <a:spcPct val="85000"/>
              </a:lnSpc>
              <a:buClr>
                <a:srgbClr val="000000"/>
              </a:buClr>
              <a:buFont typeface="Wingdings" panose="05000000000000000000" pitchFamily="2" charset="2"/>
              <a:buNone/>
              <a:defRPr/>
            </a:pPr>
            <a:r>
              <a:rPr lang="en-GB" altLang="en-US" b="0" smtClean="0">
                <a:solidFill>
                  <a:srgbClr val="000000"/>
                </a:solidFill>
                <a:cs typeface="+mn-cs"/>
              </a:rPr>
              <a:t>Expert Groups</a:t>
            </a:r>
          </a:p>
          <a:p>
            <a:pPr algn="ctr">
              <a:lnSpc>
                <a:spcPct val="85000"/>
              </a:lnSpc>
              <a:buClr>
                <a:srgbClr val="000000"/>
              </a:buClr>
              <a:buFont typeface="Wingdings" panose="05000000000000000000" pitchFamily="2" charset="2"/>
              <a:buNone/>
              <a:defRPr/>
            </a:pPr>
            <a:r>
              <a:rPr lang="en-GB" altLang="en-US" b="0" smtClean="0">
                <a:solidFill>
                  <a:srgbClr val="000000"/>
                </a:solidFill>
                <a:cs typeface="+mn-cs"/>
              </a:rPr>
              <a:t>Guidelines</a:t>
            </a:r>
            <a:endParaRPr lang="en-GB" altLang="en-US" b="0" smtClean="0">
              <a:solidFill>
                <a:srgbClr val="D1D1D1"/>
              </a:solidFill>
              <a:cs typeface="+mn-cs"/>
            </a:endParaRPr>
          </a:p>
        </p:txBody>
      </p:sp>
      <p:sp>
        <p:nvSpPr>
          <p:cNvPr id="156681" name="Oval 9"/>
          <p:cNvSpPr>
            <a:spLocks noChangeArrowheads="1"/>
          </p:cNvSpPr>
          <p:nvPr/>
        </p:nvSpPr>
        <p:spPr bwMode="auto">
          <a:xfrm>
            <a:off x="6324600" y="3276600"/>
            <a:ext cx="2393950" cy="1308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en-GB" altLang="en-US" sz="1600" b="0" dirty="0" smtClean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GB" altLang="en-US" sz="16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China ICAMA Chair of CCPR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en-GB" altLang="en-US" sz="1600" b="0" dirty="0" smtClean="0">
              <a:solidFill>
                <a:srgbClr val="D1D1D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439737" y="2341562"/>
            <a:ext cx="2362200" cy="1330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BBE0E3"/>
              </a:buClr>
              <a:buFont typeface="Wingdings" pitchFamily="2" charset="2"/>
              <a:buNone/>
              <a:defRPr/>
            </a:pPr>
            <a:r>
              <a:rPr lang="en-GB" altLang="en-US" sz="16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Global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BBE0E3"/>
              </a:buClr>
              <a:buFont typeface="Wingdings" pitchFamily="2" charset="2"/>
              <a:buNone/>
              <a:defRPr/>
            </a:pPr>
            <a:r>
              <a:rPr lang="en-GB" altLang="en-US" sz="16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 Work-Shares &amp; Joint Reviews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GB" altLang="en-US" sz="1600" b="0" dirty="0" smtClean="0">
              <a:solidFill>
                <a:srgbClr val="D1D1D1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30729" name="Group 13"/>
          <p:cNvGrpSpPr>
            <a:grpSpLocks/>
          </p:cNvGrpSpPr>
          <p:nvPr/>
        </p:nvGrpSpPr>
        <p:grpSpPr bwMode="auto">
          <a:xfrm>
            <a:off x="4535487" y="847725"/>
            <a:ext cx="2362200" cy="1295400"/>
            <a:chOff x="192" y="2640"/>
            <a:chExt cx="1440" cy="768"/>
          </a:xfrm>
        </p:grpSpPr>
        <p:sp>
          <p:nvSpPr>
            <p:cNvPr id="18463" name="Oval 11"/>
            <p:cNvSpPr>
              <a:spLocks noChangeArrowheads="1"/>
            </p:cNvSpPr>
            <p:nvPr/>
          </p:nvSpPr>
          <p:spPr bwMode="auto">
            <a:xfrm>
              <a:off x="384" y="2640"/>
              <a:ext cx="1008" cy="768"/>
            </a:xfrm>
            <a:prstGeom prst="ellipse">
              <a:avLst/>
            </a:prstGeom>
            <a:solidFill>
              <a:srgbClr val="CCE0B2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ü"/>
                <a:defRPr/>
              </a:pPr>
              <a:endParaRPr lang="en-US" altLang="en-US" b="0" smtClean="0">
                <a:solidFill>
                  <a:srgbClr val="D1D1D1"/>
                </a:solidFill>
                <a:cs typeface="+mn-cs"/>
              </a:endParaRPr>
            </a:p>
          </p:txBody>
        </p:sp>
        <p:sp>
          <p:nvSpPr>
            <p:cNvPr id="18464" name="Rectangle 12"/>
            <p:cNvSpPr>
              <a:spLocks noChangeArrowheads="1"/>
            </p:cNvSpPr>
            <p:nvPr/>
          </p:nvSpPr>
          <p:spPr bwMode="auto">
            <a:xfrm>
              <a:off x="192" y="2832"/>
              <a:ext cx="144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  <a:defRPr/>
              </a:pPr>
              <a:r>
                <a:rPr lang="en-GB" altLang="en-US" b="0" smtClean="0">
                  <a:solidFill>
                    <a:srgbClr val="000000"/>
                  </a:solidFill>
                  <a:cs typeface="+mn-cs"/>
                </a:rPr>
                <a:t>PMRA</a:t>
              </a:r>
            </a:p>
            <a:p>
              <a:pPr algn="ctr" eaLnBrk="1" hangingPunct="1">
                <a:buFont typeface="Wingdings" panose="05000000000000000000" pitchFamily="2" charset="2"/>
                <a:buNone/>
                <a:defRPr/>
              </a:pPr>
              <a:r>
                <a:rPr lang="en-GB" altLang="en-US" b="0" smtClean="0">
                  <a:solidFill>
                    <a:srgbClr val="000000"/>
                  </a:solidFill>
                  <a:cs typeface="+mn-cs"/>
                </a:rPr>
                <a:t>Canada</a:t>
              </a:r>
            </a:p>
          </p:txBody>
        </p:sp>
      </p:grpSp>
      <p:sp>
        <p:nvSpPr>
          <p:cNvPr id="156686" name="Oval 14"/>
          <p:cNvSpPr>
            <a:spLocks noChangeArrowheads="1"/>
          </p:cNvSpPr>
          <p:nvPr/>
        </p:nvSpPr>
        <p:spPr bwMode="auto">
          <a:xfrm>
            <a:off x="1438275" y="4383087"/>
            <a:ext cx="2057400" cy="1168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GB" altLang="en-US" sz="1600" b="0" dirty="0" smtClean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GB" altLang="en-US" sz="16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Codex/JMPR work</a:t>
            </a:r>
          </a:p>
        </p:txBody>
      </p:sp>
      <p:sp>
        <p:nvSpPr>
          <p:cNvPr id="18443" name="Oval 15"/>
          <p:cNvSpPr>
            <a:spLocks noChangeArrowheads="1"/>
          </p:cNvSpPr>
          <p:nvPr/>
        </p:nvSpPr>
        <p:spPr bwMode="auto">
          <a:xfrm>
            <a:off x="1428750" y="1319212"/>
            <a:ext cx="1525587" cy="1169988"/>
          </a:xfrm>
          <a:prstGeom prst="ellipse">
            <a:avLst/>
          </a:prstGeom>
          <a:solidFill>
            <a:srgbClr val="CCE0B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GB" altLang="en-US" b="0" smtClean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en-US" b="0" smtClean="0">
                <a:solidFill>
                  <a:srgbClr val="000000"/>
                </a:solidFill>
                <a:cs typeface="+mn-cs"/>
              </a:rPr>
              <a:t>EPA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GB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44" name="Oval 18"/>
          <p:cNvSpPr>
            <a:spLocks noChangeArrowheads="1"/>
          </p:cNvSpPr>
          <p:nvPr/>
        </p:nvSpPr>
        <p:spPr bwMode="auto">
          <a:xfrm>
            <a:off x="2968625" y="4792662"/>
            <a:ext cx="2286000" cy="1138238"/>
          </a:xfrm>
          <a:prstGeom prst="ellipse">
            <a:avLst/>
          </a:prstGeom>
          <a:solidFill>
            <a:srgbClr val="CCE0B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en-US" b="0" smtClean="0">
                <a:solidFill>
                  <a:srgbClr val="000000"/>
                </a:solidFill>
                <a:cs typeface="+mn-cs"/>
              </a:rPr>
              <a:t>ASEAN Harmonization of MRLs</a:t>
            </a:r>
          </a:p>
        </p:txBody>
      </p:sp>
      <p:pic>
        <p:nvPicPr>
          <p:cNvPr id="30733" name="Picture 20" descr="600px-Glo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52" y="2409014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WordArt 23"/>
          <p:cNvSpPr>
            <a:spLocks noChangeArrowheads="1" noChangeShapeType="1" noTextEdit="1"/>
          </p:cNvSpPr>
          <p:nvPr/>
        </p:nvSpPr>
        <p:spPr bwMode="auto">
          <a:xfrm>
            <a:off x="3640137" y="3103562"/>
            <a:ext cx="18288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MRL</a:t>
            </a:r>
          </a:p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Harmonization</a:t>
            </a:r>
          </a:p>
        </p:txBody>
      </p:sp>
      <p:sp>
        <p:nvSpPr>
          <p:cNvPr id="18447" name="Line 24"/>
          <p:cNvSpPr>
            <a:spLocks noChangeShapeType="1"/>
          </p:cNvSpPr>
          <p:nvPr/>
        </p:nvSpPr>
        <p:spPr bwMode="auto">
          <a:xfrm>
            <a:off x="2801937" y="3027362"/>
            <a:ext cx="1295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48" name="Line 25"/>
          <p:cNvSpPr>
            <a:spLocks noChangeShapeType="1"/>
          </p:cNvSpPr>
          <p:nvPr/>
        </p:nvSpPr>
        <p:spPr bwMode="auto">
          <a:xfrm flipV="1">
            <a:off x="2801937" y="3332162"/>
            <a:ext cx="1447800" cy="1219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49" name="Line 26"/>
          <p:cNvSpPr>
            <a:spLocks noChangeShapeType="1"/>
          </p:cNvSpPr>
          <p:nvPr/>
        </p:nvSpPr>
        <p:spPr bwMode="auto">
          <a:xfrm flipV="1">
            <a:off x="4192587" y="3592512"/>
            <a:ext cx="514350" cy="137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50" name="Line 27"/>
          <p:cNvSpPr>
            <a:spLocks noChangeShapeType="1"/>
          </p:cNvSpPr>
          <p:nvPr/>
        </p:nvSpPr>
        <p:spPr bwMode="auto">
          <a:xfrm flipH="1" flipV="1">
            <a:off x="4630737" y="3484562"/>
            <a:ext cx="922338" cy="14493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51" name="Line 29"/>
          <p:cNvSpPr>
            <a:spLocks noChangeShapeType="1"/>
          </p:cNvSpPr>
          <p:nvPr/>
        </p:nvSpPr>
        <p:spPr bwMode="auto">
          <a:xfrm flipH="1" flipV="1">
            <a:off x="4859337" y="3484562"/>
            <a:ext cx="1752600" cy="8985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52" name="Line 30"/>
          <p:cNvSpPr>
            <a:spLocks noChangeShapeType="1"/>
          </p:cNvSpPr>
          <p:nvPr/>
        </p:nvSpPr>
        <p:spPr bwMode="auto">
          <a:xfrm>
            <a:off x="3030537" y="2265362"/>
            <a:ext cx="9906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53" name="Line 31"/>
          <p:cNvSpPr>
            <a:spLocks noChangeShapeType="1"/>
          </p:cNvSpPr>
          <p:nvPr/>
        </p:nvSpPr>
        <p:spPr bwMode="auto">
          <a:xfrm>
            <a:off x="4021137" y="2112962"/>
            <a:ext cx="1524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54" name="Line 32"/>
          <p:cNvSpPr>
            <a:spLocks noChangeShapeType="1"/>
          </p:cNvSpPr>
          <p:nvPr/>
        </p:nvSpPr>
        <p:spPr bwMode="auto">
          <a:xfrm flipH="1">
            <a:off x="4859337" y="2112962"/>
            <a:ext cx="5334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55" name="Line 33"/>
          <p:cNvSpPr>
            <a:spLocks noChangeShapeType="1"/>
          </p:cNvSpPr>
          <p:nvPr/>
        </p:nvSpPr>
        <p:spPr bwMode="auto">
          <a:xfrm flipH="1">
            <a:off x="5011737" y="2417762"/>
            <a:ext cx="993775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56" name="Line 34"/>
          <p:cNvSpPr>
            <a:spLocks noChangeShapeType="1"/>
          </p:cNvSpPr>
          <p:nvPr/>
        </p:nvSpPr>
        <p:spPr bwMode="auto">
          <a:xfrm flipH="1" flipV="1">
            <a:off x="5087937" y="3103562"/>
            <a:ext cx="1435100" cy="601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57" name="Oval 17"/>
          <p:cNvSpPr>
            <a:spLocks noChangeArrowheads="1"/>
          </p:cNvSpPr>
          <p:nvPr/>
        </p:nvSpPr>
        <p:spPr bwMode="auto">
          <a:xfrm>
            <a:off x="6005512" y="4279900"/>
            <a:ext cx="2743200" cy="1308100"/>
          </a:xfrm>
          <a:prstGeom prst="ellipse">
            <a:avLst/>
          </a:prstGeom>
          <a:solidFill>
            <a:srgbClr val="CCE0B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buClr>
                <a:srgbClr val="BBE0E3"/>
              </a:buClr>
              <a:buFont typeface="Wingdings" panose="05000000000000000000" pitchFamily="2" charset="2"/>
              <a:buNone/>
              <a:defRPr/>
            </a:pPr>
            <a:r>
              <a:rPr lang="en-GB" altLang="en-US" b="0" smtClean="0">
                <a:solidFill>
                  <a:srgbClr val="000000"/>
                </a:solidFill>
                <a:cs typeface="+mn-cs"/>
              </a:rPr>
              <a:t>EU – EFSA</a:t>
            </a:r>
          </a:p>
          <a:p>
            <a:pPr algn="ctr">
              <a:lnSpc>
                <a:spcPct val="85000"/>
              </a:lnSpc>
              <a:buClr>
                <a:srgbClr val="BBE0E3"/>
              </a:buClr>
              <a:buFont typeface="Arial" panose="020B0604020202020204" pitchFamily="34" charset="0"/>
              <a:buNone/>
              <a:defRPr/>
            </a:pPr>
            <a:r>
              <a:rPr lang="en-GB" altLang="en-US" b="0" smtClean="0">
                <a:solidFill>
                  <a:srgbClr val="000000"/>
                </a:solidFill>
                <a:cs typeface="+mn-cs"/>
              </a:rPr>
              <a:t>Regulation </a:t>
            </a:r>
          </a:p>
          <a:p>
            <a:pPr algn="ctr">
              <a:lnSpc>
                <a:spcPct val="85000"/>
              </a:lnSpc>
              <a:buClr>
                <a:srgbClr val="BBE0E3"/>
              </a:buClr>
              <a:buFont typeface="Arial" panose="020B0604020202020204" pitchFamily="34" charset="0"/>
              <a:buNone/>
              <a:defRPr/>
            </a:pPr>
            <a:endParaRPr lang="en-GB" altLang="en-US" b="0" smtClean="0">
              <a:solidFill>
                <a:srgbClr val="000000"/>
              </a:solidFill>
              <a:cs typeface="+mn-cs"/>
            </a:endParaRPr>
          </a:p>
          <a:p>
            <a:pPr algn="ctr">
              <a:lnSpc>
                <a:spcPct val="85000"/>
              </a:lnSpc>
              <a:buClr>
                <a:srgbClr val="BBE0E3"/>
              </a:buClr>
              <a:buFont typeface="Arial" panose="020B0604020202020204" pitchFamily="34" charset="0"/>
              <a:buNone/>
              <a:defRPr/>
            </a:pPr>
            <a:r>
              <a:rPr lang="en-GB" altLang="en-US" b="0" smtClean="0">
                <a:solidFill>
                  <a:srgbClr val="000000"/>
                </a:solidFill>
                <a:cs typeface="+mn-cs"/>
              </a:rPr>
              <a:t>(EC)396/2005</a:t>
            </a:r>
          </a:p>
        </p:txBody>
      </p:sp>
      <p:grpSp>
        <p:nvGrpSpPr>
          <p:cNvPr id="30746" name="Group 13"/>
          <p:cNvGrpSpPr>
            <a:grpSpLocks/>
          </p:cNvGrpSpPr>
          <p:nvPr/>
        </p:nvGrpSpPr>
        <p:grpSpPr bwMode="auto">
          <a:xfrm>
            <a:off x="257175" y="3671887"/>
            <a:ext cx="2362200" cy="1295400"/>
            <a:chOff x="137" y="2640"/>
            <a:chExt cx="1440" cy="768"/>
          </a:xfrm>
        </p:grpSpPr>
        <p:sp>
          <p:nvSpPr>
            <p:cNvPr id="18461" name="Oval 11"/>
            <p:cNvSpPr>
              <a:spLocks noChangeArrowheads="1"/>
            </p:cNvSpPr>
            <p:nvPr/>
          </p:nvSpPr>
          <p:spPr bwMode="auto">
            <a:xfrm>
              <a:off x="384" y="2640"/>
              <a:ext cx="1008" cy="768"/>
            </a:xfrm>
            <a:prstGeom prst="ellipse">
              <a:avLst/>
            </a:prstGeom>
            <a:solidFill>
              <a:srgbClr val="CCE0B2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ü"/>
                <a:defRPr/>
              </a:pPr>
              <a:endParaRPr lang="en-US" altLang="en-US" b="0" smtClean="0">
                <a:solidFill>
                  <a:srgbClr val="D1D1D1"/>
                </a:solidFill>
                <a:cs typeface="+mn-cs"/>
              </a:endParaRPr>
            </a:p>
          </p:txBody>
        </p:sp>
        <p:sp>
          <p:nvSpPr>
            <p:cNvPr id="18462" name="Rectangle 12"/>
            <p:cNvSpPr>
              <a:spLocks noChangeArrowheads="1"/>
            </p:cNvSpPr>
            <p:nvPr/>
          </p:nvSpPr>
          <p:spPr bwMode="auto">
            <a:xfrm>
              <a:off x="137" y="2746"/>
              <a:ext cx="144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  <a:defRPr/>
              </a:pPr>
              <a:r>
                <a:rPr lang="en-GB" altLang="en-US" b="0" dirty="0" smtClean="0">
                  <a:solidFill>
                    <a:srgbClr val="000000"/>
                  </a:solidFill>
                  <a:cs typeface="+mn-cs"/>
                </a:rPr>
                <a:t>PMC</a:t>
              </a:r>
            </a:p>
            <a:p>
              <a:pPr algn="ctr" eaLnBrk="1" hangingPunct="1">
                <a:buFont typeface="Wingdings" panose="05000000000000000000" pitchFamily="2" charset="2"/>
                <a:buNone/>
                <a:defRPr/>
              </a:pPr>
              <a:r>
                <a:rPr lang="en-GB" altLang="en-US" b="0" dirty="0" smtClean="0">
                  <a:solidFill>
                    <a:srgbClr val="000000"/>
                  </a:solidFill>
                  <a:cs typeface="+mn-cs"/>
                </a:rPr>
                <a:t>Canada Minor </a:t>
              </a:r>
            </a:p>
            <a:p>
              <a:pPr algn="ctr" eaLnBrk="1" hangingPunct="1">
                <a:buFont typeface="Wingdings" panose="05000000000000000000" pitchFamily="2" charset="2"/>
                <a:buNone/>
                <a:defRPr/>
              </a:pPr>
              <a:r>
                <a:rPr lang="en-GB" altLang="en-US" b="0" dirty="0" smtClean="0">
                  <a:solidFill>
                    <a:srgbClr val="000000"/>
                  </a:solidFill>
                  <a:cs typeface="+mn-cs"/>
                </a:rPr>
                <a:t>Use program</a:t>
              </a:r>
            </a:p>
          </p:txBody>
        </p:sp>
      </p:grpSp>
      <p:sp>
        <p:nvSpPr>
          <p:cNvPr id="18459" name="Line 25"/>
          <p:cNvSpPr>
            <a:spLocks noChangeShapeType="1"/>
          </p:cNvSpPr>
          <p:nvPr/>
        </p:nvSpPr>
        <p:spPr bwMode="auto">
          <a:xfrm flipV="1">
            <a:off x="2324100" y="3179762"/>
            <a:ext cx="1697037" cy="1050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1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4832350" y="4686300"/>
            <a:ext cx="1958975" cy="1358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endParaRPr lang="en-GB" altLang="en-US" sz="1600" b="0" dirty="0" smtClean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GB" altLang="en-US" sz="1600" b="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Crop Life International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GB" altLang="en-US" sz="1600" b="0" dirty="0" smtClean="0">
              <a:solidFill>
                <a:srgbClr val="D1D1D1"/>
              </a:solidFill>
              <a:latin typeface="Arial" pitchFamily="34" charset="0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03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905000" y="1143000"/>
            <a:ext cx="7239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 dirty="0" smtClean="0"/>
              <a:t>Codex/JMPR</a:t>
            </a:r>
          </a:p>
          <a:p>
            <a:pPr lvl="1"/>
            <a:r>
              <a:rPr lang="en-US" altLang="en-US" sz="2000" b="1" dirty="0" smtClean="0"/>
              <a:t>Work with commodity groups and EPA to add uses (chemicals) to JMPR work plan</a:t>
            </a:r>
          </a:p>
          <a:p>
            <a:pPr lvl="1"/>
            <a:r>
              <a:rPr lang="en-US" altLang="en-US" sz="2000" b="1" dirty="0" smtClean="0"/>
              <a:t>Review JMPR work plan and dovetail IR-4 data with chemicals scheduled for review</a:t>
            </a:r>
          </a:p>
          <a:p>
            <a:pPr lvl="1"/>
            <a:r>
              <a:rPr lang="en-US" altLang="en-US" sz="2000" b="1" dirty="0" smtClean="0"/>
              <a:t>Work with EPA and Registrants to submit data to JMPR</a:t>
            </a:r>
          </a:p>
          <a:p>
            <a:pPr lvl="1"/>
            <a:r>
              <a:rPr lang="en-US" altLang="en-US" sz="2000" b="1" dirty="0" smtClean="0"/>
              <a:t>Nominate Chemicals for JMPR review</a:t>
            </a:r>
          </a:p>
          <a:p>
            <a:pPr lvl="1"/>
            <a:r>
              <a:rPr lang="en-US" altLang="en-US" sz="2000" b="1" dirty="0" smtClean="0"/>
              <a:t>Consider working with other countries to nominate chemicals or add commodities to JMPR </a:t>
            </a:r>
            <a:r>
              <a:rPr lang="en-US" altLang="en-US" sz="2000" b="1" dirty="0" err="1" smtClean="0"/>
              <a:t>workplan</a:t>
            </a:r>
            <a:endParaRPr lang="en-US" altLang="en-US" sz="2000" b="1" dirty="0" smtClean="0"/>
          </a:p>
          <a:p>
            <a:endParaRPr lang="en-US" altLang="en-US" sz="2600" b="1" dirty="0" smtClean="0"/>
          </a:p>
          <a:p>
            <a:endParaRPr lang="en-US" altLang="en-US" sz="2400" b="1" dirty="0" smtClean="0"/>
          </a:p>
        </p:txBody>
      </p:sp>
      <p:sp>
        <p:nvSpPr>
          <p:cNvPr id="3379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9600" y="228600"/>
            <a:ext cx="8534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b="1" dirty="0" smtClean="0">
                <a:solidFill>
                  <a:schemeClr val="bg1"/>
                </a:solidFill>
              </a:rPr>
              <a:t>International Use of IR-4 Data</a:t>
            </a:r>
          </a:p>
        </p:txBody>
      </p:sp>
    </p:spTree>
    <p:extLst>
      <p:ext uri="{BB962C8B-B14F-4D97-AF65-F5344CB8AC3E}">
        <p14:creationId xmlns:p14="http://schemas.microsoft.com/office/powerpoint/2010/main" val="38100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04800" y="152400"/>
            <a:ext cx="883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b="1" dirty="0" smtClean="0">
                <a:solidFill>
                  <a:schemeClr val="bg1"/>
                </a:solidFill>
              </a:rPr>
              <a:t>International Use of IR-4 Data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914400" y="13716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b="1" dirty="0" smtClean="0"/>
              <a:t>MRL Harmonization include:</a:t>
            </a:r>
          </a:p>
          <a:p>
            <a:pPr lvl="1"/>
            <a:r>
              <a:rPr lang="en-US" altLang="en-US" sz="2000" b="1" dirty="0" smtClean="0"/>
              <a:t>Hop for EU market</a:t>
            </a:r>
          </a:p>
          <a:p>
            <a:pPr lvl="1"/>
            <a:r>
              <a:rPr lang="en-US" altLang="en-US" sz="2000" b="1" dirty="0" smtClean="0"/>
              <a:t>Citrus and Berry for Asia market</a:t>
            </a:r>
          </a:p>
          <a:p>
            <a:pPr lvl="1"/>
            <a:r>
              <a:rPr lang="en-US" altLang="en-US" sz="2000" b="1" dirty="0" smtClean="0"/>
              <a:t>Cranberries to the EU </a:t>
            </a:r>
            <a:r>
              <a:rPr lang="en-US" altLang="en-US" sz="2000" b="1" dirty="0" err="1" smtClean="0"/>
              <a:t>maket</a:t>
            </a:r>
            <a:endParaRPr lang="en-US" altLang="en-US" sz="2000" b="1" dirty="0" smtClean="0"/>
          </a:p>
          <a:p>
            <a:pPr lvl="1"/>
            <a:r>
              <a:rPr lang="en-US" altLang="en-US" sz="2000" b="1" dirty="0" smtClean="0"/>
              <a:t>IR-4 willing to share existing data as long as the use is registered in the US</a:t>
            </a:r>
          </a:p>
        </p:txBody>
      </p:sp>
    </p:spTree>
    <p:extLst>
      <p:ext uri="{BB962C8B-B14F-4D97-AF65-F5344CB8AC3E}">
        <p14:creationId xmlns:p14="http://schemas.microsoft.com/office/powerpoint/2010/main" val="19576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244623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+mn-cs"/>
              </a:rPr>
              <a:t>Global Residue Studies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7180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45720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45720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cs typeface="+mn-cs"/>
              </a:rPr>
              <a:t>Global Zoning Study w/Tomato </a:t>
            </a:r>
          </a:p>
          <a:p>
            <a:pPr lvl="2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cs typeface="+mn-cs"/>
              </a:rPr>
              <a:t>4 </a:t>
            </a:r>
            <a:r>
              <a:rPr lang="en-US" altLang="en-US" sz="2000" b="1" dirty="0" err="1" smtClean="0">
                <a:solidFill>
                  <a:srgbClr val="000000"/>
                </a:solidFill>
                <a:cs typeface="+mn-cs"/>
              </a:rPr>
              <a:t>ai’s</a:t>
            </a:r>
            <a:r>
              <a:rPr lang="en-US" altLang="en-US" sz="2000" b="1" dirty="0" smtClean="0">
                <a:solidFill>
                  <a:srgbClr val="000000"/>
                </a:solidFill>
                <a:cs typeface="+mn-cs"/>
              </a:rPr>
              <a:t>/28 locations</a:t>
            </a:r>
          </a:p>
          <a:p>
            <a:pPr lvl="2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cs typeface="+mn-cs"/>
              </a:rPr>
              <a:t>key part of EPA &amp; PMRA’s global exchangeability proposal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cs typeface="+mn-cs"/>
              </a:rPr>
              <a:t>Blueberry – IR-4 managed a GLP residue study in various regions</a:t>
            </a:r>
          </a:p>
          <a:p>
            <a:pPr lvl="2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cs typeface="+mn-cs"/>
              </a:rPr>
              <a:t> Harmonized MRL established &amp; use is registered </a:t>
            </a:r>
          </a:p>
        </p:txBody>
      </p:sp>
    </p:spTree>
    <p:extLst>
      <p:ext uri="{BB962C8B-B14F-4D97-AF65-F5344CB8AC3E}">
        <p14:creationId xmlns:p14="http://schemas.microsoft.com/office/powerpoint/2010/main" val="13747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4800" y="289689"/>
            <a:ext cx="883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FFFF"/>
                </a:solidFill>
              </a:rPr>
              <a:t>IR-4 International Activities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459589"/>
            <a:ext cx="7789863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850900" indent="-342900" eaLnBrk="0" hangingPunct="0"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08000" lvl="2" indent="0" eaLnBrk="1" hangingPunct="1">
              <a:defRPr/>
            </a:pPr>
            <a:r>
              <a:rPr lang="en-US" b="1" dirty="0" smtClean="0">
                <a:solidFill>
                  <a:srgbClr val="000000"/>
                </a:solidFill>
              </a:rPr>
              <a:t>IR-4 supports US Exports by removing pesticide residues as a trade barrier and is active in the following areas.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NAFTA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Support Existing </a:t>
            </a:r>
            <a:r>
              <a:rPr lang="en-US" b="1" dirty="0" smtClean="0">
                <a:solidFill>
                  <a:srgbClr val="000000"/>
                </a:solidFill>
              </a:rPr>
              <a:t>Tolerances (US Exports) </a:t>
            </a:r>
            <a:endParaRPr lang="en-US" b="1" dirty="0">
              <a:solidFill>
                <a:srgbClr val="000000"/>
              </a:solidFill>
            </a:endParaRPr>
          </a:p>
          <a:p>
            <a:pPr lvl="2" eaLnBrk="1" hangingPunct="1">
              <a:buFontTx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Leadership – NAFTA, OECD, Codex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Research</a:t>
            </a:r>
          </a:p>
          <a:p>
            <a:pPr lvl="3" eaLnBrk="1" hangingPunct="1">
              <a:buFontTx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Global residue studies </a:t>
            </a:r>
          </a:p>
          <a:p>
            <a:pPr lvl="4" eaLnBrk="1" hangingPunct="1">
              <a:buFontTx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Tomato &amp; Blueberry</a:t>
            </a:r>
          </a:p>
          <a:p>
            <a:pPr lvl="2" eaLnBrk="1" hangingPunct="1">
              <a:buFontTx/>
              <a:buChar char="•"/>
              <a:defRPr/>
            </a:pPr>
            <a:r>
              <a:rPr lang="en-US" b="1" dirty="0">
                <a:solidFill>
                  <a:srgbClr val="000000"/>
                </a:solidFill>
              </a:rPr>
              <a:t>Capacity building</a:t>
            </a:r>
          </a:p>
          <a:p>
            <a:pPr marL="508000" lvl="2" indent="0" eaLnBrk="1" hangingPunct="1">
              <a:defRPr/>
            </a:pPr>
            <a:endParaRPr lang="en-US" sz="3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 bwMode="auto">
          <a:xfrm>
            <a:off x="304800" y="227013"/>
            <a:ext cx="85344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 dirty="0" smtClean="0">
                <a:solidFill>
                  <a:schemeClr val="bg1"/>
                </a:solidFill>
              </a:rPr>
              <a:t>Capacity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2000" b="1" dirty="0" smtClean="0"/>
              <a:t>Why is IR-4 involved</a:t>
            </a:r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Vision of global network of capable minor use programs that can address grower needs and generate data.</a:t>
            </a:r>
          </a:p>
          <a:p>
            <a:pPr lvl="1">
              <a:defRPr/>
            </a:pPr>
            <a:r>
              <a:rPr lang="en-US" sz="2000" b="1" dirty="0" smtClean="0"/>
              <a:t>Help establish and mentor these minor </a:t>
            </a:r>
            <a:r>
              <a:rPr lang="en-US" sz="2000" b="1" dirty="0"/>
              <a:t>use </a:t>
            </a:r>
            <a:r>
              <a:rPr lang="en-US" sz="2000" b="1" dirty="0" smtClean="0"/>
              <a:t>programs (e.g. China, Brazil, Costa Rica)</a:t>
            </a:r>
          </a:p>
          <a:p>
            <a:pPr lvl="1">
              <a:defRPr/>
            </a:pPr>
            <a:r>
              <a:rPr lang="en-US" sz="2000" b="1" dirty="0" smtClean="0"/>
              <a:t>Partner with other data development groups</a:t>
            </a:r>
          </a:p>
          <a:p>
            <a:pPr lvl="1">
              <a:defRPr/>
            </a:pPr>
            <a:r>
              <a:rPr lang="en-US" sz="2000" b="1" dirty="0" smtClean="0"/>
              <a:t>Promote lower risk products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898989"/>
                </a:solidFill>
              </a:rPr>
              <a:t>Slide </a:t>
            </a:r>
            <a:fld id="{EACE4334-AF69-4E8B-9BF2-A8C94053CF19}" type="slidenum">
              <a:rPr lang="en-US" altLang="en-US" sz="1200">
                <a:solidFill>
                  <a:srgbClr val="898989"/>
                </a:solidFill>
              </a:rPr>
              <a:pPr algn="ctr" eaLnBrk="1" hangingPunct="1"/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800" b="1" smtClean="0">
                <a:solidFill>
                  <a:schemeClr val="bg1"/>
                </a:solidFill>
              </a:rPr>
              <a:t>IR-4 Vision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85900" y="1370013"/>
            <a:ext cx="6172200" cy="37338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Global network of capable minor use programs working together to solve the MUP</a:t>
            </a:r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r>
              <a:rPr lang="en-US" sz="2000" b="1" dirty="0" smtClean="0"/>
              <a:t>Help establish and mentor these minor </a:t>
            </a:r>
            <a:r>
              <a:rPr lang="en-US" sz="2000" b="1" dirty="0"/>
              <a:t>use </a:t>
            </a:r>
            <a:r>
              <a:rPr lang="en-US" sz="2000" b="1" dirty="0" smtClean="0"/>
              <a:t>programs</a:t>
            </a:r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r>
              <a:rPr lang="en-US" sz="2000" b="1" dirty="0" smtClean="0"/>
              <a:t>Partner with other data development groups </a:t>
            </a:r>
          </a:p>
          <a:p>
            <a:pPr lvl="1">
              <a:defRPr/>
            </a:pPr>
            <a:r>
              <a:rPr lang="en-US" sz="2000" b="1" dirty="0" smtClean="0"/>
              <a:t>Address the many unresolved needs.</a:t>
            </a:r>
          </a:p>
          <a:p>
            <a:pPr marL="0" indent="0">
              <a:buFontTx/>
              <a:buNone/>
              <a:defRPr/>
            </a:pPr>
            <a:endParaRPr lang="en-US" sz="2000" b="1" dirty="0" smtClean="0"/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Global Minor Use Foundation </a:t>
            </a:r>
          </a:p>
          <a:p>
            <a:pPr marL="0" indent="0">
              <a:buFontTx/>
              <a:buNone/>
              <a:defRPr/>
            </a:pPr>
            <a:endParaRPr lang="en-US" sz="2000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7013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2400" b="1" kern="0" dirty="0" smtClean="0">
                <a:solidFill>
                  <a:schemeClr val="bg1"/>
                </a:solidFill>
              </a:rPr>
              <a:t>Capacity</a:t>
            </a:r>
            <a:r>
              <a:rPr lang="en-US" altLang="en-US" sz="2800" b="1" kern="0" dirty="0" smtClean="0">
                <a:solidFill>
                  <a:schemeClr val="bg1"/>
                </a:solidFill>
              </a:rPr>
              <a:t> Development</a:t>
            </a:r>
          </a:p>
        </p:txBody>
      </p:sp>
    </p:spTree>
    <p:extLst>
      <p:ext uri="{BB962C8B-B14F-4D97-AF65-F5344CB8AC3E}">
        <p14:creationId xmlns:p14="http://schemas.microsoft.com/office/powerpoint/2010/main" val="39344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heme/theme1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705</Words>
  <Application>Microsoft Office PowerPoint</Application>
  <PresentationFormat>On-screen Show (4:3)</PresentationFormat>
  <Paragraphs>126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1_blank</vt:lpstr>
      <vt:lpstr>Photo Editor Photo</vt:lpstr>
      <vt:lpstr>International Activities</vt:lpstr>
      <vt:lpstr>PowerPoint Presentation</vt:lpstr>
      <vt:lpstr>IR-4’s Efforts in International Cooperation</vt:lpstr>
      <vt:lpstr>International Use of IR-4 Data</vt:lpstr>
      <vt:lpstr>International Use of IR-4 Data</vt:lpstr>
      <vt:lpstr>PowerPoint Presentation</vt:lpstr>
      <vt:lpstr>PowerPoint Presentation</vt:lpstr>
      <vt:lpstr>Capacity Development</vt:lpstr>
      <vt:lpstr>IR-4 Vision </vt:lpstr>
      <vt:lpstr>Data Development</vt:lpstr>
      <vt:lpstr>International Cooperation</vt:lpstr>
      <vt:lpstr>PowerPoint Presentation</vt:lpstr>
      <vt:lpstr> GMUS-1 Rome 2007  GMUS-2 Rome 2012  GMUS-3 Montreal 2017  GMUS-4 ???? 2022 </vt:lpstr>
      <vt:lpstr>PowerPoint Presentation</vt:lpstr>
      <vt:lpstr>PowerPoint Presentation</vt:lpstr>
      <vt:lpstr>Modern Minor Use Problem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Activities</dc:title>
  <dc:creator>Sherrilynn Novack</dc:creator>
  <cp:lastModifiedBy>Sherrilynn Novack</cp:lastModifiedBy>
  <cp:revision>1</cp:revision>
  <dcterms:created xsi:type="dcterms:W3CDTF">2019-02-19T15:05:37Z</dcterms:created>
  <dcterms:modified xsi:type="dcterms:W3CDTF">2019-02-19T15:09:40Z</dcterms:modified>
</cp:coreProperties>
</file>