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5" r:id="rId4"/>
    <p:sldId id="271" r:id="rId5"/>
    <p:sldId id="266" r:id="rId6"/>
    <p:sldId id="268" r:id="rId7"/>
    <p:sldId id="263" r:id="rId8"/>
    <p:sldId id="261" r:id="rId9"/>
    <p:sldId id="269" r:id="rId10"/>
    <p:sldId id="267" r:id="rId11"/>
    <p:sldId id="270" r:id="rId12"/>
    <p:sldId id="26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1" d="100"/>
          <a:sy n="111" d="100"/>
        </p:scale>
        <p:origin x="1512"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9192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676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4663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3606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2745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274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617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4923448"/>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3965"/>
            <a:ext cx="8229600" cy="443345"/>
          </a:xfrm>
          <a:prstGeom prst="rect">
            <a:avLst/>
          </a:prstGeom>
        </p:spPr>
        <p:txBody>
          <a:bodyPr/>
          <a:lstStyle>
            <a:lvl1pPr>
              <a:defRPr sz="2800">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101436"/>
            <a:ext cx="8372764" cy="471747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2865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34363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5647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1111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0751"/>
            <a:ext cx="8229600" cy="448056"/>
          </a:xfrm>
          <a:prstGeom prst="rect">
            <a:avLst/>
          </a:prstGeom>
        </p:spPr>
        <p:txBody>
          <a:bodyPr/>
          <a:lstStyle>
            <a:lvl1pPr>
              <a:defRPr sz="2800" b="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108730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665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5587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346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76200" y="76201"/>
            <a:ext cx="8454682" cy="612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 name="Rectangle 6"/>
          <p:cNvSpPr/>
          <p:nvPr userDrawn="1"/>
        </p:nvSpPr>
        <p:spPr>
          <a:xfrm>
            <a:off x="450796" y="459609"/>
            <a:ext cx="8540804" cy="6169792"/>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26" name="Rectangle 3"/>
          <p:cNvSpPr>
            <a:spLocks noChangeArrowheads="1"/>
          </p:cNvSpPr>
          <p:nvPr userDrawn="1"/>
        </p:nvSpPr>
        <p:spPr bwMode="auto">
          <a:xfrm>
            <a:off x="304800" y="220055"/>
            <a:ext cx="8534400" cy="457200"/>
          </a:xfrm>
          <a:prstGeom prst="rect">
            <a:avLst/>
          </a:prstGeom>
          <a:solidFill>
            <a:srgbClr val="3366FF"/>
          </a:solidFill>
          <a:ln w="9525">
            <a:solidFill>
              <a:srgbClr val="00B05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2" name="Picture 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519845" y="5897445"/>
            <a:ext cx="1071375" cy="621662"/>
          </a:xfrm>
          <a:prstGeom prst="rect">
            <a:avLst/>
          </a:prstGeom>
        </p:spPr>
      </p:pic>
    </p:spTree>
    <p:extLst>
      <p:ext uri="{BB962C8B-B14F-4D97-AF65-F5344CB8AC3E}">
        <p14:creationId xmlns:p14="http://schemas.microsoft.com/office/powerpoint/2010/main" val="33873296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r4project.org/about-environmental-horticulture/ehc-registration-support-research/env-hort-workshop/" TargetMode="External"/><Relationship Id="rId2" Type="http://schemas.openxmlformats.org/officeDocument/2006/relationships/hyperlink" Target="https://www.ir4project.org/about-environmental-horticulture/ehc-registration-support-research/env-hort-grower-needs/" TargetMode="External"/><Relationship Id="rId1" Type="http://schemas.openxmlformats.org/officeDocument/2006/relationships/slideLayout" Target="../slideLayouts/slideLayout2.xml"/><Relationship Id="rId5" Type="http://schemas.openxmlformats.org/officeDocument/2006/relationships/hyperlink" Target="https://www.ir4project.org/about-environmental-horticulture/ehc-registration-support-research/env-hort-registration-impacts/" TargetMode="External"/><Relationship Id="rId4" Type="http://schemas.openxmlformats.org/officeDocument/2006/relationships/hyperlink" Target="https://www.ir4project.org/about-environmental-horticulture/environmental-horticulture-research-summarie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r4project.org/about-environmental-horticulture/ehc-registration-support-research/env-hort-workshop/" TargetMode="External"/><Relationship Id="rId2" Type="http://schemas.openxmlformats.org/officeDocument/2006/relationships/hyperlink" Target="https://www.ir4project.org/about-environmental-horticulture/ehc-registration-support-research/env-hort-grower-needs/" TargetMode="External"/><Relationship Id="rId1" Type="http://schemas.openxmlformats.org/officeDocument/2006/relationships/slideLayout" Target="../slideLayouts/slideLayout2.xml"/><Relationship Id="rId5" Type="http://schemas.openxmlformats.org/officeDocument/2006/relationships/hyperlink" Target="https://www.ir4project.org/about-environmental-horticulture/ehc-registration-support-research/env-hort-registration-impacts/" TargetMode="External"/><Relationship Id="rId4" Type="http://schemas.openxmlformats.org/officeDocument/2006/relationships/hyperlink" Target="https://www.ir4project.org/about-environmental-horticulture/environmental-horticulture-research-summari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7"/>
            <a:ext cx="7772400" cy="1470025"/>
          </a:xfrm>
        </p:spPr>
        <p:txBody>
          <a:bodyPr/>
          <a:lstStyle/>
          <a:p>
            <a:r>
              <a:rPr lang="en-US" dirty="0" smtClean="0"/>
              <a:t>The IR-4 Environmental</a:t>
            </a:r>
            <a:br>
              <a:rPr lang="en-US" dirty="0" smtClean="0"/>
            </a:br>
            <a:r>
              <a:rPr lang="en-US" dirty="0" smtClean="0"/>
              <a:t>Horticulture Program</a:t>
            </a:r>
            <a:endParaRPr lang="en-US" dirty="0"/>
          </a:p>
        </p:txBody>
      </p:sp>
    </p:spTree>
    <p:extLst>
      <p:ext uri="{BB962C8B-B14F-4D97-AF65-F5344CB8AC3E}">
        <p14:creationId xmlns:p14="http://schemas.microsoft.com/office/powerpoint/2010/main" val="89884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ChangeArrowheads="1"/>
          </p:cNvSpPr>
          <p:nvPr/>
        </p:nvSpPr>
        <p:spPr bwMode="auto">
          <a:xfrm>
            <a:off x="990600" y="1689847"/>
            <a:ext cx="727075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1" lang="en-US" altLang="en-US" sz="1800">
                <a:solidFill>
                  <a:srgbClr val="000000"/>
                </a:solidFill>
                <a:latin typeface="Arial" panose="020B0604020202020204" pitchFamily="34" charset="0"/>
              </a:rPr>
              <a:t>	</a:t>
            </a:r>
            <a:endParaRPr kumimoji="1" lang="en-US" altLang="en-US" sz="2400">
              <a:solidFill>
                <a:srgbClr val="000000"/>
              </a:solidFill>
              <a:latin typeface="Arial" panose="020B0604020202020204" pitchFamily="34" charset="0"/>
            </a:endParaRPr>
          </a:p>
          <a:p>
            <a:pPr eaLnBrk="1" hangingPunct="1">
              <a:buFontTx/>
              <a:buNone/>
            </a:pPr>
            <a:r>
              <a:rPr kumimoji="1" lang="en-US" altLang="en-US" sz="2600">
                <a:solidFill>
                  <a:srgbClr val="000000"/>
                </a:solidFill>
                <a:latin typeface="Arial" panose="020B0604020202020204" pitchFamily="34" charset="0"/>
              </a:rPr>
              <a:t>	</a:t>
            </a:r>
          </a:p>
        </p:txBody>
      </p:sp>
      <p:sp>
        <p:nvSpPr>
          <p:cNvPr id="5" name="Title 4"/>
          <p:cNvSpPr>
            <a:spLocks noGrp="1"/>
          </p:cNvSpPr>
          <p:nvPr>
            <p:ph type="title"/>
          </p:nvPr>
        </p:nvSpPr>
        <p:spPr/>
        <p:txBody>
          <a:bodyPr/>
          <a:lstStyle/>
          <a:p>
            <a:r>
              <a:rPr lang="en-US" b="1" dirty="0" smtClean="0"/>
              <a:t>Environmental Horticulture Program</a:t>
            </a:r>
            <a:endParaRPr lang="en-US" b="1" dirty="0"/>
          </a:p>
        </p:txBody>
      </p:sp>
      <p:sp>
        <p:nvSpPr>
          <p:cNvPr id="57348" name="Rectangle 5"/>
          <p:cNvSpPr>
            <a:spLocks noGrp="1" noChangeArrowheads="1"/>
          </p:cNvSpPr>
          <p:nvPr>
            <p:ph idx="1"/>
          </p:nvPr>
        </p:nvSpPr>
        <p:spPr>
          <a:xfrm>
            <a:off x="541176" y="1101436"/>
            <a:ext cx="7974402" cy="4717473"/>
          </a:xfrm>
        </p:spPr>
        <p:txBody>
          <a:bodyPr/>
          <a:lstStyle/>
          <a:p>
            <a:pPr marL="0" indent="0">
              <a:buNone/>
            </a:pPr>
            <a:r>
              <a:rPr lang="en-US" sz="2400" dirty="0"/>
              <a:t>IR-4 coordinates national and regional research projects to develop efficacy and crop safety data so that new biological and chemical active ingredients can be registered and current products expanded for new uses.</a:t>
            </a:r>
          </a:p>
          <a:p>
            <a:pPr marL="457200" lvl="1" indent="-223838"/>
            <a:r>
              <a:rPr lang="en-US" sz="2000" dirty="0"/>
              <a:t>Identify </a:t>
            </a:r>
            <a:r>
              <a:rPr lang="en-US" sz="2000" dirty="0">
                <a:hlinkClick r:id="rId2"/>
              </a:rPr>
              <a:t>grower needs</a:t>
            </a:r>
            <a:r>
              <a:rPr lang="en-US" sz="2000" dirty="0"/>
              <a:t> through surveys and project requests</a:t>
            </a:r>
          </a:p>
          <a:p>
            <a:pPr marL="457200" lvl="1" indent="-223838"/>
            <a:r>
              <a:rPr lang="en-US" sz="2000" dirty="0"/>
              <a:t>Prioritize projects at </a:t>
            </a:r>
            <a:r>
              <a:rPr lang="en-US" sz="2000" dirty="0">
                <a:hlinkClick r:id="rId3"/>
              </a:rPr>
              <a:t>biennial workshop</a:t>
            </a:r>
            <a:endParaRPr lang="en-US" sz="2000" dirty="0"/>
          </a:p>
          <a:p>
            <a:pPr marL="457200" lvl="1" indent="-223838"/>
            <a:r>
              <a:rPr lang="en-US" sz="2000" dirty="0"/>
              <a:t>Conduct research with key entomologists, horticulturists, plant pathologists and weed scientists throughout the US</a:t>
            </a:r>
          </a:p>
          <a:p>
            <a:pPr marL="457200" lvl="1" indent="-223838"/>
            <a:r>
              <a:rPr lang="en-US" sz="2000" dirty="0"/>
              <a:t>Communicate results by compiling trial data and </a:t>
            </a:r>
            <a:r>
              <a:rPr lang="en-US" sz="2000" dirty="0">
                <a:hlinkClick r:id="rId4"/>
              </a:rPr>
              <a:t>posting summaries</a:t>
            </a:r>
            <a:endParaRPr lang="en-US" sz="2000" dirty="0"/>
          </a:p>
          <a:p>
            <a:pPr marL="457200" lvl="1" indent="-223838"/>
            <a:r>
              <a:rPr lang="en-US" sz="2000" dirty="0"/>
              <a:t>Track </a:t>
            </a:r>
            <a:r>
              <a:rPr lang="en-US" sz="2000" dirty="0">
                <a:hlinkClick r:id="rId5"/>
              </a:rPr>
              <a:t>impacts</a:t>
            </a:r>
            <a:r>
              <a:rPr lang="en-US" sz="2000" dirty="0"/>
              <a:t> of these research activities</a:t>
            </a:r>
          </a:p>
          <a:p>
            <a:pPr marL="457200" lvl="1" indent="-223838"/>
            <a:r>
              <a:rPr lang="en-US" sz="2000" dirty="0"/>
              <a:t>Network with growers, researchers, registrants and regulatory officials</a:t>
            </a:r>
          </a:p>
        </p:txBody>
      </p:sp>
      <p:grpSp>
        <p:nvGrpSpPr>
          <p:cNvPr id="15" name="Group 14"/>
          <p:cNvGrpSpPr/>
          <p:nvPr/>
        </p:nvGrpSpPr>
        <p:grpSpPr>
          <a:xfrm>
            <a:off x="307910" y="683963"/>
            <a:ext cx="8229600" cy="408141"/>
            <a:chOff x="307910" y="683963"/>
            <a:chExt cx="8229600" cy="408141"/>
          </a:xfrm>
        </p:grpSpPr>
        <p:sp>
          <p:nvSpPr>
            <p:cNvPr id="16" name="Rectangle 15"/>
            <p:cNvSpPr/>
            <p:nvPr/>
          </p:nvSpPr>
          <p:spPr>
            <a:xfrm>
              <a:off x="307910" y="693295"/>
              <a:ext cx="8229600" cy="3988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7" name="TextBox 16"/>
            <p:cNvSpPr txBox="1"/>
            <p:nvPr/>
          </p:nvSpPr>
          <p:spPr>
            <a:xfrm>
              <a:off x="477419" y="683963"/>
              <a:ext cx="1146468" cy="369332"/>
            </a:xfrm>
            <a:prstGeom prst="rect">
              <a:avLst/>
            </a:prstGeom>
            <a:noFill/>
          </p:spPr>
          <p:txBody>
            <a:bodyPr wrap="none" rtlCol="0">
              <a:spAutoFit/>
            </a:bodyPr>
            <a:lstStyle/>
            <a:p>
              <a:pPr algn="ctr"/>
              <a:r>
                <a:rPr lang="en-US" dirty="0" smtClean="0"/>
                <a:t>Overview</a:t>
              </a:r>
              <a:endParaRPr lang="en-US" dirty="0"/>
            </a:p>
          </p:txBody>
        </p:sp>
        <p:sp>
          <p:nvSpPr>
            <p:cNvPr id="18" name="TextBox 17"/>
            <p:cNvSpPr txBox="1"/>
            <p:nvPr/>
          </p:nvSpPr>
          <p:spPr>
            <a:xfrm>
              <a:off x="1673921" y="683963"/>
              <a:ext cx="2480167" cy="369332"/>
            </a:xfrm>
            <a:prstGeom prst="rect">
              <a:avLst/>
            </a:prstGeom>
            <a:noFill/>
          </p:spPr>
          <p:txBody>
            <a:bodyPr wrap="none" rtlCol="0">
              <a:spAutoFit/>
            </a:bodyPr>
            <a:lstStyle/>
            <a:p>
              <a:pPr algn="ctr"/>
              <a:r>
                <a:rPr lang="en-US" b="1" dirty="0" smtClean="0">
                  <a:solidFill>
                    <a:schemeClr val="bg1"/>
                  </a:solidFill>
                </a:rPr>
                <a:t>Registration Support</a:t>
              </a:r>
              <a:endParaRPr lang="en-US" b="1" dirty="0">
                <a:solidFill>
                  <a:schemeClr val="bg1"/>
                </a:solidFill>
              </a:endParaRPr>
            </a:p>
          </p:txBody>
        </p:sp>
        <p:sp>
          <p:nvSpPr>
            <p:cNvPr id="19" name="TextBox 18"/>
            <p:cNvSpPr txBox="1"/>
            <p:nvPr/>
          </p:nvSpPr>
          <p:spPr>
            <a:xfrm>
              <a:off x="4204121" y="683963"/>
              <a:ext cx="1915909" cy="369332"/>
            </a:xfrm>
            <a:prstGeom prst="rect">
              <a:avLst/>
            </a:prstGeom>
            <a:noFill/>
          </p:spPr>
          <p:txBody>
            <a:bodyPr wrap="none" rtlCol="0">
              <a:spAutoFit/>
            </a:bodyPr>
            <a:lstStyle/>
            <a:p>
              <a:pPr algn="ctr"/>
              <a:r>
                <a:rPr lang="en-US" dirty="0" smtClean="0"/>
                <a:t>Invasive Species</a:t>
              </a:r>
              <a:endParaRPr lang="en-US" dirty="0"/>
            </a:p>
          </p:txBody>
        </p:sp>
        <p:sp>
          <p:nvSpPr>
            <p:cNvPr id="20" name="TextBox 19"/>
            <p:cNvSpPr txBox="1"/>
            <p:nvPr/>
          </p:nvSpPr>
          <p:spPr>
            <a:xfrm>
              <a:off x="6266244" y="683963"/>
              <a:ext cx="2249334" cy="369332"/>
            </a:xfrm>
            <a:prstGeom prst="rect">
              <a:avLst/>
            </a:prstGeom>
            <a:noFill/>
          </p:spPr>
          <p:txBody>
            <a:bodyPr wrap="none" rtlCol="0">
              <a:spAutoFit/>
            </a:bodyPr>
            <a:lstStyle/>
            <a:p>
              <a:pPr algn="ctr"/>
              <a:r>
                <a:rPr lang="en-US" dirty="0" smtClean="0"/>
                <a:t>Pollinator Protection</a:t>
              </a:r>
              <a:endParaRPr lang="en-US" dirty="0"/>
            </a:p>
          </p:txBody>
        </p:sp>
      </p:grpSp>
    </p:spTree>
    <p:extLst>
      <p:ext uri="{BB962C8B-B14F-4D97-AF65-F5344CB8AC3E}">
        <p14:creationId xmlns:p14="http://schemas.microsoft.com/office/powerpoint/2010/main" val="320420519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ChangeArrowheads="1"/>
          </p:cNvSpPr>
          <p:nvPr/>
        </p:nvSpPr>
        <p:spPr bwMode="auto">
          <a:xfrm>
            <a:off x="990600" y="1689847"/>
            <a:ext cx="727075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1" lang="en-US" altLang="en-US" sz="1800">
                <a:solidFill>
                  <a:srgbClr val="000000"/>
                </a:solidFill>
                <a:latin typeface="Arial" panose="020B0604020202020204" pitchFamily="34" charset="0"/>
              </a:rPr>
              <a:t>	</a:t>
            </a:r>
            <a:endParaRPr kumimoji="1" lang="en-US" altLang="en-US" sz="2400">
              <a:solidFill>
                <a:srgbClr val="000000"/>
              </a:solidFill>
              <a:latin typeface="Arial" panose="020B0604020202020204" pitchFamily="34" charset="0"/>
            </a:endParaRPr>
          </a:p>
          <a:p>
            <a:pPr eaLnBrk="1" hangingPunct="1">
              <a:buFontTx/>
              <a:buNone/>
            </a:pPr>
            <a:r>
              <a:rPr kumimoji="1" lang="en-US" altLang="en-US" sz="2600">
                <a:solidFill>
                  <a:srgbClr val="000000"/>
                </a:solidFill>
                <a:latin typeface="Arial" panose="020B0604020202020204" pitchFamily="34" charset="0"/>
              </a:rPr>
              <a:t>	</a:t>
            </a:r>
          </a:p>
        </p:txBody>
      </p:sp>
      <p:sp>
        <p:nvSpPr>
          <p:cNvPr id="5" name="Title 4"/>
          <p:cNvSpPr>
            <a:spLocks noGrp="1"/>
          </p:cNvSpPr>
          <p:nvPr>
            <p:ph type="title"/>
          </p:nvPr>
        </p:nvSpPr>
        <p:spPr/>
        <p:txBody>
          <a:bodyPr/>
          <a:lstStyle/>
          <a:p>
            <a:r>
              <a:rPr lang="en-US" b="1" dirty="0" smtClean="0"/>
              <a:t>Environmental Horticulture Program</a:t>
            </a:r>
            <a:endParaRPr lang="en-US" b="1" dirty="0"/>
          </a:p>
        </p:txBody>
      </p:sp>
      <p:sp>
        <p:nvSpPr>
          <p:cNvPr id="57348" name="Rectangle 5"/>
          <p:cNvSpPr>
            <a:spLocks noGrp="1" noChangeArrowheads="1"/>
          </p:cNvSpPr>
          <p:nvPr>
            <p:ph idx="1"/>
          </p:nvPr>
        </p:nvSpPr>
        <p:spPr>
          <a:xfrm>
            <a:off x="541176" y="1138760"/>
            <a:ext cx="5622476" cy="4717473"/>
          </a:xfrm>
        </p:spPr>
        <p:txBody>
          <a:bodyPr/>
          <a:lstStyle/>
          <a:p>
            <a:pPr marL="0" indent="0">
              <a:buNone/>
            </a:pPr>
            <a:r>
              <a:rPr lang="en-US" sz="2000" dirty="0" smtClean="0"/>
              <a:t>IR-4 is coordinating a cross-institutional </a:t>
            </a:r>
            <a:r>
              <a:rPr lang="en-US" sz="2000" dirty="0"/>
              <a:t>team to study </a:t>
            </a:r>
            <a:r>
              <a:rPr lang="en-US" sz="2000" dirty="0" smtClean="0"/>
              <a:t>how to produce quality environmental horticulture crops while protecting pollinators.</a:t>
            </a:r>
            <a:endParaRPr lang="en-US" sz="2000" dirty="0"/>
          </a:p>
          <a:p>
            <a:pPr marL="0" indent="0">
              <a:buNone/>
            </a:pPr>
            <a:endParaRPr lang="en-US" sz="1800" dirty="0"/>
          </a:p>
          <a:p>
            <a:pPr marL="0" indent="0">
              <a:buNone/>
            </a:pPr>
            <a:r>
              <a:rPr lang="en-US" sz="2000" b="1" dirty="0" smtClean="0"/>
              <a:t>Outcomes/In Progress</a:t>
            </a:r>
          </a:p>
          <a:p>
            <a:pPr marL="401638" lvl="1" indent="-233363">
              <a:buFont typeface="Arial" panose="020B0604020202020204" pitchFamily="34" charset="0"/>
              <a:buChar char="•"/>
            </a:pPr>
            <a:r>
              <a:rPr lang="en-US" sz="1800" dirty="0" smtClean="0"/>
              <a:t>Knowledge of attractiveness level of top produced annuals, herbaceous perennials and woodies</a:t>
            </a:r>
          </a:p>
          <a:p>
            <a:pPr marL="401638" lvl="1" indent="-233363">
              <a:buFont typeface="Arial" panose="020B0604020202020204" pitchFamily="34" charset="0"/>
              <a:buChar char="•"/>
            </a:pPr>
            <a:r>
              <a:rPr lang="en-US" sz="1800" dirty="0" smtClean="0"/>
              <a:t>Residue dynamics of systemic insecticides in environmental horticulture crops</a:t>
            </a:r>
          </a:p>
          <a:p>
            <a:pPr marL="401638" lvl="1" indent="-233363">
              <a:buFont typeface="Arial" panose="020B0604020202020204" pitchFamily="34" charset="0"/>
              <a:buChar char="•"/>
            </a:pPr>
            <a:r>
              <a:rPr lang="en-US" sz="1800" dirty="0" smtClean="0"/>
              <a:t>Efficacy, Economic &amp; Ecotoxicology comparisons of alternatives</a:t>
            </a:r>
          </a:p>
          <a:p>
            <a:pPr marL="401638" lvl="1" indent="-233363">
              <a:buFont typeface="Arial" panose="020B0604020202020204" pitchFamily="34" charset="0"/>
              <a:buChar char="•"/>
            </a:pPr>
            <a:r>
              <a:rPr lang="en-US" sz="1800" dirty="0" smtClean="0"/>
              <a:t>Consumer perceptions and willingness to pay for plant attributes</a:t>
            </a:r>
          </a:p>
          <a:p>
            <a:pPr marL="401638" lvl="1" indent="-233363">
              <a:buFont typeface="Arial" panose="020B0604020202020204" pitchFamily="34" charset="0"/>
              <a:buChar char="•"/>
            </a:pPr>
            <a:r>
              <a:rPr lang="en-US" sz="1800" dirty="0" smtClean="0"/>
              <a:t>Revised best management practices</a:t>
            </a:r>
            <a:endParaRPr lang="en-US" sz="1800" dirty="0"/>
          </a:p>
        </p:txBody>
      </p:sp>
      <p:grpSp>
        <p:nvGrpSpPr>
          <p:cNvPr id="15" name="Group 14"/>
          <p:cNvGrpSpPr/>
          <p:nvPr/>
        </p:nvGrpSpPr>
        <p:grpSpPr>
          <a:xfrm>
            <a:off x="307910" y="683963"/>
            <a:ext cx="8310261" cy="408141"/>
            <a:chOff x="307910" y="683963"/>
            <a:chExt cx="8310261" cy="408141"/>
          </a:xfrm>
        </p:grpSpPr>
        <p:sp>
          <p:nvSpPr>
            <p:cNvPr id="16" name="Rectangle 15"/>
            <p:cNvSpPr/>
            <p:nvPr/>
          </p:nvSpPr>
          <p:spPr>
            <a:xfrm>
              <a:off x="307910" y="693295"/>
              <a:ext cx="8229600" cy="3988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7" name="TextBox 16"/>
            <p:cNvSpPr txBox="1"/>
            <p:nvPr/>
          </p:nvSpPr>
          <p:spPr>
            <a:xfrm>
              <a:off x="477419" y="683963"/>
              <a:ext cx="1146468" cy="369332"/>
            </a:xfrm>
            <a:prstGeom prst="rect">
              <a:avLst/>
            </a:prstGeom>
            <a:noFill/>
          </p:spPr>
          <p:txBody>
            <a:bodyPr wrap="none" rtlCol="0">
              <a:spAutoFit/>
            </a:bodyPr>
            <a:lstStyle/>
            <a:p>
              <a:pPr algn="ctr"/>
              <a:r>
                <a:rPr lang="en-US" dirty="0" smtClean="0"/>
                <a:t>Overview</a:t>
              </a:r>
              <a:endParaRPr lang="en-US" dirty="0"/>
            </a:p>
          </p:txBody>
        </p:sp>
        <p:sp>
          <p:nvSpPr>
            <p:cNvPr id="18" name="TextBox 17"/>
            <p:cNvSpPr txBox="1"/>
            <p:nvPr/>
          </p:nvSpPr>
          <p:spPr>
            <a:xfrm>
              <a:off x="1770101" y="683963"/>
              <a:ext cx="2287806" cy="369332"/>
            </a:xfrm>
            <a:prstGeom prst="rect">
              <a:avLst/>
            </a:prstGeom>
            <a:noFill/>
          </p:spPr>
          <p:txBody>
            <a:bodyPr wrap="none" rtlCol="0">
              <a:spAutoFit/>
            </a:bodyPr>
            <a:lstStyle/>
            <a:p>
              <a:pPr algn="ctr"/>
              <a:r>
                <a:rPr lang="en-US" dirty="0" smtClean="0"/>
                <a:t>Registration Support</a:t>
              </a:r>
              <a:endParaRPr lang="en-US" dirty="0"/>
            </a:p>
          </p:txBody>
        </p:sp>
        <p:sp>
          <p:nvSpPr>
            <p:cNvPr id="19" name="TextBox 18"/>
            <p:cNvSpPr txBox="1"/>
            <p:nvPr/>
          </p:nvSpPr>
          <p:spPr>
            <a:xfrm>
              <a:off x="4204121" y="683963"/>
              <a:ext cx="1915909" cy="369332"/>
            </a:xfrm>
            <a:prstGeom prst="rect">
              <a:avLst/>
            </a:prstGeom>
            <a:noFill/>
          </p:spPr>
          <p:txBody>
            <a:bodyPr wrap="none" rtlCol="0">
              <a:spAutoFit/>
            </a:bodyPr>
            <a:lstStyle/>
            <a:p>
              <a:pPr algn="ctr"/>
              <a:r>
                <a:rPr lang="en-US" dirty="0" smtClean="0"/>
                <a:t>Invasive Species</a:t>
              </a:r>
              <a:endParaRPr lang="en-US" dirty="0"/>
            </a:p>
          </p:txBody>
        </p:sp>
        <p:sp>
          <p:nvSpPr>
            <p:cNvPr id="20" name="TextBox 19"/>
            <p:cNvSpPr txBox="1"/>
            <p:nvPr/>
          </p:nvSpPr>
          <p:spPr>
            <a:xfrm>
              <a:off x="6163652" y="683963"/>
              <a:ext cx="2454519" cy="369332"/>
            </a:xfrm>
            <a:prstGeom prst="rect">
              <a:avLst/>
            </a:prstGeom>
            <a:noFill/>
          </p:spPr>
          <p:txBody>
            <a:bodyPr wrap="none" rtlCol="0">
              <a:spAutoFit/>
            </a:bodyPr>
            <a:lstStyle/>
            <a:p>
              <a:pPr algn="ctr"/>
              <a:r>
                <a:rPr lang="en-US" b="1" dirty="0" smtClean="0">
                  <a:solidFill>
                    <a:schemeClr val="bg1"/>
                  </a:solidFill>
                </a:rPr>
                <a:t>Pollinator Protection</a:t>
              </a:r>
              <a:endParaRPr lang="en-US" b="1" dirty="0">
                <a:solidFill>
                  <a:schemeClr val="bg1"/>
                </a:solidFill>
              </a:endParaRP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6372" y="1263041"/>
            <a:ext cx="2492362" cy="3346281"/>
          </a:xfrm>
          <a:prstGeom prst="rect">
            <a:avLst/>
          </a:prstGeom>
        </p:spPr>
      </p:pic>
    </p:spTree>
    <p:extLst>
      <p:ext uri="{BB962C8B-B14F-4D97-AF65-F5344CB8AC3E}">
        <p14:creationId xmlns:p14="http://schemas.microsoft.com/office/powerpoint/2010/main" val="357887887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2921" y="1328468"/>
            <a:ext cx="6521570" cy="1446550"/>
          </a:xfrm>
          <a:prstGeom prst="rect">
            <a:avLst/>
          </a:prstGeom>
          <a:noFill/>
        </p:spPr>
        <p:txBody>
          <a:bodyPr wrap="square" rtlCol="0">
            <a:spAutoFit/>
          </a:bodyPr>
          <a:lstStyle/>
          <a:p>
            <a:r>
              <a:rPr lang="en-US" sz="8800" dirty="0" smtClean="0"/>
              <a:t>Thank You!</a:t>
            </a:r>
            <a:endParaRPr lang="en-US" sz="8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868" y="2687128"/>
            <a:ext cx="4658264" cy="3105509"/>
          </a:xfrm>
          <a:prstGeom prst="rect">
            <a:avLst/>
          </a:prstGeom>
        </p:spPr>
      </p:pic>
    </p:spTree>
    <p:extLst>
      <p:ext uri="{BB962C8B-B14F-4D97-AF65-F5344CB8AC3E}">
        <p14:creationId xmlns:p14="http://schemas.microsoft.com/office/powerpoint/2010/main" val="419772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ChangeArrowheads="1"/>
          </p:cNvSpPr>
          <p:nvPr/>
        </p:nvSpPr>
        <p:spPr bwMode="auto">
          <a:xfrm>
            <a:off x="990600" y="1689847"/>
            <a:ext cx="727075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1" lang="en-US" altLang="en-US" sz="1800">
                <a:solidFill>
                  <a:srgbClr val="000000"/>
                </a:solidFill>
                <a:latin typeface="Arial" panose="020B0604020202020204" pitchFamily="34" charset="0"/>
              </a:rPr>
              <a:t>	</a:t>
            </a:r>
            <a:endParaRPr kumimoji="1" lang="en-US" altLang="en-US" sz="2400">
              <a:solidFill>
                <a:srgbClr val="000000"/>
              </a:solidFill>
              <a:latin typeface="Arial" panose="020B0604020202020204" pitchFamily="34" charset="0"/>
            </a:endParaRPr>
          </a:p>
          <a:p>
            <a:pPr eaLnBrk="1" hangingPunct="1">
              <a:buFontTx/>
              <a:buNone/>
            </a:pPr>
            <a:r>
              <a:rPr kumimoji="1" lang="en-US" altLang="en-US" sz="2600">
                <a:solidFill>
                  <a:srgbClr val="000000"/>
                </a:solidFill>
                <a:latin typeface="Arial" panose="020B0604020202020204" pitchFamily="34" charset="0"/>
              </a:rPr>
              <a:t>	</a:t>
            </a:r>
          </a:p>
        </p:txBody>
      </p:sp>
      <p:sp>
        <p:nvSpPr>
          <p:cNvPr id="5" name="Title 4"/>
          <p:cNvSpPr>
            <a:spLocks noGrp="1"/>
          </p:cNvSpPr>
          <p:nvPr>
            <p:ph type="title"/>
          </p:nvPr>
        </p:nvSpPr>
        <p:spPr/>
        <p:txBody>
          <a:bodyPr/>
          <a:lstStyle/>
          <a:p>
            <a:r>
              <a:rPr lang="en-US" b="1" smtClean="0"/>
              <a:t>Environmental Horticulture Program</a:t>
            </a:r>
            <a:endParaRPr lang="en-US" b="1" dirty="0"/>
          </a:p>
        </p:txBody>
      </p:sp>
      <p:sp>
        <p:nvSpPr>
          <p:cNvPr id="57348" name="Rectangle 5"/>
          <p:cNvSpPr>
            <a:spLocks noGrp="1" noChangeArrowheads="1"/>
          </p:cNvSpPr>
          <p:nvPr>
            <p:ph idx="1"/>
          </p:nvPr>
        </p:nvSpPr>
        <p:spPr>
          <a:xfrm>
            <a:off x="541176" y="1138760"/>
            <a:ext cx="5831632" cy="4717473"/>
          </a:xfrm>
        </p:spPr>
        <p:txBody>
          <a:bodyPr/>
          <a:lstStyle/>
          <a:p>
            <a:pPr marL="0" indent="0">
              <a:buNone/>
            </a:pPr>
            <a:r>
              <a:rPr lang="en-US" sz="2400" dirty="0" smtClean="0"/>
              <a:t>The IR-4 Environmental Horticulture Program fosters a diverse selection of healthy plants for bouquets, houseplants, landscapes and urban forests.</a:t>
            </a:r>
          </a:p>
          <a:p>
            <a:endParaRPr lang="en-US" sz="1600" dirty="0" smtClean="0"/>
          </a:p>
          <a:p>
            <a:pPr marL="0" indent="0">
              <a:buNone/>
            </a:pPr>
            <a:r>
              <a:rPr lang="en-US" sz="2400" dirty="0" smtClean="0"/>
              <a:t>Healthy plants provide numerous physical and mental benefits:</a:t>
            </a:r>
          </a:p>
          <a:p>
            <a:pPr marL="457200" lvl="1" indent="-223838"/>
            <a:r>
              <a:rPr lang="en-US" sz="2000" dirty="0" smtClean="0"/>
              <a:t>Filter impurities out of air and water</a:t>
            </a:r>
          </a:p>
          <a:p>
            <a:pPr marL="457200" lvl="1" indent="-223838"/>
            <a:r>
              <a:rPr lang="en-US" sz="2000" dirty="0" smtClean="0"/>
              <a:t>Provide food and habitat for animals and people</a:t>
            </a:r>
          </a:p>
          <a:p>
            <a:pPr marL="457200" lvl="1" indent="-223838"/>
            <a:r>
              <a:rPr lang="en-US" sz="2000" dirty="0" smtClean="0"/>
              <a:t>Ameliorate urban heat islands</a:t>
            </a:r>
          </a:p>
          <a:p>
            <a:pPr marL="457200" lvl="1" indent="-223838"/>
            <a:r>
              <a:rPr lang="en-US" sz="2000" dirty="0" smtClean="0"/>
              <a:t>Reduce stress levels thereby improving productivity and conflict resolution</a:t>
            </a:r>
          </a:p>
          <a:p>
            <a:pPr marL="457200" lvl="1" indent="-223838"/>
            <a:r>
              <a:rPr lang="en-US" sz="2000" dirty="0" smtClean="0"/>
              <a:t>Enhance property value </a:t>
            </a:r>
          </a:p>
          <a:p>
            <a:pPr marL="457200" lvl="1" indent="-223838"/>
            <a:r>
              <a:rPr lang="en-US" sz="2000" dirty="0" smtClean="0"/>
              <a:t>Reduce neighborhood crime rates</a:t>
            </a:r>
          </a:p>
        </p:txBody>
      </p:sp>
      <p:pic>
        <p:nvPicPr>
          <p:cNvPr id="57349" name="Picture 7" descr="Gerbera_oran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1449" y="1235053"/>
            <a:ext cx="2317750" cy="174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307910" y="683963"/>
            <a:ext cx="8229600" cy="408141"/>
            <a:chOff x="307910" y="683963"/>
            <a:chExt cx="8229600" cy="408141"/>
          </a:xfrm>
        </p:grpSpPr>
        <p:sp>
          <p:nvSpPr>
            <p:cNvPr id="6" name="Rectangle 5"/>
            <p:cNvSpPr/>
            <p:nvPr/>
          </p:nvSpPr>
          <p:spPr>
            <a:xfrm>
              <a:off x="307910" y="693295"/>
              <a:ext cx="8229600" cy="3988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7" name="TextBox 6"/>
            <p:cNvSpPr txBox="1"/>
            <p:nvPr/>
          </p:nvSpPr>
          <p:spPr>
            <a:xfrm>
              <a:off x="445359" y="683963"/>
              <a:ext cx="1210589" cy="369332"/>
            </a:xfrm>
            <a:prstGeom prst="rect">
              <a:avLst/>
            </a:prstGeom>
            <a:noFill/>
          </p:spPr>
          <p:txBody>
            <a:bodyPr wrap="none" rtlCol="0">
              <a:spAutoFit/>
            </a:bodyPr>
            <a:lstStyle/>
            <a:p>
              <a:pPr algn="ctr"/>
              <a:r>
                <a:rPr lang="en-US" b="1" dirty="0" smtClean="0">
                  <a:solidFill>
                    <a:schemeClr val="bg1"/>
                  </a:solidFill>
                </a:rPr>
                <a:t>Overview</a:t>
              </a:r>
              <a:endParaRPr lang="en-US" b="1" dirty="0">
                <a:solidFill>
                  <a:schemeClr val="bg1"/>
                </a:solidFill>
              </a:endParaRPr>
            </a:p>
          </p:txBody>
        </p:sp>
        <p:sp>
          <p:nvSpPr>
            <p:cNvPr id="12" name="TextBox 11"/>
            <p:cNvSpPr txBox="1"/>
            <p:nvPr/>
          </p:nvSpPr>
          <p:spPr>
            <a:xfrm>
              <a:off x="1770101" y="683963"/>
              <a:ext cx="2287806" cy="369332"/>
            </a:xfrm>
            <a:prstGeom prst="rect">
              <a:avLst/>
            </a:prstGeom>
            <a:noFill/>
          </p:spPr>
          <p:txBody>
            <a:bodyPr wrap="none" rtlCol="0">
              <a:spAutoFit/>
            </a:bodyPr>
            <a:lstStyle/>
            <a:p>
              <a:pPr algn="ctr"/>
              <a:r>
                <a:rPr lang="en-US" dirty="0" smtClean="0"/>
                <a:t>Registration Support</a:t>
              </a:r>
              <a:endParaRPr lang="en-US" dirty="0"/>
            </a:p>
          </p:txBody>
        </p:sp>
        <p:sp>
          <p:nvSpPr>
            <p:cNvPr id="13" name="TextBox 12"/>
            <p:cNvSpPr txBox="1"/>
            <p:nvPr/>
          </p:nvSpPr>
          <p:spPr>
            <a:xfrm>
              <a:off x="4204121" y="683963"/>
              <a:ext cx="1915909" cy="369332"/>
            </a:xfrm>
            <a:prstGeom prst="rect">
              <a:avLst/>
            </a:prstGeom>
            <a:noFill/>
          </p:spPr>
          <p:txBody>
            <a:bodyPr wrap="none" rtlCol="0">
              <a:spAutoFit/>
            </a:bodyPr>
            <a:lstStyle/>
            <a:p>
              <a:pPr algn="ctr"/>
              <a:r>
                <a:rPr lang="en-US" dirty="0" smtClean="0"/>
                <a:t>Invasive Species</a:t>
              </a:r>
              <a:endParaRPr lang="en-US" dirty="0"/>
            </a:p>
          </p:txBody>
        </p:sp>
        <p:sp>
          <p:nvSpPr>
            <p:cNvPr id="14" name="TextBox 13"/>
            <p:cNvSpPr txBox="1"/>
            <p:nvPr/>
          </p:nvSpPr>
          <p:spPr>
            <a:xfrm>
              <a:off x="6266244" y="683963"/>
              <a:ext cx="2249334" cy="369332"/>
            </a:xfrm>
            <a:prstGeom prst="rect">
              <a:avLst/>
            </a:prstGeom>
            <a:noFill/>
          </p:spPr>
          <p:txBody>
            <a:bodyPr wrap="none" rtlCol="0">
              <a:spAutoFit/>
            </a:bodyPr>
            <a:lstStyle/>
            <a:p>
              <a:pPr algn="ctr"/>
              <a:r>
                <a:rPr lang="en-US" dirty="0" smtClean="0"/>
                <a:t>Pollinator Protection</a:t>
              </a:r>
              <a:endParaRPr lang="en-US" dirty="0"/>
            </a:p>
          </p:txBody>
        </p:sp>
      </p:grpSp>
      <p:sp>
        <p:nvSpPr>
          <p:cNvPr id="15" name="TextBox 14"/>
          <p:cNvSpPr txBox="1"/>
          <p:nvPr/>
        </p:nvSpPr>
        <p:spPr>
          <a:xfrm>
            <a:off x="6521449" y="2993825"/>
            <a:ext cx="1576072" cy="230832"/>
          </a:xfrm>
          <a:prstGeom prst="rect">
            <a:avLst/>
          </a:prstGeom>
          <a:noFill/>
        </p:spPr>
        <p:txBody>
          <a:bodyPr wrap="none" rtlCol="0">
            <a:spAutoFit/>
          </a:bodyPr>
          <a:lstStyle/>
          <a:p>
            <a:r>
              <a:rPr lang="en-US" sz="900" dirty="0" smtClean="0"/>
              <a:t>Photos by Dr. Cristi Palmer</a:t>
            </a:r>
            <a:endParaRPr lang="en-US"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449" y="3252650"/>
            <a:ext cx="2317750" cy="2317750"/>
          </a:xfrm>
          <a:prstGeom prst="rect">
            <a:avLst/>
          </a:prstGeom>
        </p:spPr>
      </p:pic>
    </p:spTree>
    <p:extLst>
      <p:ext uri="{BB962C8B-B14F-4D97-AF65-F5344CB8AC3E}">
        <p14:creationId xmlns:p14="http://schemas.microsoft.com/office/powerpoint/2010/main" val="144349891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ChangeArrowheads="1"/>
          </p:cNvSpPr>
          <p:nvPr/>
        </p:nvSpPr>
        <p:spPr bwMode="auto">
          <a:xfrm>
            <a:off x="990600" y="1689847"/>
            <a:ext cx="727075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1" lang="en-US" altLang="en-US" sz="1800">
                <a:solidFill>
                  <a:srgbClr val="000000"/>
                </a:solidFill>
                <a:latin typeface="Arial" panose="020B0604020202020204" pitchFamily="34" charset="0"/>
              </a:rPr>
              <a:t>	</a:t>
            </a:r>
            <a:endParaRPr kumimoji="1" lang="en-US" altLang="en-US" sz="2400">
              <a:solidFill>
                <a:srgbClr val="000000"/>
              </a:solidFill>
              <a:latin typeface="Arial" panose="020B0604020202020204" pitchFamily="34" charset="0"/>
            </a:endParaRPr>
          </a:p>
          <a:p>
            <a:pPr eaLnBrk="1" hangingPunct="1">
              <a:buFontTx/>
              <a:buNone/>
            </a:pPr>
            <a:r>
              <a:rPr kumimoji="1" lang="en-US" altLang="en-US" sz="2600">
                <a:solidFill>
                  <a:srgbClr val="000000"/>
                </a:solidFill>
                <a:latin typeface="Arial" panose="020B0604020202020204" pitchFamily="34" charset="0"/>
              </a:rPr>
              <a:t>	</a:t>
            </a:r>
          </a:p>
        </p:txBody>
      </p:sp>
      <p:sp>
        <p:nvSpPr>
          <p:cNvPr id="5" name="Title 4"/>
          <p:cNvSpPr>
            <a:spLocks noGrp="1"/>
          </p:cNvSpPr>
          <p:nvPr>
            <p:ph type="title"/>
          </p:nvPr>
        </p:nvSpPr>
        <p:spPr/>
        <p:txBody>
          <a:bodyPr/>
          <a:lstStyle/>
          <a:p>
            <a:r>
              <a:rPr lang="en-US" b="1" dirty="0" smtClean="0"/>
              <a:t>Environmental Horticulture Program</a:t>
            </a:r>
            <a:endParaRPr lang="en-US" b="1" dirty="0"/>
          </a:p>
        </p:txBody>
      </p:sp>
      <p:sp>
        <p:nvSpPr>
          <p:cNvPr id="57348" name="Rectangle 5"/>
          <p:cNvSpPr>
            <a:spLocks noGrp="1" noChangeArrowheads="1"/>
          </p:cNvSpPr>
          <p:nvPr>
            <p:ph idx="1"/>
          </p:nvPr>
        </p:nvSpPr>
        <p:spPr>
          <a:xfrm>
            <a:off x="457200" y="1343608"/>
            <a:ext cx="8372764" cy="4475301"/>
          </a:xfrm>
        </p:spPr>
        <p:txBody>
          <a:bodyPr/>
          <a:lstStyle/>
          <a:p>
            <a:r>
              <a:rPr lang="en-US" sz="2400" dirty="0" smtClean="0"/>
              <a:t>Registration Support</a:t>
            </a:r>
          </a:p>
          <a:p>
            <a:pPr lvl="1"/>
            <a:r>
              <a:rPr lang="en-US" sz="1800" dirty="0" smtClean="0"/>
              <a:t>Helping growers get the tools they need to grow quality crops</a:t>
            </a:r>
          </a:p>
          <a:p>
            <a:pPr lvl="1"/>
            <a:endParaRPr lang="en-US" sz="1800" dirty="0" smtClean="0"/>
          </a:p>
          <a:p>
            <a:r>
              <a:rPr lang="en-US" sz="2400" dirty="0" smtClean="0"/>
              <a:t>Invasive Species</a:t>
            </a:r>
          </a:p>
          <a:p>
            <a:pPr lvl="1"/>
            <a:r>
              <a:rPr lang="en-US" sz="1800" dirty="0" smtClean="0"/>
              <a:t>Coordinating cross-institutional teams to mitigate new exotic species causing economic or environmental harm</a:t>
            </a:r>
          </a:p>
          <a:p>
            <a:pPr lvl="1"/>
            <a:endParaRPr lang="en-US" sz="1800" dirty="0" smtClean="0"/>
          </a:p>
          <a:p>
            <a:r>
              <a:rPr lang="en-US" sz="2400" dirty="0" smtClean="0"/>
              <a:t>Pollinator Protection</a:t>
            </a:r>
          </a:p>
          <a:p>
            <a:pPr lvl="1"/>
            <a:r>
              <a:rPr lang="en-US" sz="1800" dirty="0" smtClean="0"/>
              <a:t>Coordinating cross-institutional team to study attractiveness of environmental horticulture crops, systemic insecticide residue dynamics, economics/efficacy/ecotoxicology of alternatives, and consumer willingness to pay for quality pollinator attractive crops.</a:t>
            </a:r>
          </a:p>
        </p:txBody>
      </p:sp>
      <p:grpSp>
        <p:nvGrpSpPr>
          <p:cNvPr id="13" name="Group 12"/>
          <p:cNvGrpSpPr/>
          <p:nvPr/>
        </p:nvGrpSpPr>
        <p:grpSpPr>
          <a:xfrm>
            <a:off x="307910" y="683963"/>
            <a:ext cx="8229600" cy="408141"/>
            <a:chOff x="307910" y="683963"/>
            <a:chExt cx="8229600" cy="408141"/>
          </a:xfrm>
        </p:grpSpPr>
        <p:sp>
          <p:nvSpPr>
            <p:cNvPr id="14" name="Rectangle 13"/>
            <p:cNvSpPr/>
            <p:nvPr/>
          </p:nvSpPr>
          <p:spPr>
            <a:xfrm>
              <a:off x="307910" y="693295"/>
              <a:ext cx="8229600" cy="3988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5" name="TextBox 14"/>
            <p:cNvSpPr txBox="1"/>
            <p:nvPr/>
          </p:nvSpPr>
          <p:spPr>
            <a:xfrm>
              <a:off x="445359" y="683963"/>
              <a:ext cx="1210589" cy="369332"/>
            </a:xfrm>
            <a:prstGeom prst="rect">
              <a:avLst/>
            </a:prstGeom>
            <a:noFill/>
          </p:spPr>
          <p:txBody>
            <a:bodyPr wrap="none" rtlCol="0">
              <a:spAutoFit/>
            </a:bodyPr>
            <a:lstStyle/>
            <a:p>
              <a:pPr algn="ctr"/>
              <a:r>
                <a:rPr lang="en-US" b="1" dirty="0" smtClean="0">
                  <a:solidFill>
                    <a:schemeClr val="bg1"/>
                  </a:solidFill>
                </a:rPr>
                <a:t>Overview</a:t>
              </a:r>
              <a:endParaRPr lang="en-US" b="1" dirty="0">
                <a:solidFill>
                  <a:schemeClr val="bg1"/>
                </a:solidFill>
              </a:endParaRPr>
            </a:p>
          </p:txBody>
        </p:sp>
        <p:sp>
          <p:nvSpPr>
            <p:cNvPr id="16" name="TextBox 15"/>
            <p:cNvSpPr txBox="1"/>
            <p:nvPr/>
          </p:nvSpPr>
          <p:spPr>
            <a:xfrm>
              <a:off x="1770101" y="683963"/>
              <a:ext cx="2287806" cy="369332"/>
            </a:xfrm>
            <a:prstGeom prst="rect">
              <a:avLst/>
            </a:prstGeom>
            <a:noFill/>
          </p:spPr>
          <p:txBody>
            <a:bodyPr wrap="none" rtlCol="0">
              <a:spAutoFit/>
            </a:bodyPr>
            <a:lstStyle/>
            <a:p>
              <a:pPr algn="ctr"/>
              <a:r>
                <a:rPr lang="en-US" dirty="0" smtClean="0"/>
                <a:t>Registration Support</a:t>
              </a:r>
              <a:endParaRPr lang="en-US" dirty="0"/>
            </a:p>
          </p:txBody>
        </p:sp>
        <p:sp>
          <p:nvSpPr>
            <p:cNvPr id="17" name="TextBox 16"/>
            <p:cNvSpPr txBox="1"/>
            <p:nvPr/>
          </p:nvSpPr>
          <p:spPr>
            <a:xfrm>
              <a:off x="4204121" y="683963"/>
              <a:ext cx="1915909" cy="369332"/>
            </a:xfrm>
            <a:prstGeom prst="rect">
              <a:avLst/>
            </a:prstGeom>
            <a:noFill/>
          </p:spPr>
          <p:txBody>
            <a:bodyPr wrap="none" rtlCol="0">
              <a:spAutoFit/>
            </a:bodyPr>
            <a:lstStyle/>
            <a:p>
              <a:pPr algn="ctr"/>
              <a:r>
                <a:rPr lang="en-US" dirty="0" smtClean="0"/>
                <a:t>Invasive Species</a:t>
              </a:r>
              <a:endParaRPr lang="en-US" dirty="0"/>
            </a:p>
          </p:txBody>
        </p:sp>
        <p:sp>
          <p:nvSpPr>
            <p:cNvPr id="18" name="TextBox 17"/>
            <p:cNvSpPr txBox="1"/>
            <p:nvPr/>
          </p:nvSpPr>
          <p:spPr>
            <a:xfrm>
              <a:off x="6266244" y="683963"/>
              <a:ext cx="2249334" cy="369332"/>
            </a:xfrm>
            <a:prstGeom prst="rect">
              <a:avLst/>
            </a:prstGeom>
            <a:noFill/>
          </p:spPr>
          <p:txBody>
            <a:bodyPr wrap="none" rtlCol="0">
              <a:spAutoFit/>
            </a:bodyPr>
            <a:lstStyle/>
            <a:p>
              <a:pPr algn="ctr"/>
              <a:r>
                <a:rPr lang="en-US" dirty="0" smtClean="0"/>
                <a:t>Pollinator Protection</a:t>
              </a:r>
              <a:endParaRPr lang="en-US" dirty="0"/>
            </a:p>
          </p:txBody>
        </p:sp>
      </p:grpSp>
    </p:spTree>
    <p:extLst>
      <p:ext uri="{BB962C8B-B14F-4D97-AF65-F5344CB8AC3E}">
        <p14:creationId xmlns:p14="http://schemas.microsoft.com/office/powerpoint/2010/main" val="288103163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ChangeArrowheads="1"/>
          </p:cNvSpPr>
          <p:nvPr/>
        </p:nvSpPr>
        <p:spPr bwMode="auto">
          <a:xfrm>
            <a:off x="990600" y="1689847"/>
            <a:ext cx="727075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1" lang="en-US" altLang="en-US" sz="1800">
                <a:solidFill>
                  <a:srgbClr val="000000"/>
                </a:solidFill>
                <a:latin typeface="Arial" panose="020B0604020202020204" pitchFamily="34" charset="0"/>
              </a:rPr>
              <a:t>	</a:t>
            </a:r>
            <a:endParaRPr kumimoji="1" lang="en-US" altLang="en-US" sz="2400">
              <a:solidFill>
                <a:srgbClr val="000000"/>
              </a:solidFill>
              <a:latin typeface="Arial" panose="020B0604020202020204" pitchFamily="34" charset="0"/>
            </a:endParaRPr>
          </a:p>
          <a:p>
            <a:pPr eaLnBrk="1" hangingPunct="1">
              <a:buFontTx/>
              <a:buNone/>
            </a:pPr>
            <a:r>
              <a:rPr kumimoji="1" lang="en-US" altLang="en-US" sz="2600">
                <a:solidFill>
                  <a:srgbClr val="000000"/>
                </a:solidFill>
                <a:latin typeface="Arial" panose="020B0604020202020204" pitchFamily="34" charset="0"/>
              </a:rPr>
              <a:t>	</a:t>
            </a:r>
          </a:p>
        </p:txBody>
      </p:sp>
      <p:sp>
        <p:nvSpPr>
          <p:cNvPr id="5" name="Title 4"/>
          <p:cNvSpPr>
            <a:spLocks noGrp="1"/>
          </p:cNvSpPr>
          <p:nvPr>
            <p:ph type="title"/>
          </p:nvPr>
        </p:nvSpPr>
        <p:spPr/>
        <p:txBody>
          <a:bodyPr/>
          <a:lstStyle/>
          <a:p>
            <a:r>
              <a:rPr lang="en-US" b="1" dirty="0" smtClean="0"/>
              <a:t>EnvironHort - Website</a:t>
            </a:r>
            <a:endParaRPr lang="en-US" b="1" dirty="0"/>
          </a:p>
        </p:txBody>
      </p:sp>
      <p:grpSp>
        <p:nvGrpSpPr>
          <p:cNvPr id="13" name="Group 12"/>
          <p:cNvGrpSpPr/>
          <p:nvPr/>
        </p:nvGrpSpPr>
        <p:grpSpPr>
          <a:xfrm>
            <a:off x="307910" y="683963"/>
            <a:ext cx="8229600" cy="408141"/>
            <a:chOff x="307910" y="683963"/>
            <a:chExt cx="8229600" cy="408141"/>
          </a:xfrm>
        </p:grpSpPr>
        <p:sp>
          <p:nvSpPr>
            <p:cNvPr id="14" name="Rectangle 13"/>
            <p:cNvSpPr/>
            <p:nvPr/>
          </p:nvSpPr>
          <p:spPr>
            <a:xfrm>
              <a:off x="307910" y="693295"/>
              <a:ext cx="8229600" cy="3988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5" name="TextBox 14"/>
            <p:cNvSpPr txBox="1"/>
            <p:nvPr/>
          </p:nvSpPr>
          <p:spPr>
            <a:xfrm>
              <a:off x="445359" y="683963"/>
              <a:ext cx="1210589" cy="369332"/>
            </a:xfrm>
            <a:prstGeom prst="rect">
              <a:avLst/>
            </a:prstGeom>
            <a:noFill/>
          </p:spPr>
          <p:txBody>
            <a:bodyPr wrap="none" rtlCol="0">
              <a:spAutoFit/>
            </a:bodyPr>
            <a:lstStyle/>
            <a:p>
              <a:pPr algn="ctr"/>
              <a:r>
                <a:rPr lang="en-US" b="1" dirty="0" smtClean="0">
                  <a:solidFill>
                    <a:schemeClr val="bg1"/>
                  </a:solidFill>
                </a:rPr>
                <a:t>Overview</a:t>
              </a:r>
              <a:endParaRPr lang="en-US" b="1" dirty="0">
                <a:solidFill>
                  <a:schemeClr val="bg1"/>
                </a:solidFill>
              </a:endParaRPr>
            </a:p>
          </p:txBody>
        </p:sp>
        <p:sp>
          <p:nvSpPr>
            <p:cNvPr id="16" name="TextBox 15"/>
            <p:cNvSpPr txBox="1"/>
            <p:nvPr/>
          </p:nvSpPr>
          <p:spPr>
            <a:xfrm>
              <a:off x="1770101" y="683963"/>
              <a:ext cx="2287806" cy="369332"/>
            </a:xfrm>
            <a:prstGeom prst="rect">
              <a:avLst/>
            </a:prstGeom>
            <a:noFill/>
          </p:spPr>
          <p:txBody>
            <a:bodyPr wrap="none" rtlCol="0">
              <a:spAutoFit/>
            </a:bodyPr>
            <a:lstStyle/>
            <a:p>
              <a:pPr algn="ctr"/>
              <a:r>
                <a:rPr lang="en-US" dirty="0" smtClean="0"/>
                <a:t>Registration Support</a:t>
              </a:r>
              <a:endParaRPr lang="en-US" dirty="0"/>
            </a:p>
          </p:txBody>
        </p:sp>
        <p:sp>
          <p:nvSpPr>
            <p:cNvPr id="17" name="TextBox 16"/>
            <p:cNvSpPr txBox="1"/>
            <p:nvPr/>
          </p:nvSpPr>
          <p:spPr>
            <a:xfrm>
              <a:off x="4204121" y="683963"/>
              <a:ext cx="1915909" cy="369332"/>
            </a:xfrm>
            <a:prstGeom prst="rect">
              <a:avLst/>
            </a:prstGeom>
            <a:noFill/>
          </p:spPr>
          <p:txBody>
            <a:bodyPr wrap="none" rtlCol="0">
              <a:spAutoFit/>
            </a:bodyPr>
            <a:lstStyle/>
            <a:p>
              <a:pPr algn="ctr"/>
              <a:r>
                <a:rPr lang="en-US" dirty="0" smtClean="0"/>
                <a:t>Invasive Species</a:t>
              </a:r>
              <a:endParaRPr lang="en-US" dirty="0"/>
            </a:p>
          </p:txBody>
        </p:sp>
        <p:sp>
          <p:nvSpPr>
            <p:cNvPr id="18" name="TextBox 17"/>
            <p:cNvSpPr txBox="1"/>
            <p:nvPr/>
          </p:nvSpPr>
          <p:spPr>
            <a:xfrm>
              <a:off x="6266244" y="683963"/>
              <a:ext cx="2249334" cy="369332"/>
            </a:xfrm>
            <a:prstGeom prst="rect">
              <a:avLst/>
            </a:prstGeom>
            <a:noFill/>
          </p:spPr>
          <p:txBody>
            <a:bodyPr wrap="none" rtlCol="0">
              <a:spAutoFit/>
            </a:bodyPr>
            <a:lstStyle/>
            <a:p>
              <a:pPr algn="ctr"/>
              <a:r>
                <a:rPr lang="en-US" dirty="0" smtClean="0"/>
                <a:t>Pollinator Protection</a:t>
              </a:r>
              <a:endParaRPr lang="en-US" dirty="0"/>
            </a:p>
          </p:txBody>
        </p:sp>
      </p:grpSp>
      <p:sp>
        <p:nvSpPr>
          <p:cNvPr id="2" name="Content Placeholder 1"/>
          <p:cNvSpPr>
            <a:spLocks noGrp="1"/>
          </p:cNvSpPr>
          <p:nvPr>
            <p:ph idx="1"/>
          </p:nvPr>
        </p:nvSpPr>
        <p:spPr>
          <a:xfrm>
            <a:off x="6335486" y="1179066"/>
            <a:ext cx="2494478" cy="4639843"/>
          </a:xfrm>
        </p:spPr>
        <p:txBody>
          <a:bodyPr/>
          <a:lstStyle/>
          <a:p>
            <a:pPr marL="0" indent="0">
              <a:buNone/>
            </a:pPr>
            <a:r>
              <a:rPr lang="en-US" sz="2000" dirty="0" smtClean="0"/>
              <a:t>Overview of each program element</a:t>
            </a:r>
          </a:p>
          <a:p>
            <a:pPr marL="0" indent="0">
              <a:buNone/>
            </a:pPr>
            <a:r>
              <a:rPr lang="en-US" sz="2000" dirty="0" smtClean="0"/>
              <a:t>Organized by users:</a:t>
            </a:r>
          </a:p>
          <a:p>
            <a:pPr marL="344488" lvl="1" indent="-176213"/>
            <a:r>
              <a:rPr lang="en-US" sz="1600" dirty="0" smtClean="0"/>
              <a:t>Growers</a:t>
            </a:r>
          </a:p>
          <a:p>
            <a:pPr marL="344488" lvl="1" indent="-176213"/>
            <a:r>
              <a:rPr lang="en-US" sz="1600" dirty="0" smtClean="0"/>
              <a:t>Researchers</a:t>
            </a:r>
          </a:p>
          <a:p>
            <a:pPr marL="344488" lvl="1" indent="-176213"/>
            <a:r>
              <a:rPr lang="en-US" sz="1600" dirty="0" smtClean="0"/>
              <a:t>Extension Personnel</a:t>
            </a:r>
          </a:p>
          <a:p>
            <a:pPr marL="344488" lvl="1" indent="-176213"/>
            <a:r>
              <a:rPr lang="en-US" sz="1600" dirty="0" smtClean="0"/>
              <a:t>Registrants</a:t>
            </a:r>
          </a:p>
          <a:p>
            <a:pPr marL="0" indent="0">
              <a:buNone/>
            </a:pPr>
            <a:r>
              <a:rPr lang="en-US" sz="2000" dirty="0" smtClean="0"/>
              <a:t>Where to find …    page will help locate resources</a:t>
            </a:r>
          </a:p>
          <a:p>
            <a:pPr marL="0" indent="0">
              <a:buNone/>
            </a:pPr>
            <a:r>
              <a:rPr lang="en-US" sz="2000" dirty="0" smtClean="0"/>
              <a:t>Research Summaries</a:t>
            </a:r>
          </a:p>
          <a:p>
            <a:pPr marL="0" indent="0">
              <a:buNone/>
            </a:pPr>
            <a:r>
              <a:rPr lang="en-US" sz="2000" dirty="0" smtClean="0"/>
              <a:t>Search the Database</a:t>
            </a:r>
            <a:endParaRPr lang="en-US" sz="2000" dirty="0"/>
          </a:p>
        </p:txBody>
      </p:sp>
      <p:pic>
        <p:nvPicPr>
          <p:cNvPr id="12" name="Picture 11"/>
          <p:cNvPicPr>
            <a:picLocks noChangeAspect="1"/>
          </p:cNvPicPr>
          <p:nvPr/>
        </p:nvPicPr>
        <p:blipFill rotWithShape="1">
          <a:blip r:embed="rId2"/>
          <a:srcRect l="17012" t="8122" r="17876" b="3997"/>
          <a:stretch/>
        </p:blipFill>
        <p:spPr>
          <a:xfrm>
            <a:off x="536276" y="1179066"/>
            <a:ext cx="5673558" cy="4307334"/>
          </a:xfrm>
          <a:prstGeom prst="rect">
            <a:avLst/>
          </a:prstGeom>
          <a:ln>
            <a:solidFill>
              <a:schemeClr val="bg1">
                <a:lumMod val="50000"/>
              </a:schemeClr>
            </a:solidFill>
          </a:ln>
        </p:spPr>
      </p:pic>
    </p:spTree>
    <p:extLst>
      <p:ext uri="{BB962C8B-B14F-4D97-AF65-F5344CB8AC3E}">
        <p14:creationId xmlns:p14="http://schemas.microsoft.com/office/powerpoint/2010/main" val="34704904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ChangeArrowheads="1"/>
          </p:cNvSpPr>
          <p:nvPr/>
        </p:nvSpPr>
        <p:spPr bwMode="auto">
          <a:xfrm>
            <a:off x="990600" y="1689847"/>
            <a:ext cx="727075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1" lang="en-US" altLang="en-US" sz="1800">
                <a:solidFill>
                  <a:srgbClr val="000000"/>
                </a:solidFill>
                <a:latin typeface="Arial" panose="020B0604020202020204" pitchFamily="34" charset="0"/>
              </a:rPr>
              <a:t>	</a:t>
            </a:r>
            <a:endParaRPr kumimoji="1" lang="en-US" altLang="en-US" sz="2400">
              <a:solidFill>
                <a:srgbClr val="000000"/>
              </a:solidFill>
              <a:latin typeface="Arial" panose="020B0604020202020204" pitchFamily="34" charset="0"/>
            </a:endParaRPr>
          </a:p>
          <a:p>
            <a:pPr eaLnBrk="1" hangingPunct="1">
              <a:buFontTx/>
              <a:buNone/>
            </a:pPr>
            <a:r>
              <a:rPr kumimoji="1" lang="en-US" altLang="en-US" sz="2600">
                <a:solidFill>
                  <a:srgbClr val="000000"/>
                </a:solidFill>
                <a:latin typeface="Arial" panose="020B0604020202020204" pitchFamily="34" charset="0"/>
              </a:rPr>
              <a:t>	</a:t>
            </a:r>
          </a:p>
        </p:txBody>
      </p:sp>
      <p:sp>
        <p:nvSpPr>
          <p:cNvPr id="5" name="Title 4"/>
          <p:cNvSpPr>
            <a:spLocks noGrp="1"/>
          </p:cNvSpPr>
          <p:nvPr>
            <p:ph type="title"/>
          </p:nvPr>
        </p:nvSpPr>
        <p:spPr/>
        <p:txBody>
          <a:bodyPr/>
          <a:lstStyle/>
          <a:p>
            <a:r>
              <a:rPr lang="en-US" b="1" dirty="0" smtClean="0"/>
              <a:t>Environmental Horticulture Program</a:t>
            </a:r>
            <a:endParaRPr lang="en-US" b="1" dirty="0"/>
          </a:p>
        </p:txBody>
      </p:sp>
      <p:sp>
        <p:nvSpPr>
          <p:cNvPr id="57348" name="Rectangle 5"/>
          <p:cNvSpPr>
            <a:spLocks noGrp="1" noChangeArrowheads="1"/>
          </p:cNvSpPr>
          <p:nvPr>
            <p:ph idx="1"/>
          </p:nvPr>
        </p:nvSpPr>
        <p:spPr>
          <a:xfrm>
            <a:off x="541176" y="1138760"/>
            <a:ext cx="5234473" cy="4717473"/>
          </a:xfrm>
        </p:spPr>
        <p:txBody>
          <a:bodyPr/>
          <a:lstStyle/>
          <a:p>
            <a:pPr marL="0" indent="0">
              <a:buNone/>
            </a:pPr>
            <a:r>
              <a:rPr lang="en-US" sz="2000" dirty="0"/>
              <a:t>IR-4 coordinates national and regional research projects to develop efficacy and crop safety data so that new biological and chemical active ingredients can be registered and current products expanded for new uses</a:t>
            </a:r>
            <a:r>
              <a:rPr lang="en-US" sz="2000" dirty="0" smtClean="0"/>
              <a:t>.</a:t>
            </a:r>
          </a:p>
          <a:p>
            <a:pPr marL="0" indent="0">
              <a:buNone/>
            </a:pPr>
            <a:endParaRPr lang="en-US" sz="2000" dirty="0"/>
          </a:p>
          <a:p>
            <a:pPr marL="0" indent="0">
              <a:buNone/>
            </a:pPr>
            <a:r>
              <a:rPr lang="en-US" sz="2000" b="1" dirty="0" smtClean="0"/>
              <a:t>Outcomes</a:t>
            </a:r>
          </a:p>
          <a:p>
            <a:pPr marL="401638" lvl="1" indent="-233363"/>
            <a:r>
              <a:rPr lang="en-US" sz="1800" dirty="0" smtClean="0"/>
              <a:t>Over </a:t>
            </a:r>
            <a:r>
              <a:rPr lang="en-US" sz="1800" dirty="0"/>
              <a:t>44,000 crop uses have been </a:t>
            </a:r>
            <a:r>
              <a:rPr lang="en-US" sz="1800" dirty="0" smtClean="0"/>
              <a:t>registered.</a:t>
            </a:r>
            <a:r>
              <a:rPr lang="en-US" sz="1800" dirty="0"/>
              <a:t> </a:t>
            </a:r>
            <a:endParaRPr lang="en-US" sz="1800" dirty="0" smtClean="0"/>
          </a:p>
          <a:p>
            <a:pPr marL="401638" lvl="1" indent="-233363"/>
            <a:r>
              <a:rPr lang="en-US" sz="1800" dirty="0" smtClean="0"/>
              <a:t>Pathogen</a:t>
            </a:r>
            <a:r>
              <a:rPr lang="en-US" sz="1800" dirty="0"/>
              <a:t>, pest, and weed management tools are readily available to greenhouse and nursery growers. </a:t>
            </a:r>
            <a:endParaRPr lang="en-US" sz="1800" dirty="0" smtClean="0"/>
          </a:p>
          <a:p>
            <a:pPr marL="401638" lvl="1" indent="-233363"/>
            <a:r>
              <a:rPr lang="en-US" sz="1800" dirty="0" smtClean="0"/>
              <a:t>Growers </a:t>
            </a:r>
            <a:r>
              <a:rPr lang="en-US" sz="1800" dirty="0"/>
              <a:t>and consumers benefit by having more tools for Integrated Pest Management systems and resistance management strategies</a:t>
            </a:r>
            <a:endParaRPr lang="en-US" sz="1100" dirty="0"/>
          </a:p>
        </p:txBody>
      </p:sp>
      <p:grpSp>
        <p:nvGrpSpPr>
          <p:cNvPr id="15" name="Group 14"/>
          <p:cNvGrpSpPr/>
          <p:nvPr/>
        </p:nvGrpSpPr>
        <p:grpSpPr>
          <a:xfrm>
            <a:off x="307910" y="683963"/>
            <a:ext cx="8229600" cy="408141"/>
            <a:chOff x="307910" y="683963"/>
            <a:chExt cx="8229600" cy="408141"/>
          </a:xfrm>
        </p:grpSpPr>
        <p:sp>
          <p:nvSpPr>
            <p:cNvPr id="16" name="Rectangle 15"/>
            <p:cNvSpPr/>
            <p:nvPr/>
          </p:nvSpPr>
          <p:spPr>
            <a:xfrm>
              <a:off x="307910" y="693295"/>
              <a:ext cx="8229600" cy="3988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7" name="TextBox 16"/>
            <p:cNvSpPr txBox="1"/>
            <p:nvPr/>
          </p:nvSpPr>
          <p:spPr>
            <a:xfrm>
              <a:off x="477419" y="683963"/>
              <a:ext cx="1146468" cy="369332"/>
            </a:xfrm>
            <a:prstGeom prst="rect">
              <a:avLst/>
            </a:prstGeom>
            <a:noFill/>
          </p:spPr>
          <p:txBody>
            <a:bodyPr wrap="none" rtlCol="0">
              <a:spAutoFit/>
            </a:bodyPr>
            <a:lstStyle/>
            <a:p>
              <a:pPr algn="ctr"/>
              <a:r>
                <a:rPr lang="en-US" dirty="0" smtClean="0"/>
                <a:t>Overview</a:t>
              </a:r>
              <a:endParaRPr lang="en-US" dirty="0"/>
            </a:p>
          </p:txBody>
        </p:sp>
        <p:sp>
          <p:nvSpPr>
            <p:cNvPr id="18" name="TextBox 17"/>
            <p:cNvSpPr txBox="1"/>
            <p:nvPr/>
          </p:nvSpPr>
          <p:spPr>
            <a:xfrm>
              <a:off x="1673921" y="683963"/>
              <a:ext cx="2480167" cy="369332"/>
            </a:xfrm>
            <a:prstGeom prst="rect">
              <a:avLst/>
            </a:prstGeom>
            <a:noFill/>
          </p:spPr>
          <p:txBody>
            <a:bodyPr wrap="none" rtlCol="0">
              <a:spAutoFit/>
            </a:bodyPr>
            <a:lstStyle/>
            <a:p>
              <a:pPr algn="ctr"/>
              <a:r>
                <a:rPr lang="en-US" b="1" dirty="0" smtClean="0">
                  <a:solidFill>
                    <a:schemeClr val="bg1"/>
                  </a:solidFill>
                </a:rPr>
                <a:t>Registration Support</a:t>
              </a:r>
              <a:endParaRPr lang="en-US" b="1" dirty="0">
                <a:solidFill>
                  <a:schemeClr val="bg1"/>
                </a:solidFill>
              </a:endParaRPr>
            </a:p>
          </p:txBody>
        </p:sp>
        <p:sp>
          <p:nvSpPr>
            <p:cNvPr id="19" name="TextBox 18"/>
            <p:cNvSpPr txBox="1"/>
            <p:nvPr/>
          </p:nvSpPr>
          <p:spPr>
            <a:xfrm>
              <a:off x="4204121" y="683963"/>
              <a:ext cx="1915909" cy="369332"/>
            </a:xfrm>
            <a:prstGeom prst="rect">
              <a:avLst/>
            </a:prstGeom>
            <a:noFill/>
          </p:spPr>
          <p:txBody>
            <a:bodyPr wrap="none" rtlCol="0">
              <a:spAutoFit/>
            </a:bodyPr>
            <a:lstStyle/>
            <a:p>
              <a:pPr algn="ctr"/>
              <a:r>
                <a:rPr lang="en-US" dirty="0" smtClean="0"/>
                <a:t>Invasive Species</a:t>
              </a:r>
              <a:endParaRPr lang="en-US" dirty="0"/>
            </a:p>
          </p:txBody>
        </p:sp>
        <p:sp>
          <p:nvSpPr>
            <p:cNvPr id="20" name="TextBox 19"/>
            <p:cNvSpPr txBox="1"/>
            <p:nvPr/>
          </p:nvSpPr>
          <p:spPr>
            <a:xfrm>
              <a:off x="6266244" y="683963"/>
              <a:ext cx="2249334" cy="369332"/>
            </a:xfrm>
            <a:prstGeom prst="rect">
              <a:avLst/>
            </a:prstGeom>
            <a:noFill/>
          </p:spPr>
          <p:txBody>
            <a:bodyPr wrap="none" rtlCol="0">
              <a:spAutoFit/>
            </a:bodyPr>
            <a:lstStyle/>
            <a:p>
              <a:pPr algn="ctr"/>
              <a:r>
                <a:rPr lang="en-US" dirty="0" smtClean="0"/>
                <a:t>Pollinator Protection</a:t>
              </a:r>
              <a:endParaRPr lang="en-US" dirty="0"/>
            </a:p>
          </p:txBody>
        </p:sp>
      </p:grpSp>
      <p:pic>
        <p:nvPicPr>
          <p:cNvPr id="21" name="Content Placeholder 7" descr="IMG_578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0253" y="1512736"/>
            <a:ext cx="2843926" cy="378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990253" y="5302650"/>
            <a:ext cx="1518364" cy="230832"/>
          </a:xfrm>
          <a:prstGeom prst="rect">
            <a:avLst/>
          </a:prstGeom>
          <a:noFill/>
        </p:spPr>
        <p:txBody>
          <a:bodyPr wrap="none" rtlCol="0">
            <a:spAutoFit/>
          </a:bodyPr>
          <a:lstStyle/>
          <a:p>
            <a:r>
              <a:rPr lang="en-US" sz="900" dirty="0" smtClean="0"/>
              <a:t>Photo by Dr. Cristi Palmer</a:t>
            </a:r>
            <a:endParaRPr lang="en-US" sz="900" dirty="0"/>
          </a:p>
        </p:txBody>
      </p:sp>
    </p:spTree>
    <p:extLst>
      <p:ext uri="{BB962C8B-B14F-4D97-AF65-F5344CB8AC3E}">
        <p14:creationId xmlns:p14="http://schemas.microsoft.com/office/powerpoint/2010/main" val="32231759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ChangeArrowheads="1"/>
          </p:cNvSpPr>
          <p:nvPr/>
        </p:nvSpPr>
        <p:spPr bwMode="auto">
          <a:xfrm>
            <a:off x="990600" y="1689847"/>
            <a:ext cx="727075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1" lang="en-US" altLang="en-US" sz="1800">
                <a:solidFill>
                  <a:srgbClr val="000000"/>
                </a:solidFill>
                <a:latin typeface="Arial" panose="020B0604020202020204" pitchFamily="34" charset="0"/>
              </a:rPr>
              <a:t>	</a:t>
            </a:r>
            <a:endParaRPr kumimoji="1" lang="en-US" altLang="en-US" sz="2400">
              <a:solidFill>
                <a:srgbClr val="000000"/>
              </a:solidFill>
              <a:latin typeface="Arial" panose="020B0604020202020204" pitchFamily="34" charset="0"/>
            </a:endParaRPr>
          </a:p>
          <a:p>
            <a:pPr eaLnBrk="1" hangingPunct="1">
              <a:buFontTx/>
              <a:buNone/>
            </a:pPr>
            <a:r>
              <a:rPr kumimoji="1" lang="en-US" altLang="en-US" sz="2600">
                <a:solidFill>
                  <a:srgbClr val="000000"/>
                </a:solidFill>
                <a:latin typeface="Arial" panose="020B0604020202020204" pitchFamily="34" charset="0"/>
              </a:rPr>
              <a:t>	</a:t>
            </a:r>
          </a:p>
        </p:txBody>
      </p:sp>
      <p:sp>
        <p:nvSpPr>
          <p:cNvPr id="5" name="Title 4"/>
          <p:cNvSpPr>
            <a:spLocks noGrp="1"/>
          </p:cNvSpPr>
          <p:nvPr>
            <p:ph type="title"/>
          </p:nvPr>
        </p:nvSpPr>
        <p:spPr/>
        <p:txBody>
          <a:bodyPr/>
          <a:lstStyle/>
          <a:p>
            <a:r>
              <a:rPr lang="en-US" b="1" dirty="0" smtClean="0"/>
              <a:t>EnvironHort - Process</a:t>
            </a:r>
            <a:endParaRPr lang="en-US" b="1" dirty="0"/>
          </a:p>
        </p:txBody>
      </p:sp>
      <p:sp>
        <p:nvSpPr>
          <p:cNvPr id="57348" name="Rectangle 5"/>
          <p:cNvSpPr>
            <a:spLocks noGrp="1" noChangeArrowheads="1"/>
          </p:cNvSpPr>
          <p:nvPr>
            <p:ph idx="1"/>
          </p:nvPr>
        </p:nvSpPr>
        <p:spPr>
          <a:xfrm>
            <a:off x="541176" y="1324947"/>
            <a:ext cx="7974402" cy="4531286"/>
          </a:xfrm>
        </p:spPr>
        <p:txBody>
          <a:bodyPr/>
          <a:lstStyle/>
          <a:p>
            <a:pPr marL="0" indent="0">
              <a:spcAft>
                <a:spcPts val="1200"/>
              </a:spcAft>
              <a:buNone/>
            </a:pPr>
            <a:r>
              <a:rPr lang="en-US" sz="2200" dirty="0" smtClean="0"/>
              <a:t>Identify</a:t>
            </a:r>
            <a:r>
              <a:rPr lang="en-US" sz="2200" dirty="0"/>
              <a:t> </a:t>
            </a:r>
            <a:r>
              <a:rPr lang="en-US" sz="2200" dirty="0">
                <a:hlinkClick r:id="rId2"/>
              </a:rPr>
              <a:t>grower needs</a:t>
            </a:r>
            <a:r>
              <a:rPr lang="en-US" sz="2200" dirty="0"/>
              <a:t> through surveys and project requests</a:t>
            </a:r>
          </a:p>
          <a:p>
            <a:pPr marL="0" indent="0">
              <a:spcAft>
                <a:spcPts val="1200"/>
              </a:spcAft>
              <a:buNone/>
            </a:pPr>
            <a:r>
              <a:rPr lang="en-US" sz="2200" dirty="0"/>
              <a:t>Prioritize projects at </a:t>
            </a:r>
            <a:r>
              <a:rPr lang="en-US" sz="2200" dirty="0">
                <a:hlinkClick r:id="rId3"/>
              </a:rPr>
              <a:t>biennial workshop</a:t>
            </a:r>
            <a:endParaRPr lang="en-US" sz="2200" dirty="0"/>
          </a:p>
          <a:p>
            <a:pPr marL="0" indent="0">
              <a:spcAft>
                <a:spcPts val="1200"/>
              </a:spcAft>
              <a:buNone/>
            </a:pPr>
            <a:r>
              <a:rPr lang="en-US" sz="2200" dirty="0"/>
              <a:t>Conduct research with key entomologists, horticulturists, plant pathologists and weed scientists throughout the US</a:t>
            </a:r>
          </a:p>
          <a:p>
            <a:pPr marL="0" indent="0">
              <a:spcAft>
                <a:spcPts val="1200"/>
              </a:spcAft>
              <a:buNone/>
            </a:pPr>
            <a:r>
              <a:rPr lang="en-US" sz="2200" dirty="0"/>
              <a:t>Communicate results by compiling trial data and </a:t>
            </a:r>
            <a:r>
              <a:rPr lang="en-US" sz="2200" dirty="0">
                <a:hlinkClick r:id="rId4"/>
              </a:rPr>
              <a:t>posting summaries</a:t>
            </a:r>
            <a:endParaRPr lang="en-US" sz="2200" dirty="0"/>
          </a:p>
          <a:p>
            <a:pPr marL="0" indent="0">
              <a:spcAft>
                <a:spcPts val="1200"/>
              </a:spcAft>
              <a:buNone/>
            </a:pPr>
            <a:r>
              <a:rPr lang="en-US" sz="2200" dirty="0"/>
              <a:t>Track </a:t>
            </a:r>
            <a:r>
              <a:rPr lang="en-US" sz="2200" dirty="0">
                <a:hlinkClick r:id="rId5"/>
              </a:rPr>
              <a:t>impacts</a:t>
            </a:r>
            <a:r>
              <a:rPr lang="en-US" sz="2200" dirty="0"/>
              <a:t> of these research activities</a:t>
            </a:r>
          </a:p>
          <a:p>
            <a:pPr marL="0" indent="0">
              <a:spcAft>
                <a:spcPts val="1200"/>
              </a:spcAft>
              <a:buNone/>
            </a:pPr>
            <a:r>
              <a:rPr lang="en-US" sz="2200" dirty="0"/>
              <a:t>Network with growers, researchers, registrants and regulatory </a:t>
            </a:r>
            <a:r>
              <a:rPr lang="en-US" sz="2200" dirty="0" smtClean="0"/>
              <a:t>officials</a:t>
            </a:r>
          </a:p>
        </p:txBody>
      </p:sp>
      <p:grpSp>
        <p:nvGrpSpPr>
          <p:cNvPr id="15" name="Group 14"/>
          <p:cNvGrpSpPr/>
          <p:nvPr/>
        </p:nvGrpSpPr>
        <p:grpSpPr>
          <a:xfrm>
            <a:off x="307910" y="683963"/>
            <a:ext cx="8229600" cy="408141"/>
            <a:chOff x="307910" y="683963"/>
            <a:chExt cx="8229600" cy="408141"/>
          </a:xfrm>
        </p:grpSpPr>
        <p:sp>
          <p:nvSpPr>
            <p:cNvPr id="16" name="Rectangle 15"/>
            <p:cNvSpPr/>
            <p:nvPr/>
          </p:nvSpPr>
          <p:spPr>
            <a:xfrm>
              <a:off x="307910" y="693295"/>
              <a:ext cx="8229600" cy="3988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7" name="TextBox 16"/>
            <p:cNvSpPr txBox="1"/>
            <p:nvPr/>
          </p:nvSpPr>
          <p:spPr>
            <a:xfrm>
              <a:off x="477419" y="683963"/>
              <a:ext cx="1146468" cy="369332"/>
            </a:xfrm>
            <a:prstGeom prst="rect">
              <a:avLst/>
            </a:prstGeom>
            <a:noFill/>
          </p:spPr>
          <p:txBody>
            <a:bodyPr wrap="none" rtlCol="0">
              <a:spAutoFit/>
            </a:bodyPr>
            <a:lstStyle/>
            <a:p>
              <a:pPr algn="ctr"/>
              <a:r>
                <a:rPr lang="en-US" dirty="0" smtClean="0"/>
                <a:t>Overview</a:t>
              </a:r>
              <a:endParaRPr lang="en-US" dirty="0"/>
            </a:p>
          </p:txBody>
        </p:sp>
        <p:sp>
          <p:nvSpPr>
            <p:cNvPr id="18" name="TextBox 17"/>
            <p:cNvSpPr txBox="1"/>
            <p:nvPr/>
          </p:nvSpPr>
          <p:spPr>
            <a:xfrm>
              <a:off x="1673921" y="683963"/>
              <a:ext cx="2480167" cy="369332"/>
            </a:xfrm>
            <a:prstGeom prst="rect">
              <a:avLst/>
            </a:prstGeom>
            <a:noFill/>
          </p:spPr>
          <p:txBody>
            <a:bodyPr wrap="none" rtlCol="0">
              <a:spAutoFit/>
            </a:bodyPr>
            <a:lstStyle/>
            <a:p>
              <a:pPr algn="ctr"/>
              <a:r>
                <a:rPr lang="en-US" b="1" dirty="0" smtClean="0">
                  <a:solidFill>
                    <a:schemeClr val="bg1"/>
                  </a:solidFill>
                </a:rPr>
                <a:t>Registration Support</a:t>
              </a:r>
              <a:endParaRPr lang="en-US" b="1" dirty="0">
                <a:solidFill>
                  <a:schemeClr val="bg1"/>
                </a:solidFill>
              </a:endParaRPr>
            </a:p>
          </p:txBody>
        </p:sp>
        <p:sp>
          <p:nvSpPr>
            <p:cNvPr id="19" name="TextBox 18"/>
            <p:cNvSpPr txBox="1"/>
            <p:nvPr/>
          </p:nvSpPr>
          <p:spPr>
            <a:xfrm>
              <a:off x="4204121" y="683963"/>
              <a:ext cx="1915909" cy="369332"/>
            </a:xfrm>
            <a:prstGeom prst="rect">
              <a:avLst/>
            </a:prstGeom>
            <a:noFill/>
          </p:spPr>
          <p:txBody>
            <a:bodyPr wrap="none" rtlCol="0">
              <a:spAutoFit/>
            </a:bodyPr>
            <a:lstStyle/>
            <a:p>
              <a:pPr algn="ctr"/>
              <a:r>
                <a:rPr lang="en-US" dirty="0" smtClean="0"/>
                <a:t>Invasive Species</a:t>
              </a:r>
              <a:endParaRPr lang="en-US" dirty="0"/>
            </a:p>
          </p:txBody>
        </p:sp>
        <p:sp>
          <p:nvSpPr>
            <p:cNvPr id="20" name="TextBox 19"/>
            <p:cNvSpPr txBox="1"/>
            <p:nvPr/>
          </p:nvSpPr>
          <p:spPr>
            <a:xfrm>
              <a:off x="6266244" y="683963"/>
              <a:ext cx="2249334" cy="369332"/>
            </a:xfrm>
            <a:prstGeom prst="rect">
              <a:avLst/>
            </a:prstGeom>
            <a:noFill/>
          </p:spPr>
          <p:txBody>
            <a:bodyPr wrap="none" rtlCol="0">
              <a:spAutoFit/>
            </a:bodyPr>
            <a:lstStyle/>
            <a:p>
              <a:pPr algn="ctr"/>
              <a:r>
                <a:rPr lang="en-US" dirty="0" smtClean="0"/>
                <a:t>Pollinator Protection</a:t>
              </a:r>
              <a:endParaRPr lang="en-US" dirty="0"/>
            </a:p>
          </p:txBody>
        </p:sp>
      </p:grpSp>
    </p:spTree>
    <p:extLst>
      <p:ext uri="{BB962C8B-B14F-4D97-AF65-F5344CB8AC3E}">
        <p14:creationId xmlns:p14="http://schemas.microsoft.com/office/powerpoint/2010/main" val="32495339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990"/>
            <a:ext cx="8229600" cy="474642"/>
          </a:xfrm>
          <a:prstGeom prst="rect">
            <a:avLst/>
          </a:prstGeom>
        </p:spPr>
        <p:txBody>
          <a:bodyPr>
            <a:noAutofit/>
          </a:bodyPr>
          <a:lstStyle/>
          <a:p>
            <a:r>
              <a:rPr lang="en-US" b="1" dirty="0" smtClean="0"/>
              <a:t>EnvironHort – Project Prioritization</a:t>
            </a:r>
            <a:endParaRPr lang="en-US" sz="2800" b="1" dirty="0">
              <a:solidFill>
                <a:schemeClr val="bg1"/>
              </a:solidFill>
            </a:endParaRPr>
          </a:p>
        </p:txBody>
      </p:sp>
      <p:grpSp>
        <p:nvGrpSpPr>
          <p:cNvPr id="22" name="Group 21"/>
          <p:cNvGrpSpPr/>
          <p:nvPr/>
        </p:nvGrpSpPr>
        <p:grpSpPr>
          <a:xfrm>
            <a:off x="838200" y="1310650"/>
            <a:ext cx="3487273" cy="5215525"/>
            <a:chOff x="304800" y="1070942"/>
            <a:chExt cx="3487273" cy="5215525"/>
          </a:xfrm>
        </p:grpSpPr>
        <p:sp>
          <p:nvSpPr>
            <p:cNvPr id="7" name="TextBox 6"/>
            <p:cNvSpPr txBox="1"/>
            <p:nvPr/>
          </p:nvSpPr>
          <p:spPr>
            <a:xfrm>
              <a:off x="479274" y="1070942"/>
              <a:ext cx="2845138" cy="523220"/>
            </a:xfrm>
            <a:prstGeom prst="rect">
              <a:avLst/>
            </a:prstGeom>
            <a:noFill/>
          </p:spPr>
          <p:txBody>
            <a:bodyPr wrap="none" rtlCol="0">
              <a:spAutoFit/>
            </a:bodyPr>
            <a:lstStyle/>
            <a:p>
              <a:r>
                <a:rPr lang="en-US" sz="2800" b="1" dirty="0" smtClean="0"/>
                <a:t>Stakeholder Input</a:t>
              </a:r>
              <a:endParaRPr lang="en-US" sz="2800" b="1" dirty="0"/>
            </a:p>
          </p:txBody>
        </p:sp>
        <p:grpSp>
          <p:nvGrpSpPr>
            <p:cNvPr id="12" name="Group 11"/>
            <p:cNvGrpSpPr/>
            <p:nvPr/>
          </p:nvGrpSpPr>
          <p:grpSpPr>
            <a:xfrm>
              <a:off x="304800" y="2590800"/>
              <a:ext cx="1651001" cy="2489776"/>
              <a:chOff x="304800" y="2158425"/>
              <a:chExt cx="1651001" cy="248977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04800" y="2743201"/>
                <a:ext cx="1651000" cy="1905000"/>
              </a:xfrm>
              <a:prstGeom prst="rect">
                <a:avLst/>
              </a:prstGeom>
            </p:spPr>
          </p:pic>
          <p:sp>
            <p:nvSpPr>
              <p:cNvPr id="11" name="TextBox 10"/>
              <p:cNvSpPr txBox="1"/>
              <p:nvPr/>
            </p:nvSpPr>
            <p:spPr>
              <a:xfrm>
                <a:off x="304801" y="2158425"/>
                <a:ext cx="1651000" cy="584775"/>
              </a:xfrm>
              <a:prstGeom prst="rect">
                <a:avLst/>
              </a:prstGeom>
              <a:noFill/>
            </p:spPr>
            <p:txBody>
              <a:bodyPr wrap="square" rtlCol="0">
                <a:spAutoFit/>
              </a:bodyPr>
              <a:lstStyle/>
              <a:p>
                <a:pPr algn="ctr"/>
                <a:r>
                  <a:rPr lang="en-US" sz="1600" b="1" dirty="0" smtClean="0"/>
                  <a:t>Online Project Request Form</a:t>
                </a:r>
                <a:endParaRPr lang="en-US" sz="1600" b="1" dirty="0"/>
              </a:p>
            </p:txBody>
          </p:sp>
        </p:grpSp>
        <p:grpSp>
          <p:nvGrpSpPr>
            <p:cNvPr id="15" name="Group 14"/>
            <p:cNvGrpSpPr/>
            <p:nvPr/>
          </p:nvGrpSpPr>
          <p:grpSpPr>
            <a:xfrm>
              <a:off x="2133601" y="3016210"/>
              <a:ext cx="1658472" cy="3270257"/>
              <a:chOff x="2133600" y="2851397"/>
              <a:chExt cx="1658472" cy="3270257"/>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1071" y="3945334"/>
                <a:ext cx="1651001" cy="2176320"/>
              </a:xfrm>
              <a:prstGeom prst="rect">
                <a:avLst/>
              </a:prstGeom>
            </p:spPr>
          </p:pic>
          <p:sp>
            <p:nvSpPr>
              <p:cNvPr id="14" name="TextBox 13"/>
              <p:cNvSpPr txBox="1"/>
              <p:nvPr/>
            </p:nvSpPr>
            <p:spPr>
              <a:xfrm>
                <a:off x="2133600" y="2851397"/>
                <a:ext cx="1651000" cy="584775"/>
              </a:xfrm>
              <a:prstGeom prst="rect">
                <a:avLst/>
              </a:prstGeom>
              <a:noFill/>
            </p:spPr>
            <p:txBody>
              <a:bodyPr wrap="square" rtlCol="0">
                <a:spAutoFit/>
              </a:bodyPr>
              <a:lstStyle/>
              <a:p>
                <a:pPr algn="ctr"/>
                <a:r>
                  <a:rPr lang="en-US" sz="1600" b="1" dirty="0" smtClean="0"/>
                  <a:t>Paper or Online Biennial Survey</a:t>
                </a:r>
                <a:endParaRPr lang="en-US" sz="1600" b="1" dirty="0"/>
              </a:p>
            </p:txBody>
          </p:sp>
        </p:grpSp>
        <p:cxnSp>
          <p:nvCxnSpPr>
            <p:cNvPr id="17" name="Straight Arrow Connector 16"/>
            <p:cNvCxnSpPr/>
            <p:nvPr/>
          </p:nvCxnSpPr>
          <p:spPr>
            <a:xfrm flipV="1">
              <a:off x="977900" y="1742465"/>
              <a:ext cx="619311" cy="685850"/>
            </a:xfrm>
            <a:prstGeom prst="straightConnector1">
              <a:avLst/>
            </a:prstGeom>
            <a:ln w="50800">
              <a:solidFill>
                <a:schemeClr val="accent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057400" y="1750704"/>
              <a:ext cx="533400" cy="1297297"/>
            </a:xfrm>
            <a:prstGeom prst="straightConnector1">
              <a:avLst/>
            </a:prstGeom>
            <a:ln w="50800">
              <a:solidFill>
                <a:schemeClr val="accent1"/>
              </a:solidFill>
              <a:tailEnd type="stealth" w="lg" len="med"/>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5486399" y="1142350"/>
            <a:ext cx="3657601" cy="4222254"/>
            <a:chOff x="5410199" y="1070942"/>
            <a:chExt cx="3657601" cy="4222254"/>
          </a:xfrm>
        </p:grpSpPr>
        <p:sp>
          <p:nvSpPr>
            <p:cNvPr id="27" name="TextBox 26"/>
            <p:cNvSpPr txBox="1"/>
            <p:nvPr/>
          </p:nvSpPr>
          <p:spPr>
            <a:xfrm>
              <a:off x="5410199" y="1070942"/>
              <a:ext cx="3657601" cy="954107"/>
            </a:xfrm>
            <a:prstGeom prst="rect">
              <a:avLst/>
            </a:prstGeom>
            <a:noFill/>
          </p:spPr>
          <p:txBody>
            <a:bodyPr wrap="square" rtlCol="0">
              <a:spAutoFit/>
            </a:bodyPr>
            <a:lstStyle/>
            <a:p>
              <a:pPr algn="ctr"/>
              <a:r>
                <a:rPr lang="en-US" sz="2800" b="1" dirty="0" smtClean="0"/>
                <a:t>Researcher &amp; Registrant Input</a:t>
              </a:r>
              <a:endParaRPr lang="en-US" sz="2800" b="1" dirty="0"/>
            </a:p>
          </p:txBody>
        </p:sp>
        <p:sp>
          <p:nvSpPr>
            <p:cNvPr id="35" name="TextBox 34"/>
            <p:cNvSpPr txBox="1"/>
            <p:nvPr/>
          </p:nvSpPr>
          <p:spPr>
            <a:xfrm>
              <a:off x="5791199" y="2061542"/>
              <a:ext cx="2895600" cy="3231654"/>
            </a:xfrm>
            <a:prstGeom prst="rect">
              <a:avLst/>
            </a:prstGeom>
            <a:solidFill>
              <a:schemeClr val="bg2"/>
            </a:solidFill>
            <a:ln>
              <a:solidFill>
                <a:schemeClr val="bg1"/>
              </a:solidFill>
            </a:ln>
          </p:spPr>
          <p:txBody>
            <a:bodyPr wrap="square" rtlCol="0">
              <a:spAutoFit/>
            </a:bodyPr>
            <a:lstStyle/>
            <a:p>
              <a:pPr algn="ctr">
                <a:spcAft>
                  <a:spcPts val="600"/>
                </a:spcAft>
              </a:pPr>
              <a:r>
                <a:rPr lang="en-US" sz="2000" b="1" u="sng" dirty="0" smtClean="0">
                  <a:solidFill>
                    <a:schemeClr val="accent1"/>
                  </a:solidFill>
                </a:rPr>
                <a:t>Project Criteria</a:t>
              </a:r>
            </a:p>
            <a:p>
              <a:pPr marL="166688" indent="-166688" fontAlgn="ctr">
                <a:spcAft>
                  <a:spcPts val="600"/>
                </a:spcAft>
                <a:buClr>
                  <a:schemeClr val="accent2"/>
                </a:buClr>
                <a:buFont typeface="Arial" panose="020B0604020202020204" pitchFamily="34" charset="0"/>
                <a:buChar char="•"/>
              </a:pPr>
              <a:r>
                <a:rPr lang="en-US" sz="1200" b="1" dirty="0"/>
                <a:t>Availability &amp; effectiveness of </a:t>
              </a:r>
              <a:r>
                <a:rPr lang="en-US" sz="1200" b="1" dirty="0" smtClean="0"/>
                <a:t>current options</a:t>
              </a:r>
              <a:endParaRPr lang="en-US" sz="1200" dirty="0"/>
            </a:p>
            <a:p>
              <a:pPr marL="166688" indent="-166688" fontAlgn="ctr">
                <a:spcAft>
                  <a:spcPts val="600"/>
                </a:spcAft>
                <a:buClr>
                  <a:schemeClr val="accent2"/>
                </a:buClr>
                <a:buFont typeface="Arial" panose="020B0604020202020204" pitchFamily="34" charset="0"/>
                <a:buChar char="•"/>
              </a:pPr>
              <a:r>
                <a:rPr lang="en-US" sz="1200" b="1" dirty="0"/>
                <a:t>Damage potential of target</a:t>
              </a:r>
              <a:endParaRPr lang="en-US" sz="1200" dirty="0"/>
            </a:p>
            <a:p>
              <a:pPr marL="166688" indent="-166688" fontAlgn="ctr">
                <a:spcAft>
                  <a:spcPts val="600"/>
                </a:spcAft>
                <a:buClr>
                  <a:schemeClr val="accent2"/>
                </a:buClr>
                <a:buFont typeface="Arial" panose="020B0604020202020204" pitchFamily="34" charset="0"/>
                <a:buChar char="•"/>
              </a:pPr>
              <a:r>
                <a:rPr lang="en-US" sz="1200" b="1" dirty="0"/>
                <a:t>Performance and crop safety of proposed products </a:t>
              </a:r>
              <a:endParaRPr lang="en-US" sz="1200" b="1" dirty="0" smtClean="0"/>
            </a:p>
            <a:p>
              <a:pPr marL="166688" indent="-166688" fontAlgn="ctr">
                <a:spcAft>
                  <a:spcPts val="600"/>
                </a:spcAft>
                <a:buClr>
                  <a:schemeClr val="accent2"/>
                </a:buClr>
                <a:buFont typeface="Arial" panose="020B0604020202020204" pitchFamily="34" charset="0"/>
                <a:buChar char="•"/>
              </a:pPr>
              <a:r>
                <a:rPr lang="en-US" sz="1200" b="1" dirty="0" smtClean="0"/>
                <a:t>Compatibility </a:t>
              </a:r>
              <a:r>
                <a:rPr lang="en-US" sz="1200" b="1" dirty="0"/>
                <a:t>with IPM, resistance management programs</a:t>
              </a:r>
              <a:endParaRPr lang="en-US" sz="1200" dirty="0"/>
            </a:p>
            <a:p>
              <a:pPr marL="166688" indent="-166688" fontAlgn="ctr">
                <a:spcAft>
                  <a:spcPts val="600"/>
                </a:spcAft>
                <a:buClr>
                  <a:schemeClr val="accent2"/>
                </a:buClr>
                <a:buFont typeface="Arial" panose="020B0604020202020204" pitchFamily="34" charset="0"/>
                <a:buChar char="•"/>
              </a:pPr>
              <a:r>
                <a:rPr lang="en-US" sz="1200" b="1" dirty="0"/>
                <a:t>Economics</a:t>
              </a:r>
              <a:endParaRPr lang="en-US" sz="1200" dirty="0"/>
            </a:p>
            <a:p>
              <a:pPr marL="166688" indent="-166688" fontAlgn="ctr">
                <a:spcAft>
                  <a:spcPts val="600"/>
                </a:spcAft>
                <a:buClr>
                  <a:schemeClr val="accent2"/>
                </a:buClr>
                <a:buFont typeface="Arial" panose="020B0604020202020204" pitchFamily="34" charset="0"/>
                <a:buChar char="•"/>
              </a:pPr>
              <a:r>
                <a:rPr lang="en-US" sz="1200" b="1" dirty="0"/>
                <a:t>Geographic distribution</a:t>
              </a:r>
              <a:endParaRPr lang="en-US" sz="1200" dirty="0"/>
            </a:p>
            <a:p>
              <a:pPr marL="166688" indent="-166688" fontAlgn="ctr">
                <a:spcAft>
                  <a:spcPts val="600"/>
                </a:spcAft>
                <a:buClr>
                  <a:schemeClr val="accent2"/>
                </a:buClr>
                <a:buFont typeface="Arial" panose="020B0604020202020204" pitchFamily="34" charset="0"/>
                <a:buChar char="•"/>
              </a:pPr>
              <a:r>
                <a:rPr lang="en-US" sz="1200" b="1" dirty="0" smtClean="0"/>
                <a:t>Registrant </a:t>
              </a:r>
              <a:r>
                <a:rPr lang="en-US" sz="1200" b="1" dirty="0"/>
                <a:t>interest in labeling </a:t>
              </a:r>
              <a:r>
                <a:rPr lang="en-US" sz="1200" b="1" dirty="0" smtClean="0"/>
                <a:t>product(s)</a:t>
              </a:r>
              <a:endParaRPr lang="en-US" sz="1200" dirty="0"/>
            </a:p>
            <a:p>
              <a:pPr marL="166688" indent="-166688" fontAlgn="ctr">
                <a:spcAft>
                  <a:spcPts val="600"/>
                </a:spcAft>
                <a:buClr>
                  <a:schemeClr val="accent2"/>
                </a:buClr>
                <a:buFont typeface="Arial" panose="020B0604020202020204" pitchFamily="34" charset="0"/>
                <a:buChar char="•"/>
              </a:pPr>
              <a:r>
                <a:rPr lang="en-US" sz="1200" b="1" dirty="0" smtClean="0"/>
                <a:t>Other</a:t>
              </a:r>
              <a:endParaRPr lang="en-US" sz="1200" dirty="0"/>
            </a:p>
          </p:txBody>
        </p:sp>
      </p:grpSp>
      <p:grpSp>
        <p:nvGrpSpPr>
          <p:cNvPr id="5" name="Group 4"/>
          <p:cNvGrpSpPr/>
          <p:nvPr/>
        </p:nvGrpSpPr>
        <p:grpSpPr>
          <a:xfrm>
            <a:off x="3979115" y="1882791"/>
            <a:ext cx="1740555" cy="1895434"/>
            <a:chOff x="3677025" y="895738"/>
            <a:chExt cx="1740555" cy="1895434"/>
          </a:xfrm>
        </p:grpSpPr>
        <p:sp>
          <p:nvSpPr>
            <p:cNvPr id="28" name="TextBox 27"/>
            <p:cNvSpPr txBox="1"/>
            <p:nvPr/>
          </p:nvSpPr>
          <p:spPr>
            <a:xfrm>
              <a:off x="3677025" y="895738"/>
              <a:ext cx="1740555" cy="830997"/>
            </a:xfrm>
            <a:prstGeom prst="rect">
              <a:avLst/>
            </a:prstGeom>
            <a:noFill/>
          </p:spPr>
          <p:txBody>
            <a:bodyPr wrap="square" rtlCol="0">
              <a:spAutoFit/>
            </a:bodyPr>
            <a:lstStyle/>
            <a:p>
              <a:pPr algn="ctr"/>
              <a:r>
                <a:rPr lang="en-US" sz="2400" b="1" i="1" dirty="0" smtClean="0">
                  <a:solidFill>
                    <a:schemeClr val="accent2"/>
                  </a:solidFill>
                </a:rPr>
                <a:t>balanced with</a:t>
              </a:r>
              <a:endParaRPr lang="en-US" sz="2400" b="1" i="1" dirty="0">
                <a:solidFill>
                  <a:schemeClr val="accent2"/>
                </a:solidFill>
              </a:endParaRPr>
            </a:p>
          </p:txBody>
        </p:sp>
        <p:pic>
          <p:nvPicPr>
            <p:cNvPr id="3" name="Picture 2" descr="Tugna:Balanced scale of Justice.svg - Wikipedia"/>
            <p:cNvPicPr>
              <a:picLocks noChangeAspect="1"/>
            </p:cNvPicPr>
            <p:nvPr/>
          </p:nvPicPr>
          <p:blipFill>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851291" y="1698217"/>
              <a:ext cx="1392023" cy="1092955"/>
            </a:xfrm>
            <a:prstGeom prst="rect">
              <a:avLst/>
            </a:prstGeom>
          </p:spPr>
        </p:pic>
      </p:grpSp>
      <p:grpSp>
        <p:nvGrpSpPr>
          <p:cNvPr id="19" name="Group 18"/>
          <p:cNvGrpSpPr/>
          <p:nvPr/>
        </p:nvGrpSpPr>
        <p:grpSpPr>
          <a:xfrm>
            <a:off x="307910" y="683963"/>
            <a:ext cx="8229600" cy="408141"/>
            <a:chOff x="307910" y="683963"/>
            <a:chExt cx="8229600" cy="408141"/>
          </a:xfrm>
        </p:grpSpPr>
        <p:sp>
          <p:nvSpPr>
            <p:cNvPr id="20" name="Rectangle 19"/>
            <p:cNvSpPr/>
            <p:nvPr/>
          </p:nvSpPr>
          <p:spPr>
            <a:xfrm>
              <a:off x="307910" y="693295"/>
              <a:ext cx="8229600" cy="3988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1" name="TextBox 20"/>
            <p:cNvSpPr txBox="1"/>
            <p:nvPr/>
          </p:nvSpPr>
          <p:spPr>
            <a:xfrm>
              <a:off x="477419" y="683963"/>
              <a:ext cx="1146468" cy="369332"/>
            </a:xfrm>
            <a:prstGeom prst="rect">
              <a:avLst/>
            </a:prstGeom>
            <a:noFill/>
          </p:spPr>
          <p:txBody>
            <a:bodyPr wrap="none" rtlCol="0">
              <a:spAutoFit/>
            </a:bodyPr>
            <a:lstStyle/>
            <a:p>
              <a:pPr algn="ctr"/>
              <a:r>
                <a:rPr lang="en-US" dirty="0" smtClean="0"/>
                <a:t>Overview</a:t>
              </a:r>
              <a:endParaRPr lang="en-US" dirty="0"/>
            </a:p>
          </p:txBody>
        </p:sp>
        <p:sp>
          <p:nvSpPr>
            <p:cNvPr id="23" name="TextBox 22"/>
            <p:cNvSpPr txBox="1"/>
            <p:nvPr/>
          </p:nvSpPr>
          <p:spPr>
            <a:xfrm>
              <a:off x="1673921" y="683963"/>
              <a:ext cx="2480167" cy="369332"/>
            </a:xfrm>
            <a:prstGeom prst="rect">
              <a:avLst/>
            </a:prstGeom>
            <a:noFill/>
          </p:spPr>
          <p:txBody>
            <a:bodyPr wrap="none" rtlCol="0">
              <a:spAutoFit/>
            </a:bodyPr>
            <a:lstStyle/>
            <a:p>
              <a:pPr algn="ctr"/>
              <a:r>
                <a:rPr lang="en-US" b="1" dirty="0" smtClean="0">
                  <a:solidFill>
                    <a:schemeClr val="bg1"/>
                  </a:solidFill>
                </a:rPr>
                <a:t>Registration Support</a:t>
              </a:r>
              <a:endParaRPr lang="en-US" b="1" dirty="0">
                <a:solidFill>
                  <a:schemeClr val="bg1"/>
                </a:solidFill>
              </a:endParaRPr>
            </a:p>
          </p:txBody>
        </p:sp>
        <p:sp>
          <p:nvSpPr>
            <p:cNvPr id="24" name="TextBox 23"/>
            <p:cNvSpPr txBox="1"/>
            <p:nvPr/>
          </p:nvSpPr>
          <p:spPr>
            <a:xfrm>
              <a:off x="4204121" y="683963"/>
              <a:ext cx="1915909" cy="369332"/>
            </a:xfrm>
            <a:prstGeom prst="rect">
              <a:avLst/>
            </a:prstGeom>
            <a:noFill/>
          </p:spPr>
          <p:txBody>
            <a:bodyPr wrap="none" rtlCol="0">
              <a:spAutoFit/>
            </a:bodyPr>
            <a:lstStyle/>
            <a:p>
              <a:pPr algn="ctr"/>
              <a:r>
                <a:rPr lang="en-US" dirty="0" smtClean="0"/>
                <a:t>Invasive Species</a:t>
              </a:r>
              <a:endParaRPr lang="en-US" dirty="0"/>
            </a:p>
          </p:txBody>
        </p:sp>
        <p:sp>
          <p:nvSpPr>
            <p:cNvPr id="25" name="TextBox 24"/>
            <p:cNvSpPr txBox="1"/>
            <p:nvPr/>
          </p:nvSpPr>
          <p:spPr>
            <a:xfrm>
              <a:off x="6266244" y="683963"/>
              <a:ext cx="2249334" cy="369332"/>
            </a:xfrm>
            <a:prstGeom prst="rect">
              <a:avLst/>
            </a:prstGeom>
            <a:noFill/>
          </p:spPr>
          <p:txBody>
            <a:bodyPr wrap="none" rtlCol="0">
              <a:spAutoFit/>
            </a:bodyPr>
            <a:lstStyle/>
            <a:p>
              <a:pPr algn="ctr"/>
              <a:r>
                <a:rPr lang="en-US" dirty="0" smtClean="0"/>
                <a:t>Pollinator Protection</a:t>
              </a:r>
              <a:endParaRPr lang="en-US" dirty="0"/>
            </a:p>
          </p:txBody>
        </p:sp>
      </p:grpSp>
    </p:spTree>
    <p:extLst>
      <p:ext uri="{BB962C8B-B14F-4D97-AF65-F5344CB8AC3E}">
        <p14:creationId xmlns:p14="http://schemas.microsoft.com/office/powerpoint/2010/main" val="2575276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2094" y="1266764"/>
            <a:ext cx="8399800" cy="5054143"/>
            <a:chOff x="85725" y="1416050"/>
            <a:chExt cx="8975725" cy="5400675"/>
          </a:xfrm>
        </p:grpSpPr>
        <p:sp>
          <p:nvSpPr>
            <p:cNvPr id="61442" name="Oval 2"/>
            <p:cNvSpPr>
              <a:spLocks noChangeArrowheads="1"/>
            </p:cNvSpPr>
            <p:nvPr/>
          </p:nvSpPr>
          <p:spPr bwMode="auto">
            <a:xfrm>
              <a:off x="228600" y="1568450"/>
              <a:ext cx="8686800" cy="510540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Tahoma" pitchFamily="34" charset="0"/>
              </a:endParaRPr>
            </a:p>
          </p:txBody>
        </p:sp>
        <p:cxnSp>
          <p:nvCxnSpPr>
            <p:cNvPr id="61443" name="AutoShape 3"/>
            <p:cNvCxnSpPr>
              <a:cxnSpLocks noChangeShapeType="1"/>
              <a:stCxn id="61461" idx="2"/>
              <a:endCxn id="61463" idx="0"/>
            </p:cNvCxnSpPr>
            <p:nvPr/>
          </p:nvCxnSpPr>
          <p:spPr bwMode="auto">
            <a:xfrm flipH="1">
              <a:off x="4578351" y="1778000"/>
              <a:ext cx="11111" cy="4676774"/>
            </a:xfrm>
            <a:prstGeom prst="straightConnector1">
              <a:avLst/>
            </a:prstGeom>
            <a:noFill/>
            <a:ln w="3175">
              <a:solidFill>
                <a:srgbClr val="7000E0"/>
              </a:solidFill>
              <a:round/>
              <a:headEnd/>
              <a:tailEnd/>
            </a:ln>
            <a:extLst>
              <a:ext uri="{909E8E84-426E-40DD-AFC4-6F175D3DCCD1}">
                <a14:hiddenFill xmlns:a14="http://schemas.microsoft.com/office/drawing/2010/main">
                  <a:noFill/>
                </a14:hiddenFill>
              </a:ext>
            </a:extLst>
          </p:spPr>
        </p:cxnSp>
        <p:cxnSp>
          <p:nvCxnSpPr>
            <p:cNvPr id="61444" name="AutoShape 4"/>
            <p:cNvCxnSpPr>
              <a:cxnSpLocks noChangeShapeType="1"/>
              <a:stCxn id="61464" idx="2"/>
              <a:endCxn id="61462" idx="2"/>
            </p:cNvCxnSpPr>
            <p:nvPr/>
          </p:nvCxnSpPr>
          <p:spPr bwMode="auto">
            <a:xfrm>
              <a:off x="446883" y="4121151"/>
              <a:ext cx="8252618" cy="23813"/>
            </a:xfrm>
            <a:prstGeom prst="straightConnector1">
              <a:avLst/>
            </a:prstGeom>
            <a:noFill/>
            <a:ln w="3175">
              <a:solidFill>
                <a:srgbClr val="7000E0"/>
              </a:solidFill>
              <a:round/>
              <a:headEnd/>
              <a:tailEnd/>
            </a:ln>
            <a:extLst>
              <a:ext uri="{909E8E84-426E-40DD-AFC4-6F175D3DCCD1}">
                <a14:hiddenFill xmlns:a14="http://schemas.microsoft.com/office/drawing/2010/main">
                  <a:noFill/>
                </a14:hiddenFill>
              </a:ext>
            </a:extLst>
          </p:spPr>
        </p:cxnSp>
        <p:grpSp>
          <p:nvGrpSpPr>
            <p:cNvPr id="61445" name="Group 5"/>
            <p:cNvGrpSpPr>
              <a:grpSpLocks/>
            </p:cNvGrpSpPr>
            <p:nvPr/>
          </p:nvGrpSpPr>
          <p:grpSpPr bwMode="auto">
            <a:xfrm>
              <a:off x="85725" y="1416050"/>
              <a:ext cx="8975725" cy="5400675"/>
              <a:chOff x="54" y="892"/>
              <a:chExt cx="5654" cy="3402"/>
            </a:xfrm>
          </p:grpSpPr>
          <p:sp>
            <p:nvSpPr>
              <p:cNvPr id="61460" name="Oval 6"/>
              <p:cNvSpPr>
                <a:spLocks noChangeArrowheads="1"/>
              </p:cNvSpPr>
              <p:nvPr/>
            </p:nvSpPr>
            <p:spPr bwMode="auto">
              <a:xfrm>
                <a:off x="144" y="988"/>
                <a:ext cx="5472" cy="3216"/>
              </a:xfrm>
              <a:prstGeom prst="ellipse">
                <a:avLst/>
              </a:prstGeom>
              <a:solidFill>
                <a:srgbClr val="FFFFFF">
                  <a:alpha val="70195"/>
                </a:srgbClr>
              </a:solidFill>
              <a:ln w="38100" algn="ctr">
                <a:solidFill>
                  <a:schemeClr val="accent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Tahoma" pitchFamily="34" charset="0"/>
                </a:endParaRPr>
              </a:p>
            </p:txBody>
          </p:sp>
          <p:sp>
            <p:nvSpPr>
              <p:cNvPr id="61461" name="Text Box 7"/>
              <p:cNvSpPr txBox="1">
                <a:spLocks noChangeArrowheads="1"/>
              </p:cNvSpPr>
              <p:nvPr/>
            </p:nvSpPr>
            <p:spPr bwMode="auto">
              <a:xfrm>
                <a:off x="2592" y="892"/>
                <a:ext cx="598" cy="228"/>
              </a:xfrm>
              <a:prstGeom prst="rect">
                <a:avLst/>
              </a:prstGeom>
              <a:solidFill>
                <a:schemeClr val="bg1"/>
              </a:solidFill>
              <a:ln w="9525" algn="ctr">
                <a:solidFill>
                  <a:srgbClr val="7000E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a:latin typeface="Tahoma" pitchFamily="34" charset="0"/>
                  </a:rPr>
                  <a:t>January</a:t>
                </a:r>
              </a:p>
            </p:txBody>
          </p:sp>
          <p:sp>
            <p:nvSpPr>
              <p:cNvPr id="61462" name="Text Box 8"/>
              <p:cNvSpPr txBox="1">
                <a:spLocks noChangeArrowheads="1"/>
              </p:cNvSpPr>
              <p:nvPr/>
            </p:nvSpPr>
            <p:spPr bwMode="auto">
              <a:xfrm rot="5400000">
                <a:off x="5396" y="2497"/>
                <a:ext cx="396" cy="228"/>
              </a:xfrm>
              <a:prstGeom prst="rect">
                <a:avLst/>
              </a:prstGeom>
              <a:solidFill>
                <a:schemeClr val="bg1"/>
              </a:solidFill>
              <a:ln w="9525" algn="ctr">
                <a:solidFill>
                  <a:srgbClr val="7000E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a:latin typeface="Tahoma" pitchFamily="34" charset="0"/>
                  </a:rPr>
                  <a:t>April</a:t>
                </a:r>
              </a:p>
            </p:txBody>
          </p:sp>
          <p:sp>
            <p:nvSpPr>
              <p:cNvPr id="61463" name="Text Box 9"/>
              <p:cNvSpPr txBox="1">
                <a:spLocks noChangeArrowheads="1"/>
              </p:cNvSpPr>
              <p:nvPr/>
            </p:nvSpPr>
            <p:spPr bwMode="auto">
              <a:xfrm>
                <a:off x="2705" y="4066"/>
                <a:ext cx="358" cy="228"/>
              </a:xfrm>
              <a:prstGeom prst="rect">
                <a:avLst/>
              </a:prstGeom>
              <a:solidFill>
                <a:schemeClr val="bg1"/>
              </a:solidFill>
              <a:ln w="9525" algn="ctr">
                <a:solidFill>
                  <a:srgbClr val="7000E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a:latin typeface="Tahoma" pitchFamily="34" charset="0"/>
                  </a:rPr>
                  <a:t>July</a:t>
                </a:r>
              </a:p>
            </p:txBody>
          </p:sp>
          <p:sp>
            <p:nvSpPr>
              <p:cNvPr id="61464" name="Text Box 10"/>
              <p:cNvSpPr txBox="1">
                <a:spLocks noChangeArrowheads="1"/>
              </p:cNvSpPr>
              <p:nvPr/>
            </p:nvSpPr>
            <p:spPr bwMode="auto">
              <a:xfrm rot="16200000">
                <a:off x="-136" y="2482"/>
                <a:ext cx="607" cy="228"/>
              </a:xfrm>
              <a:prstGeom prst="rect">
                <a:avLst/>
              </a:prstGeom>
              <a:solidFill>
                <a:schemeClr val="bg1"/>
              </a:solidFill>
              <a:ln w="9525" algn="ctr">
                <a:solidFill>
                  <a:srgbClr val="7000E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a:latin typeface="Tahoma" pitchFamily="34" charset="0"/>
                  </a:rPr>
                  <a:t>October</a:t>
                </a:r>
              </a:p>
            </p:txBody>
          </p:sp>
        </p:grpSp>
        <p:sp>
          <p:nvSpPr>
            <p:cNvPr id="61447" name="Text Box 12"/>
            <p:cNvSpPr txBox="1">
              <a:spLocks noChangeArrowheads="1"/>
            </p:cNvSpPr>
            <p:nvPr/>
          </p:nvSpPr>
          <p:spPr bwMode="auto">
            <a:xfrm>
              <a:off x="762000" y="3794125"/>
              <a:ext cx="137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latin typeface="Tahoma" pitchFamily="34" charset="0"/>
                </a:rPr>
                <a:t>Biennual Workshop</a:t>
              </a:r>
            </a:p>
          </p:txBody>
        </p:sp>
        <p:grpSp>
          <p:nvGrpSpPr>
            <p:cNvPr id="61448" name="Group 13"/>
            <p:cNvGrpSpPr>
              <a:grpSpLocks/>
            </p:cNvGrpSpPr>
            <p:nvPr/>
          </p:nvGrpSpPr>
          <p:grpSpPr bwMode="auto">
            <a:xfrm>
              <a:off x="1014413" y="2514600"/>
              <a:ext cx="2643187" cy="1328738"/>
              <a:chOff x="601" y="1584"/>
              <a:chExt cx="1665" cy="837"/>
            </a:xfrm>
          </p:grpSpPr>
          <p:sp>
            <p:nvSpPr>
              <p:cNvPr id="61458" name="Text Box 14"/>
              <p:cNvSpPr txBox="1">
                <a:spLocks noChangeArrowheads="1"/>
              </p:cNvSpPr>
              <p:nvPr/>
            </p:nvSpPr>
            <p:spPr bwMode="auto">
              <a:xfrm>
                <a:off x="816" y="1584"/>
                <a:ext cx="145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latin typeface="Tahoma" pitchFamily="34" charset="0"/>
                  </a:rPr>
                  <a:t>Annual National Research Planning Meeting</a:t>
                </a:r>
              </a:p>
            </p:txBody>
          </p:sp>
          <p:sp>
            <p:nvSpPr>
              <p:cNvPr id="61459" name="Freeform 15"/>
              <p:cNvSpPr>
                <a:spLocks/>
              </p:cNvSpPr>
              <p:nvPr/>
            </p:nvSpPr>
            <p:spPr bwMode="auto">
              <a:xfrm>
                <a:off x="601" y="2003"/>
                <a:ext cx="267" cy="418"/>
              </a:xfrm>
              <a:custGeom>
                <a:avLst/>
                <a:gdLst>
                  <a:gd name="T0" fmla="*/ 0 w 267"/>
                  <a:gd name="T1" fmla="*/ 418 h 418"/>
                  <a:gd name="T2" fmla="*/ 50 w 267"/>
                  <a:gd name="T3" fmla="*/ 209 h 418"/>
                  <a:gd name="T4" fmla="*/ 267 w 267"/>
                  <a:gd name="T5" fmla="*/ 0 h 418"/>
                  <a:gd name="T6" fmla="*/ 0 60000 65536"/>
                  <a:gd name="T7" fmla="*/ 0 60000 65536"/>
                  <a:gd name="T8" fmla="*/ 0 60000 65536"/>
                  <a:gd name="T9" fmla="*/ 0 w 267"/>
                  <a:gd name="T10" fmla="*/ 0 h 418"/>
                  <a:gd name="T11" fmla="*/ 267 w 267"/>
                  <a:gd name="T12" fmla="*/ 418 h 418"/>
                </a:gdLst>
                <a:ahLst/>
                <a:cxnLst>
                  <a:cxn ang="T6">
                    <a:pos x="T0" y="T1"/>
                  </a:cxn>
                  <a:cxn ang="T7">
                    <a:pos x="T2" y="T3"/>
                  </a:cxn>
                  <a:cxn ang="T8">
                    <a:pos x="T4" y="T5"/>
                  </a:cxn>
                </a:cxnLst>
                <a:rect l="T9" t="T10" r="T11" b="T12"/>
                <a:pathLst>
                  <a:path w="267" h="418">
                    <a:moveTo>
                      <a:pt x="0" y="418"/>
                    </a:moveTo>
                    <a:cubicBezTo>
                      <a:pt x="8" y="383"/>
                      <a:pt x="6" y="279"/>
                      <a:pt x="50" y="209"/>
                    </a:cubicBezTo>
                    <a:cubicBezTo>
                      <a:pt x="91" y="123"/>
                      <a:pt x="222" y="44"/>
                      <a:pt x="267" y="0"/>
                    </a:cubicBezTo>
                  </a:path>
                </a:pathLst>
              </a:custGeom>
              <a:noFill/>
              <a:ln w="28575">
                <a:solidFill>
                  <a:schemeClr val="accent2"/>
                </a:solidFill>
                <a:round/>
                <a:headEnd/>
                <a:tailEnd type="arrow" w="lg" len="lg"/>
              </a:ln>
              <a:extLst>
                <a:ext uri="{909E8E84-426E-40DD-AFC4-6F175D3DCCD1}">
                  <a14:hiddenFill xmlns:a14="http://schemas.microsoft.com/office/drawing/2010/main">
                    <a:solidFill>
                      <a:srgbClr val="FFFFFF"/>
                    </a:solidFill>
                  </a14:hiddenFill>
                </a:ext>
              </a:extLst>
            </p:spPr>
            <p:txBody>
              <a:bodyPr anchor="ctr"/>
              <a:lstStyle/>
              <a:p>
                <a:endParaRPr lang="en-US" sz="1600"/>
              </a:p>
            </p:txBody>
          </p:sp>
        </p:grpSp>
        <p:grpSp>
          <p:nvGrpSpPr>
            <p:cNvPr id="61449" name="Group 16"/>
            <p:cNvGrpSpPr>
              <a:grpSpLocks/>
            </p:cNvGrpSpPr>
            <p:nvPr/>
          </p:nvGrpSpPr>
          <p:grpSpPr bwMode="auto">
            <a:xfrm>
              <a:off x="2474913" y="1981200"/>
              <a:ext cx="4135437" cy="536575"/>
              <a:chOff x="1511" y="1248"/>
              <a:chExt cx="2605" cy="338"/>
            </a:xfrm>
          </p:grpSpPr>
          <p:sp>
            <p:nvSpPr>
              <p:cNvPr id="61456" name="Text Box 17"/>
              <p:cNvSpPr txBox="1">
                <a:spLocks noChangeArrowheads="1"/>
              </p:cNvSpPr>
              <p:nvPr/>
            </p:nvSpPr>
            <p:spPr bwMode="auto">
              <a:xfrm>
                <a:off x="2256" y="1248"/>
                <a:ext cx="18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latin typeface="Tahoma" pitchFamily="34" charset="0"/>
                  </a:rPr>
                  <a:t>Establish Research Trials</a:t>
                </a:r>
              </a:p>
            </p:txBody>
          </p:sp>
          <p:sp>
            <p:nvSpPr>
              <p:cNvPr id="61457" name="Freeform 18"/>
              <p:cNvSpPr>
                <a:spLocks/>
              </p:cNvSpPr>
              <p:nvPr/>
            </p:nvSpPr>
            <p:spPr bwMode="auto">
              <a:xfrm>
                <a:off x="1511" y="1394"/>
                <a:ext cx="735" cy="192"/>
              </a:xfrm>
              <a:custGeom>
                <a:avLst/>
                <a:gdLst>
                  <a:gd name="T0" fmla="*/ 0 w 735"/>
                  <a:gd name="T1" fmla="*/ 192 h 192"/>
                  <a:gd name="T2" fmla="*/ 359 w 735"/>
                  <a:gd name="T3" fmla="*/ 59 h 192"/>
                  <a:gd name="T4" fmla="*/ 735 w 735"/>
                  <a:gd name="T5" fmla="*/ 0 h 192"/>
                  <a:gd name="T6" fmla="*/ 0 60000 65536"/>
                  <a:gd name="T7" fmla="*/ 0 60000 65536"/>
                  <a:gd name="T8" fmla="*/ 0 60000 65536"/>
                  <a:gd name="T9" fmla="*/ 0 w 735"/>
                  <a:gd name="T10" fmla="*/ 0 h 192"/>
                  <a:gd name="T11" fmla="*/ 735 w 735"/>
                  <a:gd name="T12" fmla="*/ 192 h 192"/>
                </a:gdLst>
                <a:ahLst/>
                <a:cxnLst>
                  <a:cxn ang="T6">
                    <a:pos x="T0" y="T1"/>
                  </a:cxn>
                  <a:cxn ang="T7">
                    <a:pos x="T2" y="T3"/>
                  </a:cxn>
                  <a:cxn ang="T8">
                    <a:pos x="T4" y="T5"/>
                  </a:cxn>
                </a:cxnLst>
                <a:rect l="T9" t="T10" r="T11" b="T12"/>
                <a:pathLst>
                  <a:path w="735" h="192">
                    <a:moveTo>
                      <a:pt x="0" y="192"/>
                    </a:moveTo>
                    <a:cubicBezTo>
                      <a:pt x="60" y="170"/>
                      <a:pt x="237" y="91"/>
                      <a:pt x="359" y="59"/>
                    </a:cubicBezTo>
                    <a:cubicBezTo>
                      <a:pt x="503" y="27"/>
                      <a:pt x="657" y="12"/>
                      <a:pt x="735" y="0"/>
                    </a:cubicBezTo>
                  </a:path>
                </a:pathLst>
              </a:custGeom>
              <a:noFill/>
              <a:ln w="28575">
                <a:solidFill>
                  <a:schemeClr val="accent2"/>
                </a:solidFill>
                <a:round/>
                <a:headEnd/>
                <a:tailEnd type="arrow" w="lg" len="lg"/>
              </a:ln>
              <a:extLst>
                <a:ext uri="{909E8E84-426E-40DD-AFC4-6F175D3DCCD1}">
                  <a14:hiddenFill xmlns:a14="http://schemas.microsoft.com/office/drawing/2010/main">
                    <a:solidFill>
                      <a:srgbClr val="FFFFFF"/>
                    </a:solidFill>
                  </a14:hiddenFill>
                </a:ext>
              </a:extLst>
            </p:spPr>
            <p:txBody>
              <a:bodyPr anchor="ctr"/>
              <a:lstStyle/>
              <a:p>
                <a:endParaRPr lang="en-US" sz="1600"/>
              </a:p>
            </p:txBody>
          </p:sp>
        </p:grpSp>
        <p:grpSp>
          <p:nvGrpSpPr>
            <p:cNvPr id="61450" name="Group 19"/>
            <p:cNvGrpSpPr>
              <a:grpSpLocks/>
            </p:cNvGrpSpPr>
            <p:nvPr/>
          </p:nvGrpSpPr>
          <p:grpSpPr bwMode="auto">
            <a:xfrm>
              <a:off x="1255713" y="4532313"/>
              <a:ext cx="5297487" cy="1798637"/>
              <a:chOff x="743" y="2855"/>
              <a:chExt cx="3337" cy="1133"/>
            </a:xfrm>
          </p:grpSpPr>
          <p:sp>
            <p:nvSpPr>
              <p:cNvPr id="61454" name="Text Box 20"/>
              <p:cNvSpPr txBox="1">
                <a:spLocks noChangeArrowheads="1"/>
              </p:cNvSpPr>
              <p:nvPr/>
            </p:nvSpPr>
            <p:spPr bwMode="auto">
              <a:xfrm>
                <a:off x="1968" y="3408"/>
                <a:ext cx="2112"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latin typeface="Tahoma" pitchFamily="34" charset="0"/>
                  </a:rPr>
                  <a:t>Identify Grower Needs</a:t>
                </a:r>
              </a:p>
              <a:p>
                <a:pPr algn="ctr" eaLnBrk="1" hangingPunct="1"/>
                <a:r>
                  <a:rPr lang="en-US" altLang="en-US" sz="1600">
                    <a:latin typeface="Tahoma" pitchFamily="34" charset="0"/>
                  </a:rPr>
                  <a:t>Project Request Form</a:t>
                </a:r>
              </a:p>
              <a:p>
                <a:pPr algn="ctr" eaLnBrk="1" hangingPunct="1"/>
                <a:r>
                  <a:rPr lang="en-US" altLang="en-US" sz="1600">
                    <a:latin typeface="Tahoma" pitchFamily="34" charset="0"/>
                  </a:rPr>
                  <a:t>Grower/Extension Survey</a:t>
                </a:r>
              </a:p>
            </p:txBody>
          </p:sp>
          <p:sp>
            <p:nvSpPr>
              <p:cNvPr id="61455" name="Freeform 21"/>
              <p:cNvSpPr>
                <a:spLocks/>
              </p:cNvSpPr>
              <p:nvPr/>
            </p:nvSpPr>
            <p:spPr bwMode="auto">
              <a:xfrm>
                <a:off x="743" y="2855"/>
                <a:ext cx="1444" cy="851"/>
              </a:xfrm>
              <a:custGeom>
                <a:avLst/>
                <a:gdLst>
                  <a:gd name="T0" fmla="*/ 1444 w 1444"/>
                  <a:gd name="T1" fmla="*/ 851 h 851"/>
                  <a:gd name="T2" fmla="*/ 710 w 1444"/>
                  <a:gd name="T3" fmla="*/ 726 h 851"/>
                  <a:gd name="T4" fmla="*/ 150 w 1444"/>
                  <a:gd name="T5" fmla="*/ 384 h 851"/>
                  <a:gd name="T6" fmla="*/ 0 w 1444"/>
                  <a:gd name="T7" fmla="*/ 0 h 851"/>
                  <a:gd name="T8" fmla="*/ 0 60000 65536"/>
                  <a:gd name="T9" fmla="*/ 0 60000 65536"/>
                  <a:gd name="T10" fmla="*/ 0 60000 65536"/>
                  <a:gd name="T11" fmla="*/ 0 60000 65536"/>
                  <a:gd name="T12" fmla="*/ 0 w 1444"/>
                  <a:gd name="T13" fmla="*/ 0 h 851"/>
                  <a:gd name="T14" fmla="*/ 1444 w 1444"/>
                  <a:gd name="T15" fmla="*/ 851 h 851"/>
                </a:gdLst>
                <a:ahLst/>
                <a:cxnLst>
                  <a:cxn ang="T8">
                    <a:pos x="T0" y="T1"/>
                  </a:cxn>
                  <a:cxn ang="T9">
                    <a:pos x="T2" y="T3"/>
                  </a:cxn>
                  <a:cxn ang="T10">
                    <a:pos x="T4" y="T5"/>
                  </a:cxn>
                  <a:cxn ang="T11">
                    <a:pos x="T6" y="T7"/>
                  </a:cxn>
                </a:cxnLst>
                <a:rect l="T12" t="T13" r="T14" b="T15"/>
                <a:pathLst>
                  <a:path w="1444" h="851">
                    <a:moveTo>
                      <a:pt x="1444" y="851"/>
                    </a:moveTo>
                    <a:cubicBezTo>
                      <a:pt x="1322" y="830"/>
                      <a:pt x="1044" y="826"/>
                      <a:pt x="710" y="726"/>
                    </a:cubicBezTo>
                    <a:cubicBezTo>
                      <a:pt x="376" y="626"/>
                      <a:pt x="272" y="487"/>
                      <a:pt x="150" y="384"/>
                    </a:cubicBezTo>
                    <a:cubicBezTo>
                      <a:pt x="28" y="281"/>
                      <a:pt x="31" y="80"/>
                      <a:pt x="0" y="0"/>
                    </a:cubicBezTo>
                  </a:path>
                </a:pathLst>
              </a:custGeom>
              <a:noFill/>
              <a:ln w="28575">
                <a:solidFill>
                  <a:schemeClr val="accent2"/>
                </a:solidFill>
                <a:round/>
                <a:headEnd/>
                <a:tailEnd type="arrow" w="lg" len="lg"/>
              </a:ln>
              <a:extLst>
                <a:ext uri="{909E8E84-426E-40DD-AFC4-6F175D3DCCD1}">
                  <a14:hiddenFill xmlns:a14="http://schemas.microsoft.com/office/drawing/2010/main">
                    <a:solidFill>
                      <a:srgbClr val="FFFFFF"/>
                    </a:solidFill>
                  </a14:hiddenFill>
                </a:ext>
              </a:extLst>
            </p:spPr>
            <p:txBody>
              <a:bodyPr anchor="ctr"/>
              <a:lstStyle/>
              <a:p>
                <a:endParaRPr lang="en-US" sz="1600"/>
              </a:p>
            </p:txBody>
          </p:sp>
        </p:grpSp>
        <p:grpSp>
          <p:nvGrpSpPr>
            <p:cNvPr id="61451" name="Group 22"/>
            <p:cNvGrpSpPr>
              <a:grpSpLocks/>
            </p:cNvGrpSpPr>
            <p:nvPr/>
          </p:nvGrpSpPr>
          <p:grpSpPr bwMode="auto">
            <a:xfrm>
              <a:off x="2209800" y="2292350"/>
              <a:ext cx="6242050" cy="2725738"/>
              <a:chOff x="1344" y="1444"/>
              <a:chExt cx="3932" cy="1717"/>
            </a:xfrm>
          </p:grpSpPr>
          <p:sp>
            <p:nvSpPr>
              <p:cNvPr id="61452" name="Text Box 23"/>
              <p:cNvSpPr txBox="1">
                <a:spLocks noChangeArrowheads="1"/>
              </p:cNvSpPr>
              <p:nvPr/>
            </p:nvSpPr>
            <p:spPr bwMode="auto">
              <a:xfrm>
                <a:off x="1862" y="2112"/>
                <a:ext cx="178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latin typeface="Tahoma" pitchFamily="34" charset="0"/>
                  </a:rPr>
                  <a:t>Receive &amp; Summarize Trial Data</a:t>
                </a:r>
              </a:p>
            </p:txBody>
          </p:sp>
          <p:sp>
            <p:nvSpPr>
              <p:cNvPr id="61453" name="Freeform 24"/>
              <p:cNvSpPr>
                <a:spLocks/>
              </p:cNvSpPr>
              <p:nvPr/>
            </p:nvSpPr>
            <p:spPr bwMode="auto">
              <a:xfrm>
                <a:off x="1344" y="1444"/>
                <a:ext cx="3932" cy="1717"/>
              </a:xfrm>
              <a:custGeom>
                <a:avLst/>
                <a:gdLst>
                  <a:gd name="T0" fmla="*/ 2822 w 3932"/>
                  <a:gd name="T1" fmla="*/ 0 h 1717"/>
                  <a:gd name="T2" fmla="*/ 3606 w 3932"/>
                  <a:gd name="T3" fmla="*/ 468 h 1717"/>
                  <a:gd name="T4" fmla="*/ 3848 w 3932"/>
                  <a:gd name="T5" fmla="*/ 1152 h 1717"/>
                  <a:gd name="T6" fmla="*/ 3139 w 3932"/>
                  <a:gd name="T7" fmla="*/ 1628 h 1717"/>
                  <a:gd name="T8" fmla="*/ 693 w 3932"/>
                  <a:gd name="T9" fmla="*/ 1686 h 1717"/>
                  <a:gd name="T10" fmla="*/ 67 w 3932"/>
                  <a:gd name="T11" fmla="*/ 1444 h 1717"/>
                  <a:gd name="T12" fmla="*/ 83 w 3932"/>
                  <a:gd name="T13" fmla="*/ 1094 h 1717"/>
                  <a:gd name="T14" fmla="*/ 467 w 3932"/>
                  <a:gd name="T15" fmla="*/ 910 h 1717"/>
                  <a:gd name="T16" fmla="*/ 0 60000 65536"/>
                  <a:gd name="T17" fmla="*/ 0 60000 65536"/>
                  <a:gd name="T18" fmla="*/ 0 60000 65536"/>
                  <a:gd name="T19" fmla="*/ 0 60000 65536"/>
                  <a:gd name="T20" fmla="*/ 0 60000 65536"/>
                  <a:gd name="T21" fmla="*/ 0 60000 65536"/>
                  <a:gd name="T22" fmla="*/ 0 60000 65536"/>
                  <a:gd name="T23" fmla="*/ 0 60000 65536"/>
                  <a:gd name="T24" fmla="*/ 0 w 3932"/>
                  <a:gd name="T25" fmla="*/ 0 h 1717"/>
                  <a:gd name="T26" fmla="*/ 3932 w 3932"/>
                  <a:gd name="T27" fmla="*/ 1717 h 17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32" h="1717">
                    <a:moveTo>
                      <a:pt x="2822" y="0"/>
                    </a:moveTo>
                    <a:cubicBezTo>
                      <a:pt x="2953" y="78"/>
                      <a:pt x="3435" y="276"/>
                      <a:pt x="3606" y="468"/>
                    </a:cubicBezTo>
                    <a:cubicBezTo>
                      <a:pt x="3777" y="660"/>
                      <a:pt x="3932" y="985"/>
                      <a:pt x="3848" y="1152"/>
                    </a:cubicBezTo>
                    <a:cubicBezTo>
                      <a:pt x="3764" y="1319"/>
                      <a:pt x="3666" y="1522"/>
                      <a:pt x="3139" y="1628"/>
                    </a:cubicBezTo>
                    <a:cubicBezTo>
                      <a:pt x="2613" y="1717"/>
                      <a:pt x="1205" y="1717"/>
                      <a:pt x="693" y="1686"/>
                    </a:cubicBezTo>
                    <a:cubicBezTo>
                      <a:pt x="410" y="1653"/>
                      <a:pt x="134" y="1586"/>
                      <a:pt x="67" y="1444"/>
                    </a:cubicBezTo>
                    <a:cubicBezTo>
                      <a:pt x="0" y="1302"/>
                      <a:pt x="17" y="1169"/>
                      <a:pt x="83" y="1094"/>
                    </a:cubicBezTo>
                    <a:cubicBezTo>
                      <a:pt x="149" y="1019"/>
                      <a:pt x="387" y="948"/>
                      <a:pt x="467" y="910"/>
                    </a:cubicBezTo>
                  </a:path>
                </a:pathLst>
              </a:custGeom>
              <a:noFill/>
              <a:ln w="28575">
                <a:solidFill>
                  <a:schemeClr val="accent2"/>
                </a:solidFill>
                <a:round/>
                <a:headEnd/>
                <a:tailEnd type="arrow" w="lg" len="lg"/>
              </a:ln>
              <a:extLst>
                <a:ext uri="{909E8E84-426E-40DD-AFC4-6F175D3DCCD1}">
                  <a14:hiddenFill xmlns:a14="http://schemas.microsoft.com/office/drawing/2010/main">
                    <a:solidFill>
                      <a:srgbClr val="FFFFFF"/>
                    </a:solidFill>
                  </a14:hiddenFill>
                </a:ext>
              </a:extLst>
            </p:spPr>
            <p:txBody>
              <a:bodyPr anchor="ctr"/>
              <a:lstStyle/>
              <a:p>
                <a:endParaRPr lang="en-US" sz="1600"/>
              </a:p>
            </p:txBody>
          </p:sp>
        </p:grpSp>
      </p:grpSp>
      <p:grpSp>
        <p:nvGrpSpPr>
          <p:cNvPr id="26" name="Group 25"/>
          <p:cNvGrpSpPr/>
          <p:nvPr/>
        </p:nvGrpSpPr>
        <p:grpSpPr>
          <a:xfrm>
            <a:off x="307910" y="683963"/>
            <a:ext cx="8229600" cy="408141"/>
            <a:chOff x="307910" y="683963"/>
            <a:chExt cx="8229600" cy="408141"/>
          </a:xfrm>
        </p:grpSpPr>
        <p:sp>
          <p:nvSpPr>
            <p:cNvPr id="27" name="Rectangle 26"/>
            <p:cNvSpPr/>
            <p:nvPr/>
          </p:nvSpPr>
          <p:spPr>
            <a:xfrm>
              <a:off x="307910" y="693295"/>
              <a:ext cx="8229600" cy="3988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8" name="TextBox 27"/>
            <p:cNvSpPr txBox="1"/>
            <p:nvPr/>
          </p:nvSpPr>
          <p:spPr>
            <a:xfrm>
              <a:off x="477419" y="683963"/>
              <a:ext cx="1146468" cy="369332"/>
            </a:xfrm>
            <a:prstGeom prst="rect">
              <a:avLst/>
            </a:prstGeom>
            <a:noFill/>
          </p:spPr>
          <p:txBody>
            <a:bodyPr wrap="none" rtlCol="0">
              <a:spAutoFit/>
            </a:bodyPr>
            <a:lstStyle/>
            <a:p>
              <a:pPr algn="ctr"/>
              <a:r>
                <a:rPr lang="en-US" dirty="0" smtClean="0"/>
                <a:t>Overview</a:t>
              </a:r>
              <a:endParaRPr lang="en-US" dirty="0"/>
            </a:p>
          </p:txBody>
        </p:sp>
        <p:sp>
          <p:nvSpPr>
            <p:cNvPr id="29" name="TextBox 28"/>
            <p:cNvSpPr txBox="1"/>
            <p:nvPr/>
          </p:nvSpPr>
          <p:spPr>
            <a:xfrm>
              <a:off x="1673921" y="683963"/>
              <a:ext cx="2480167" cy="369332"/>
            </a:xfrm>
            <a:prstGeom prst="rect">
              <a:avLst/>
            </a:prstGeom>
            <a:noFill/>
          </p:spPr>
          <p:txBody>
            <a:bodyPr wrap="none" rtlCol="0">
              <a:spAutoFit/>
            </a:bodyPr>
            <a:lstStyle/>
            <a:p>
              <a:pPr algn="ctr"/>
              <a:r>
                <a:rPr lang="en-US" b="1" dirty="0" smtClean="0">
                  <a:solidFill>
                    <a:schemeClr val="bg1"/>
                  </a:solidFill>
                </a:rPr>
                <a:t>Registration Support</a:t>
              </a:r>
              <a:endParaRPr lang="en-US" b="1" dirty="0">
                <a:solidFill>
                  <a:schemeClr val="bg1"/>
                </a:solidFill>
              </a:endParaRPr>
            </a:p>
          </p:txBody>
        </p:sp>
        <p:sp>
          <p:nvSpPr>
            <p:cNvPr id="30" name="TextBox 29"/>
            <p:cNvSpPr txBox="1"/>
            <p:nvPr/>
          </p:nvSpPr>
          <p:spPr>
            <a:xfrm>
              <a:off x="4204121" y="683963"/>
              <a:ext cx="1915909" cy="369332"/>
            </a:xfrm>
            <a:prstGeom prst="rect">
              <a:avLst/>
            </a:prstGeom>
            <a:noFill/>
          </p:spPr>
          <p:txBody>
            <a:bodyPr wrap="none" rtlCol="0">
              <a:spAutoFit/>
            </a:bodyPr>
            <a:lstStyle/>
            <a:p>
              <a:pPr algn="ctr"/>
              <a:r>
                <a:rPr lang="en-US" dirty="0" smtClean="0"/>
                <a:t>Invasive Species</a:t>
              </a:r>
              <a:endParaRPr lang="en-US" dirty="0"/>
            </a:p>
          </p:txBody>
        </p:sp>
        <p:sp>
          <p:nvSpPr>
            <p:cNvPr id="31" name="TextBox 30"/>
            <p:cNvSpPr txBox="1"/>
            <p:nvPr/>
          </p:nvSpPr>
          <p:spPr>
            <a:xfrm>
              <a:off x="6266244" y="683963"/>
              <a:ext cx="2249334" cy="369332"/>
            </a:xfrm>
            <a:prstGeom prst="rect">
              <a:avLst/>
            </a:prstGeom>
            <a:noFill/>
          </p:spPr>
          <p:txBody>
            <a:bodyPr wrap="none" rtlCol="0">
              <a:spAutoFit/>
            </a:bodyPr>
            <a:lstStyle/>
            <a:p>
              <a:pPr algn="ctr"/>
              <a:r>
                <a:rPr lang="en-US" dirty="0" smtClean="0"/>
                <a:t>Pollinator Protection</a:t>
              </a:r>
              <a:endParaRPr lang="en-US" dirty="0"/>
            </a:p>
          </p:txBody>
        </p:sp>
      </p:grpSp>
      <p:sp>
        <p:nvSpPr>
          <p:cNvPr id="3" name="Title 2"/>
          <p:cNvSpPr>
            <a:spLocks noGrp="1"/>
          </p:cNvSpPr>
          <p:nvPr>
            <p:ph type="title"/>
          </p:nvPr>
        </p:nvSpPr>
        <p:spPr/>
        <p:txBody>
          <a:bodyPr/>
          <a:lstStyle/>
          <a:p>
            <a:r>
              <a:rPr lang="en-US" b="1" dirty="0" smtClean="0"/>
              <a:t>EnvironHort – Research Cycle</a:t>
            </a:r>
            <a:endParaRPr lang="en-US" dirty="0"/>
          </a:p>
        </p:txBody>
      </p:sp>
    </p:spTree>
    <p:extLst>
      <p:ext uri="{BB962C8B-B14F-4D97-AF65-F5344CB8AC3E}">
        <p14:creationId xmlns:p14="http://schemas.microsoft.com/office/powerpoint/2010/main" val="4020484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ChangeArrowheads="1"/>
          </p:cNvSpPr>
          <p:nvPr/>
        </p:nvSpPr>
        <p:spPr bwMode="auto">
          <a:xfrm>
            <a:off x="990600" y="1689847"/>
            <a:ext cx="727075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1" lang="en-US" altLang="en-US" sz="1800">
                <a:solidFill>
                  <a:srgbClr val="000000"/>
                </a:solidFill>
                <a:latin typeface="Arial" panose="020B0604020202020204" pitchFamily="34" charset="0"/>
              </a:rPr>
              <a:t>	</a:t>
            </a:r>
            <a:endParaRPr kumimoji="1" lang="en-US" altLang="en-US" sz="2400">
              <a:solidFill>
                <a:srgbClr val="000000"/>
              </a:solidFill>
              <a:latin typeface="Arial" panose="020B0604020202020204" pitchFamily="34" charset="0"/>
            </a:endParaRPr>
          </a:p>
          <a:p>
            <a:pPr eaLnBrk="1" hangingPunct="1">
              <a:buFontTx/>
              <a:buNone/>
            </a:pPr>
            <a:r>
              <a:rPr kumimoji="1" lang="en-US" altLang="en-US" sz="2600">
                <a:solidFill>
                  <a:srgbClr val="000000"/>
                </a:solidFill>
                <a:latin typeface="Arial" panose="020B0604020202020204" pitchFamily="34" charset="0"/>
              </a:rPr>
              <a:t>	</a:t>
            </a:r>
          </a:p>
        </p:txBody>
      </p:sp>
      <p:sp>
        <p:nvSpPr>
          <p:cNvPr id="5" name="Title 4"/>
          <p:cNvSpPr>
            <a:spLocks noGrp="1"/>
          </p:cNvSpPr>
          <p:nvPr>
            <p:ph type="title"/>
          </p:nvPr>
        </p:nvSpPr>
        <p:spPr/>
        <p:txBody>
          <a:bodyPr/>
          <a:lstStyle/>
          <a:p>
            <a:r>
              <a:rPr lang="en-US" b="1" dirty="0" smtClean="0"/>
              <a:t>Environmental Horticulture Program</a:t>
            </a:r>
            <a:endParaRPr lang="en-US" b="1" dirty="0"/>
          </a:p>
        </p:txBody>
      </p:sp>
      <p:sp>
        <p:nvSpPr>
          <p:cNvPr id="57348" name="Rectangle 5"/>
          <p:cNvSpPr>
            <a:spLocks noGrp="1" noChangeArrowheads="1"/>
          </p:cNvSpPr>
          <p:nvPr>
            <p:ph idx="1"/>
          </p:nvPr>
        </p:nvSpPr>
        <p:spPr>
          <a:xfrm>
            <a:off x="541176" y="1138760"/>
            <a:ext cx="5327779" cy="4717473"/>
          </a:xfrm>
        </p:spPr>
        <p:txBody>
          <a:bodyPr/>
          <a:lstStyle/>
          <a:p>
            <a:pPr marL="0" indent="0">
              <a:buNone/>
            </a:pPr>
            <a:r>
              <a:rPr lang="en-US" sz="2000" dirty="0"/>
              <a:t>IR-4 has coordinated research </a:t>
            </a:r>
            <a:r>
              <a:rPr lang="en-US" sz="2000" dirty="0" smtClean="0"/>
              <a:t>projects </a:t>
            </a:r>
            <a:r>
              <a:rPr lang="en-US" sz="2000" dirty="0"/>
              <a:t>studying mitigation </a:t>
            </a:r>
            <a:r>
              <a:rPr lang="en-US" sz="2000" dirty="0" smtClean="0"/>
              <a:t>strategies and</a:t>
            </a:r>
            <a:r>
              <a:rPr lang="en-US" sz="2000" dirty="0"/>
              <a:t> developing basic knowledge for </a:t>
            </a:r>
            <a:r>
              <a:rPr lang="en-US" sz="2000" dirty="0" smtClean="0"/>
              <a:t>several </a:t>
            </a:r>
            <a:r>
              <a:rPr lang="en-US" sz="2000" dirty="0"/>
              <a:t>invasive species – boxwood </a:t>
            </a:r>
            <a:r>
              <a:rPr lang="en-US" sz="2000" dirty="0" smtClean="0"/>
              <a:t>blight</a:t>
            </a:r>
            <a:r>
              <a:rPr lang="en-US" sz="2000" dirty="0"/>
              <a:t>, chrysanthemum white rust, </a:t>
            </a:r>
            <a:r>
              <a:rPr lang="en-US" sz="2000" dirty="0" smtClean="0"/>
              <a:t>European </a:t>
            </a:r>
            <a:r>
              <a:rPr lang="en-US" sz="2000" dirty="0"/>
              <a:t>pepper moth, gladiolus rust, </a:t>
            </a:r>
            <a:r>
              <a:rPr lang="en-US" sz="2000" dirty="0" smtClean="0"/>
              <a:t>impatiens</a:t>
            </a:r>
            <a:r>
              <a:rPr lang="en-US" sz="2000" dirty="0"/>
              <a:t> downy mildew</a:t>
            </a:r>
            <a:r>
              <a:rPr lang="en-US" sz="2000" dirty="0" smtClean="0"/>
              <a:t>.</a:t>
            </a:r>
          </a:p>
          <a:p>
            <a:pPr marL="0" indent="0">
              <a:buNone/>
            </a:pPr>
            <a:endParaRPr lang="en-US" sz="1800" dirty="0"/>
          </a:p>
          <a:p>
            <a:pPr marL="0" indent="0">
              <a:buNone/>
            </a:pPr>
            <a:r>
              <a:rPr lang="en-US" sz="2000" b="1" dirty="0" smtClean="0"/>
              <a:t>Outcomes</a:t>
            </a:r>
          </a:p>
          <a:p>
            <a:pPr marL="401638" lvl="1" indent="-233363"/>
            <a:r>
              <a:rPr lang="en-US" sz="1800" dirty="0"/>
              <a:t>Improved management strategies</a:t>
            </a:r>
          </a:p>
          <a:p>
            <a:pPr marL="401638" lvl="1" indent="-233363"/>
            <a:r>
              <a:rPr lang="en-US" sz="1800" dirty="0"/>
              <a:t>Better understanding of environmental parameters for pathogen infection and pest development</a:t>
            </a:r>
          </a:p>
          <a:p>
            <a:pPr marL="401638" lvl="1" indent="-233363"/>
            <a:r>
              <a:rPr lang="en-US" sz="1800" dirty="0"/>
              <a:t>Serological and genetic diagnostic tools</a:t>
            </a:r>
          </a:p>
          <a:p>
            <a:pPr marL="401638" lvl="1" indent="-233363"/>
            <a:r>
              <a:rPr lang="en-US" sz="1800" dirty="0"/>
              <a:t>Increased knowledge of basic biological and genetic characteristics of these pathogens and pests</a:t>
            </a:r>
          </a:p>
        </p:txBody>
      </p:sp>
      <p:grpSp>
        <p:nvGrpSpPr>
          <p:cNvPr id="15" name="Group 14"/>
          <p:cNvGrpSpPr/>
          <p:nvPr/>
        </p:nvGrpSpPr>
        <p:grpSpPr>
          <a:xfrm>
            <a:off x="307910" y="683963"/>
            <a:ext cx="8229600" cy="408141"/>
            <a:chOff x="307910" y="683963"/>
            <a:chExt cx="8229600" cy="408141"/>
          </a:xfrm>
        </p:grpSpPr>
        <p:sp>
          <p:nvSpPr>
            <p:cNvPr id="16" name="Rectangle 15"/>
            <p:cNvSpPr/>
            <p:nvPr/>
          </p:nvSpPr>
          <p:spPr>
            <a:xfrm>
              <a:off x="307910" y="693295"/>
              <a:ext cx="8229600" cy="3988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7" name="TextBox 16"/>
            <p:cNvSpPr txBox="1"/>
            <p:nvPr/>
          </p:nvSpPr>
          <p:spPr>
            <a:xfrm>
              <a:off x="477419" y="683963"/>
              <a:ext cx="1146468" cy="369332"/>
            </a:xfrm>
            <a:prstGeom prst="rect">
              <a:avLst/>
            </a:prstGeom>
            <a:noFill/>
          </p:spPr>
          <p:txBody>
            <a:bodyPr wrap="none" rtlCol="0">
              <a:spAutoFit/>
            </a:bodyPr>
            <a:lstStyle/>
            <a:p>
              <a:pPr algn="ctr"/>
              <a:r>
                <a:rPr lang="en-US" dirty="0" smtClean="0"/>
                <a:t>Overview</a:t>
              </a:r>
              <a:endParaRPr lang="en-US" dirty="0"/>
            </a:p>
          </p:txBody>
        </p:sp>
        <p:sp>
          <p:nvSpPr>
            <p:cNvPr id="18" name="TextBox 17"/>
            <p:cNvSpPr txBox="1"/>
            <p:nvPr/>
          </p:nvSpPr>
          <p:spPr>
            <a:xfrm>
              <a:off x="1770101" y="683963"/>
              <a:ext cx="2287806" cy="369332"/>
            </a:xfrm>
            <a:prstGeom prst="rect">
              <a:avLst/>
            </a:prstGeom>
            <a:noFill/>
          </p:spPr>
          <p:txBody>
            <a:bodyPr wrap="none" rtlCol="0">
              <a:spAutoFit/>
            </a:bodyPr>
            <a:lstStyle/>
            <a:p>
              <a:pPr algn="ctr"/>
              <a:r>
                <a:rPr lang="en-US" dirty="0" smtClean="0"/>
                <a:t>Registration Support</a:t>
              </a:r>
              <a:endParaRPr lang="en-US" dirty="0"/>
            </a:p>
          </p:txBody>
        </p:sp>
        <p:sp>
          <p:nvSpPr>
            <p:cNvPr id="19" name="TextBox 18"/>
            <p:cNvSpPr txBox="1"/>
            <p:nvPr/>
          </p:nvSpPr>
          <p:spPr>
            <a:xfrm>
              <a:off x="4146413" y="683963"/>
              <a:ext cx="2031325" cy="369332"/>
            </a:xfrm>
            <a:prstGeom prst="rect">
              <a:avLst/>
            </a:prstGeom>
            <a:noFill/>
          </p:spPr>
          <p:txBody>
            <a:bodyPr wrap="none" rtlCol="0">
              <a:spAutoFit/>
            </a:bodyPr>
            <a:lstStyle/>
            <a:p>
              <a:pPr algn="ctr"/>
              <a:r>
                <a:rPr lang="en-US" b="1" dirty="0" smtClean="0">
                  <a:solidFill>
                    <a:schemeClr val="bg1"/>
                  </a:solidFill>
                </a:rPr>
                <a:t>Invasive Species</a:t>
              </a:r>
              <a:endParaRPr lang="en-US" b="1" dirty="0">
                <a:solidFill>
                  <a:schemeClr val="bg1"/>
                </a:solidFill>
              </a:endParaRPr>
            </a:p>
          </p:txBody>
        </p:sp>
        <p:sp>
          <p:nvSpPr>
            <p:cNvPr id="20" name="TextBox 19"/>
            <p:cNvSpPr txBox="1"/>
            <p:nvPr/>
          </p:nvSpPr>
          <p:spPr>
            <a:xfrm>
              <a:off x="6266244" y="683963"/>
              <a:ext cx="2249334" cy="369332"/>
            </a:xfrm>
            <a:prstGeom prst="rect">
              <a:avLst/>
            </a:prstGeom>
            <a:noFill/>
          </p:spPr>
          <p:txBody>
            <a:bodyPr wrap="none" rtlCol="0">
              <a:spAutoFit/>
            </a:bodyPr>
            <a:lstStyle/>
            <a:p>
              <a:pPr algn="ctr"/>
              <a:r>
                <a:rPr lang="en-US" dirty="0" smtClean="0"/>
                <a:t>Pollinator Protection</a:t>
              </a:r>
              <a:endParaRPr lang="en-US" dirty="0"/>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3391" y="1235053"/>
            <a:ext cx="2817986" cy="185181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391" y="3283216"/>
            <a:ext cx="2817986" cy="2114205"/>
          </a:xfrm>
          <a:prstGeom prst="rect">
            <a:avLst/>
          </a:prstGeom>
        </p:spPr>
      </p:pic>
      <p:sp>
        <p:nvSpPr>
          <p:cNvPr id="3" name="TextBox 2"/>
          <p:cNvSpPr txBox="1"/>
          <p:nvPr/>
        </p:nvSpPr>
        <p:spPr>
          <a:xfrm>
            <a:off x="6072467" y="5389573"/>
            <a:ext cx="2916183" cy="230832"/>
          </a:xfrm>
          <a:prstGeom prst="rect">
            <a:avLst/>
          </a:prstGeom>
          <a:noFill/>
        </p:spPr>
        <p:txBody>
          <a:bodyPr wrap="none" rtlCol="0">
            <a:spAutoFit/>
          </a:bodyPr>
          <a:lstStyle/>
          <a:p>
            <a:r>
              <a:rPr lang="en-US" sz="900" dirty="0" smtClean="0"/>
              <a:t>European Pepper Moth on Rosemary, Dr. Jim Bethke</a:t>
            </a:r>
            <a:endParaRPr lang="en-US" sz="900" dirty="0"/>
          </a:p>
        </p:txBody>
      </p:sp>
    </p:spTree>
    <p:extLst>
      <p:ext uri="{BB962C8B-B14F-4D97-AF65-F5344CB8AC3E}">
        <p14:creationId xmlns:p14="http://schemas.microsoft.com/office/powerpoint/2010/main" val="5745896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a:themeElements>
    <a:clrScheme name="IR-4_2018">
      <a:dk1>
        <a:sysClr val="windowText" lastClr="000000"/>
      </a:dk1>
      <a:lt1>
        <a:sysClr val="window" lastClr="FFFFFF"/>
      </a:lt1>
      <a:dk2>
        <a:srgbClr val="4A4A4A"/>
      </a:dk2>
      <a:lt2>
        <a:srgbClr val="DDDDDD"/>
      </a:lt2>
      <a:accent1>
        <a:srgbClr val="01A5E3"/>
      </a:accent1>
      <a:accent2>
        <a:srgbClr val="48A841"/>
      </a:accent2>
      <a:accent3>
        <a:srgbClr val="C55A37"/>
      </a:accent3>
      <a:accent4>
        <a:srgbClr val="719495"/>
      </a:accent4>
      <a:accent5>
        <a:srgbClr val="FFC000"/>
      </a:accent5>
      <a:accent6>
        <a:srgbClr val="954F72"/>
      </a:accent6>
      <a:hlink>
        <a:srgbClr val="0563C1"/>
      </a:hlink>
      <a:folHlink>
        <a:srgbClr val="954F72"/>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977</TotalTime>
  <Words>456</Words>
  <Application>Microsoft Office PowerPoint</Application>
  <PresentationFormat>On-screen Show (4:3)</PresentationFormat>
  <Paragraphs>156</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Tahoma</vt:lpstr>
      <vt:lpstr>1_blank</vt:lpstr>
      <vt:lpstr>The IR-4 Environmental Horticulture Program</vt:lpstr>
      <vt:lpstr>Environmental Horticulture Program</vt:lpstr>
      <vt:lpstr>Environmental Horticulture Program</vt:lpstr>
      <vt:lpstr>EnvironHort - Website</vt:lpstr>
      <vt:lpstr>Environmental Horticulture Program</vt:lpstr>
      <vt:lpstr>EnvironHort - Process</vt:lpstr>
      <vt:lpstr>EnvironHort – Project Prioritization</vt:lpstr>
      <vt:lpstr>EnvironHort – Research Cycle</vt:lpstr>
      <vt:lpstr>Environmental Horticulture Program</vt:lpstr>
      <vt:lpstr>Environmental Horticulture Program</vt:lpstr>
      <vt:lpstr>Environmental Horticulture Program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IR-4 Environmental Horticulture Program</dc:title>
  <dc:creator>Sherrilynn Novack</dc:creator>
  <cp:lastModifiedBy>Sherrilynn Novack</cp:lastModifiedBy>
  <cp:revision>16</cp:revision>
  <dcterms:created xsi:type="dcterms:W3CDTF">2019-02-13T17:52:08Z</dcterms:created>
  <dcterms:modified xsi:type="dcterms:W3CDTF">2019-02-28T15:58:29Z</dcterms:modified>
</cp:coreProperties>
</file>